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8"/>
  </p:notesMasterIdLst>
  <p:handoutMasterIdLst>
    <p:handoutMasterId r:id="rId169"/>
  </p:handoutMasterIdLst>
  <p:sldIdLst>
    <p:sldId id="256" r:id="rId2"/>
    <p:sldId id="258" r:id="rId3"/>
    <p:sldId id="281" r:id="rId4"/>
    <p:sldId id="274" r:id="rId5"/>
    <p:sldId id="282" r:id="rId6"/>
    <p:sldId id="283" r:id="rId7"/>
    <p:sldId id="286" r:id="rId8"/>
    <p:sldId id="324" r:id="rId9"/>
    <p:sldId id="285" r:id="rId10"/>
    <p:sldId id="284" r:id="rId11"/>
    <p:sldId id="288" r:id="rId12"/>
    <p:sldId id="293" r:id="rId13"/>
    <p:sldId id="287" r:id="rId14"/>
    <p:sldId id="292" r:id="rId15"/>
    <p:sldId id="291" r:id="rId16"/>
    <p:sldId id="294" r:id="rId17"/>
    <p:sldId id="290" r:id="rId18"/>
    <p:sldId id="300" r:id="rId19"/>
    <p:sldId id="289" r:id="rId20"/>
    <p:sldId id="295" r:id="rId21"/>
    <p:sldId id="301" r:id="rId22"/>
    <p:sldId id="296" r:id="rId23"/>
    <p:sldId id="326" r:id="rId24"/>
    <p:sldId id="325" r:id="rId25"/>
    <p:sldId id="302" r:id="rId26"/>
    <p:sldId id="327" r:id="rId27"/>
    <p:sldId id="297" r:id="rId28"/>
    <p:sldId id="328" r:id="rId29"/>
    <p:sldId id="332" r:id="rId30"/>
    <p:sldId id="298" r:id="rId31"/>
    <p:sldId id="329" r:id="rId32"/>
    <p:sldId id="330" r:id="rId33"/>
    <p:sldId id="331" r:id="rId34"/>
    <p:sldId id="333" r:id="rId35"/>
    <p:sldId id="303" r:id="rId36"/>
    <p:sldId id="304" r:id="rId37"/>
    <p:sldId id="305" r:id="rId38"/>
    <p:sldId id="299" r:id="rId39"/>
    <p:sldId id="334"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59" r:id="rId53"/>
    <p:sldId id="318" r:id="rId54"/>
    <p:sldId id="319" r:id="rId55"/>
    <p:sldId id="320" r:id="rId56"/>
    <p:sldId id="321" r:id="rId57"/>
    <p:sldId id="322" r:id="rId58"/>
    <p:sldId id="360" r:id="rId59"/>
    <p:sldId id="323" r:id="rId60"/>
    <p:sldId id="335" r:id="rId61"/>
    <p:sldId id="337" r:id="rId62"/>
    <p:sldId id="336" r:id="rId63"/>
    <p:sldId id="338" r:id="rId64"/>
    <p:sldId id="339" r:id="rId65"/>
    <p:sldId id="340" r:id="rId66"/>
    <p:sldId id="341" r:id="rId67"/>
    <p:sldId id="342" r:id="rId68"/>
    <p:sldId id="343" r:id="rId69"/>
    <p:sldId id="361" r:id="rId70"/>
    <p:sldId id="344" r:id="rId71"/>
    <p:sldId id="345" r:id="rId72"/>
    <p:sldId id="346" r:id="rId73"/>
    <p:sldId id="347" r:id="rId74"/>
    <p:sldId id="362" r:id="rId75"/>
    <p:sldId id="348" r:id="rId76"/>
    <p:sldId id="363" r:id="rId77"/>
    <p:sldId id="364" r:id="rId78"/>
    <p:sldId id="365" r:id="rId79"/>
    <p:sldId id="368" r:id="rId80"/>
    <p:sldId id="367" r:id="rId81"/>
    <p:sldId id="366" r:id="rId82"/>
    <p:sldId id="349" r:id="rId83"/>
    <p:sldId id="350" r:id="rId84"/>
    <p:sldId id="351" r:id="rId85"/>
    <p:sldId id="352" r:id="rId86"/>
    <p:sldId id="417" r:id="rId87"/>
    <p:sldId id="418" r:id="rId88"/>
    <p:sldId id="419" r:id="rId89"/>
    <p:sldId id="353" r:id="rId90"/>
    <p:sldId id="354" r:id="rId91"/>
    <p:sldId id="355" r:id="rId92"/>
    <p:sldId id="356" r:id="rId93"/>
    <p:sldId id="420" r:id="rId94"/>
    <p:sldId id="357" r:id="rId95"/>
    <p:sldId id="421" r:id="rId96"/>
    <p:sldId id="358" r:id="rId97"/>
    <p:sldId id="369" r:id="rId98"/>
    <p:sldId id="423" r:id="rId99"/>
    <p:sldId id="430" r:id="rId100"/>
    <p:sldId id="422" r:id="rId101"/>
    <p:sldId id="370" r:id="rId102"/>
    <p:sldId id="371" r:id="rId103"/>
    <p:sldId id="372" r:id="rId104"/>
    <p:sldId id="373" r:id="rId105"/>
    <p:sldId id="374" r:id="rId106"/>
    <p:sldId id="375" r:id="rId107"/>
    <p:sldId id="377" r:id="rId108"/>
    <p:sldId id="378" r:id="rId109"/>
    <p:sldId id="376" r:id="rId110"/>
    <p:sldId id="425" r:id="rId111"/>
    <p:sldId id="426" r:id="rId112"/>
    <p:sldId id="424" r:id="rId113"/>
    <p:sldId id="379" r:id="rId114"/>
    <p:sldId id="385" r:id="rId115"/>
    <p:sldId id="384" r:id="rId116"/>
    <p:sldId id="386" r:id="rId117"/>
    <p:sldId id="387" r:id="rId118"/>
    <p:sldId id="381" r:id="rId119"/>
    <p:sldId id="428" r:id="rId120"/>
    <p:sldId id="429" r:id="rId121"/>
    <p:sldId id="382" r:id="rId122"/>
    <p:sldId id="380" r:id="rId123"/>
    <p:sldId id="427" r:id="rId124"/>
    <p:sldId id="431" r:id="rId125"/>
    <p:sldId id="383" r:id="rId126"/>
    <p:sldId id="432" r:id="rId127"/>
    <p:sldId id="390" r:id="rId128"/>
    <p:sldId id="438" r:id="rId129"/>
    <p:sldId id="389" r:id="rId130"/>
    <p:sldId id="434" r:id="rId131"/>
    <p:sldId id="433" r:id="rId132"/>
    <p:sldId id="388" r:id="rId133"/>
    <p:sldId id="394" r:id="rId134"/>
    <p:sldId id="436" r:id="rId135"/>
    <p:sldId id="435" r:id="rId136"/>
    <p:sldId id="393" r:id="rId137"/>
    <p:sldId id="437" r:id="rId138"/>
    <p:sldId id="392" r:id="rId139"/>
    <p:sldId id="391" r:id="rId140"/>
    <p:sldId id="395" r:id="rId141"/>
    <p:sldId id="396" r:id="rId142"/>
    <p:sldId id="400" r:id="rId143"/>
    <p:sldId id="399" r:id="rId144"/>
    <p:sldId id="397" r:id="rId145"/>
    <p:sldId id="403" r:id="rId146"/>
    <p:sldId id="398" r:id="rId147"/>
    <p:sldId id="443" r:id="rId148"/>
    <p:sldId id="402" r:id="rId149"/>
    <p:sldId id="401" r:id="rId150"/>
    <p:sldId id="404" r:id="rId151"/>
    <p:sldId id="406" r:id="rId152"/>
    <p:sldId id="405" r:id="rId153"/>
    <p:sldId id="408" r:id="rId154"/>
    <p:sldId id="412" r:id="rId155"/>
    <p:sldId id="409" r:id="rId156"/>
    <p:sldId id="410" r:id="rId157"/>
    <p:sldId id="411" r:id="rId158"/>
    <p:sldId id="416" r:id="rId159"/>
    <p:sldId id="439" r:id="rId160"/>
    <p:sldId id="414" r:id="rId161"/>
    <p:sldId id="415" r:id="rId162"/>
    <p:sldId id="440" r:id="rId163"/>
    <p:sldId id="441" r:id="rId164"/>
    <p:sldId id="413" r:id="rId165"/>
    <p:sldId id="407" r:id="rId166"/>
    <p:sldId id="442"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81" d="100"/>
          <a:sy n="81" d="100"/>
        </p:scale>
        <p:origin x="754" y="62"/>
      </p:cViewPr>
      <p:guideLst/>
    </p:cSldViewPr>
  </p:slideViewPr>
  <p:outlineViewPr>
    <p:cViewPr>
      <p:scale>
        <a:sx n="33" d="100"/>
        <a:sy n="33" d="100"/>
      </p:scale>
      <p:origin x="0" y="-3808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4F3A87-CFB2-4FCF-941D-4D96648690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A4891EED-7351-4556-BE08-87076FBD49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3290B2-7E27-4AC5-96BC-5D8CF127BC6F}" type="datetimeFigureOut">
              <a:rPr lang="en-CA" smtClean="0"/>
              <a:t>2021-06-05</a:t>
            </a:fld>
            <a:endParaRPr lang="en-CA"/>
          </a:p>
        </p:txBody>
      </p:sp>
      <p:sp>
        <p:nvSpPr>
          <p:cNvPr id="4" name="Footer Placeholder 3">
            <a:extLst>
              <a:ext uri="{FF2B5EF4-FFF2-40B4-BE49-F238E27FC236}">
                <a16:creationId xmlns:a16="http://schemas.microsoft.com/office/drawing/2014/main" id="{B0A8DF1E-0E31-4C42-957A-F44D93323C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3DC051CB-67AD-4091-86A1-3A8AED96C1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1744E7-7121-41AE-9BD4-B079624C30C6}" type="slidenum">
              <a:rPr lang="en-CA" smtClean="0"/>
              <a:t>‹#›</a:t>
            </a:fld>
            <a:endParaRPr lang="en-CA"/>
          </a:p>
        </p:txBody>
      </p:sp>
    </p:spTree>
    <p:extLst>
      <p:ext uri="{BB962C8B-B14F-4D97-AF65-F5344CB8AC3E}">
        <p14:creationId xmlns:p14="http://schemas.microsoft.com/office/powerpoint/2010/main" val="99224215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4-27T05:00:34.371"/>
    </inkml:context>
    <inkml:brush xml:id="br0">
      <inkml:brushProperty name="width" value="0.05292" units="cm"/>
      <inkml:brushProperty name="height" value="0.05292" units="cm"/>
      <inkml:brushProperty name="color" value="#FF0000"/>
    </inkml:brush>
  </inkml:definitions>
  <inkml:trace contextRef="#ctx0" brushRef="#br0">18750 5256 0,'0'-17'0,"0"-1"15,0 0 17,-18 18 14,18-17 79,0 34-62,0 1-47,0 0-1,0-1 1,0 1-16,0 17 15,0 18 17,0 0-17,0 0 1,0-18 0,0 18-1,0-17 1,0-1-1,0-18 1,0 1 0,0 0-1,0-1 1,0 1 15,0 0 0,0-1-15,18-17 0,-18 18-1,0 0 1,0-1 0,0 1 15,0-1 63,18-17-94,-18 18 46,0 0-14,0-1-1,17-17 78,-17-17-46,18 17-63,-18-18 15,0 0-15,18 18 16,-18-35-16,17 0 16,1 0 15,-18 17-15,0 0-1,0 36 32,-18-18-31,1 0-16,-1 18 15,-17 17 1,-1-17 0,19-1-1,-1-17 1,18 18-1,-17-18 17,34 0 93,1 0-110,-1 17 1,1-17 0,0 0 15,-18 18 16</inkml:trace>
  <inkml:trace contextRef="#ctx0" brushRef="#br0" timeOffset="2126.96">20391 5609 0,'0'-17'78,"0"-1"-62,0 0-16,17 1 16,-17-19-1,0 1 1,18 17 0,-18 1-16,0 34 78,17 1-63,-17 0 1,0-1-16,0 1 16,18 0-1,-18 17 1,0-17-16,0-1 15,0 18 1,0 1 0,0-1-1,0-17 1,0-1 0,0 1-1,18 0 1,-18-1-1,0 1 32,0-1 0,0 1 0,0 0 31,0-36 78,17 18-140,1-18-16,-18 1 16,18-1-1,-1 1 1,-17-1-16,-17 18 125,-1 18-109,0-18-16,1 0 15,-1 17 1,0-17-16,1 18 15,-18-18 1,17 17 0,-17 1-1,52-18 126,1 0-125,0 0-16,-1 0 15,1 0 1,-1 0-1,1 0 1,0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4T05:04:02.915"/>
    </inkml:context>
    <inkml:brush xml:id="br0">
      <inkml:brushProperty name="width" value="0.05292" units="cm"/>
      <inkml:brushProperty name="height" value="0.05292" units="cm"/>
      <inkml:brushProperty name="color" value="#FF0000"/>
    </inkml:brush>
  </inkml:definitions>
  <inkml:trace contextRef="#ctx0" brushRef="#br0">14093 11659 0,'-17'0'16,"-1"0"0,1 0 15,-1 0-15,18 18 15,-18-18 0,36 18 47,0-18-62,-1 17-16,18-17 15,-17 0-15,17 0 16,-17 0 0,17 0-1,1 0 1,16 0 15,-16 0-15,-1 0-1,0 0 1,1-17 0,-1 17-1,0 0 1,-17 0 0,-1 0-1,1 0 1,0 0-1,17 0 1,-17 0 0,17 0-1,0 0 1,-17 0 15,17 0-15,-17 0-1,17 0 1,0 0 0,1 0-1,-19 0 1,1 0 0,-1 0-1,19 0 1,-1 0 15,-17 0-15,-1 0 15,1 0-31,0 0 16,-1 0-1,1 0 16,0 0-15,-1 0 15,1 0 16,-1 0 16,1 0 62,0 0-78,-1 0-16,-17-18-16,18 18 1,-18-18 0,18 18-1,-18-17 1,0-1 31,17 18-32,1 0 1,0 0 47,-18-18-48,0 1 16,0-1-15,0 0 0,0 1-16,17-1 0,-17-52 15,0 17 1,0 0 0,0 35-1,0-17 1,0-18-1,0 35-15,-17 1 16,-1-36 0,0 17-1,18-16 1,-17 16 0,17 19-1,0-1 1,-18 0 15,0 18 16,1 0-31,-1 0-1,0 0-15,-34 18 31,34-18-31,0 18 16,-52-1 0,-1 1-1,1 0 1,17 17 0,-18-18-1,18 19 1,18-19-1,0-17 1,-1 18 0,1-18-1,0 18 1,0-18 0,-18 0 15,-18 0-16,53 0 1,1 0 0,-1 0-1,0 0 1,1 0 0,-18 0-1,-1-18 1,19 18-1,-1 0 1,0 0 0,1 0-1,-1-18 1,0 18 15,1 0-15,-1 0 109,18 18-110,0 0 1,0 35 0,0-36-16,0 1 0,0 35 15,0 0 1,0 0 0,0-36-1,0 19 1,-17 34-1,17-35 1,0 1 0,0-19 15,0 1-15,0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5:51:16.429"/>
    </inkml:context>
    <inkml:brush xml:id="br0">
      <inkml:brushProperty name="width" value="0.05292" units="cm"/>
      <inkml:brushProperty name="height" value="0.05292" units="cm"/>
      <inkml:brushProperty name="color" value="#FF0000"/>
    </inkml:brush>
  </inkml:definitions>
  <inkml:trace contextRef="#ctx0" brushRef="#br0">3687 9243 0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434D5-1D44-480E-8579-711220C8D1AE}" type="datetimeFigureOut">
              <a:rPr lang="en-CA" smtClean="0"/>
              <a:t>2021-06-05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C5CEF-9ABC-4D45-82ED-3E15E697F849}" type="slidenum">
              <a:rPr lang="en-CA" smtClean="0"/>
              <a:t>‹#›</a:t>
            </a:fld>
            <a:endParaRPr lang="en-CA"/>
          </a:p>
        </p:txBody>
      </p:sp>
    </p:spTree>
    <p:extLst>
      <p:ext uri="{BB962C8B-B14F-4D97-AF65-F5344CB8AC3E}">
        <p14:creationId xmlns:p14="http://schemas.microsoft.com/office/powerpoint/2010/main" val="27547299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7E84691-85E8-4710-9445-5E691F5482E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86019" name="Rectangle 3">
            <a:extLst>
              <a:ext uri="{FF2B5EF4-FFF2-40B4-BE49-F238E27FC236}">
                <a16:creationId xmlns:a16="http://schemas.microsoft.com/office/drawing/2014/main" id="{89F60946-A41E-473C-8594-F8B7C4D5E05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5DB4F46-159A-4A00-B642-E319603EDF08}" type="datetime3">
              <a:rPr lang="en-AU" altLang="en-US" sz="1300" smtClean="0">
                <a:latin typeface="Times New Roman" panose="02020603050405020304" pitchFamily="18" charset="0"/>
              </a:rPr>
              <a:pPr/>
              <a:t>5 June, 2021</a:t>
            </a:fld>
            <a:endParaRPr lang="en-AU" altLang="en-US" sz="1300">
              <a:latin typeface="Times New Roman" panose="02020603050405020304" pitchFamily="18" charset="0"/>
            </a:endParaRPr>
          </a:p>
        </p:txBody>
      </p:sp>
      <p:sp>
        <p:nvSpPr>
          <p:cNvPr id="86020" name="Rectangle 6">
            <a:extLst>
              <a:ext uri="{FF2B5EF4-FFF2-40B4-BE49-F238E27FC236}">
                <a16:creationId xmlns:a16="http://schemas.microsoft.com/office/drawing/2014/main" id="{447A43D6-54AE-4204-9144-FB2E8E2B1DC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86021" name="Rectangle 7">
            <a:extLst>
              <a:ext uri="{FF2B5EF4-FFF2-40B4-BE49-F238E27FC236}">
                <a16:creationId xmlns:a16="http://schemas.microsoft.com/office/drawing/2014/main" id="{D86AC606-11F1-4458-BED0-0DF5FBDFF8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148D254-3FB0-485B-9825-0EDD2A2B48BD}" type="slidenum">
              <a:rPr lang="en-AU" altLang="en-US" sz="1300" smtClean="0">
                <a:latin typeface="Times New Roman" panose="02020603050405020304" pitchFamily="18" charset="0"/>
              </a:rPr>
              <a:pPr/>
              <a:t>52</a:t>
            </a:fld>
            <a:endParaRPr lang="en-AU" altLang="en-US" sz="1300">
              <a:latin typeface="Times New Roman" panose="02020603050405020304" pitchFamily="18" charset="0"/>
            </a:endParaRPr>
          </a:p>
        </p:txBody>
      </p:sp>
      <p:sp>
        <p:nvSpPr>
          <p:cNvPr id="86022" name="Rectangle 2">
            <a:extLst>
              <a:ext uri="{FF2B5EF4-FFF2-40B4-BE49-F238E27FC236}">
                <a16:creationId xmlns:a16="http://schemas.microsoft.com/office/drawing/2014/main" id="{C3EBC667-DB0C-4A61-9776-F8CF54C1CEA7}"/>
              </a:ext>
            </a:extLst>
          </p:cNvPr>
          <p:cNvSpPr>
            <a:spLocks noGrp="1" noRot="1" noChangeAspect="1" noChangeArrowheads="1" noTextEdit="1"/>
          </p:cNvSpPr>
          <p:nvPr>
            <p:ph type="sldImg"/>
          </p:nvPr>
        </p:nvSpPr>
        <p:spPr>
          <a:ln/>
        </p:spPr>
      </p:sp>
      <p:sp>
        <p:nvSpPr>
          <p:cNvPr id="86023" name="Rectangle 3">
            <a:extLst>
              <a:ext uri="{FF2B5EF4-FFF2-40B4-BE49-F238E27FC236}">
                <a16:creationId xmlns:a16="http://schemas.microsoft.com/office/drawing/2014/main" id="{7D113137-8DC1-4E33-9664-593B45906A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E0C5CEF-9ABC-4D45-82ED-3E15E697F849}" type="slidenum">
              <a:rPr lang="en-CA" smtClean="0"/>
              <a:t>61</a:t>
            </a:fld>
            <a:endParaRPr lang="en-CA"/>
          </a:p>
        </p:txBody>
      </p:sp>
    </p:spTree>
    <p:extLst>
      <p:ext uri="{BB962C8B-B14F-4D97-AF65-F5344CB8AC3E}">
        <p14:creationId xmlns:p14="http://schemas.microsoft.com/office/powerpoint/2010/main" val="2883353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D655-5481-40B0-ACA5-9B34099479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52125B3-C93B-4AAA-B4BC-1E4BEE33C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A36D977-FD83-4069-B5DA-27460FBB9B18}"/>
              </a:ext>
            </a:extLst>
          </p:cNvPr>
          <p:cNvSpPr>
            <a:spLocks noGrp="1"/>
          </p:cNvSpPr>
          <p:nvPr>
            <p:ph type="dt" sz="half" idx="10"/>
          </p:nvPr>
        </p:nvSpPr>
        <p:spPr/>
        <p:txBody>
          <a:bodyPr/>
          <a:lstStyle/>
          <a:p>
            <a:fld id="{4F4BEAA8-FFCC-42A9-B532-05F5C3F68A69}" type="datetime1">
              <a:rPr lang="en-CA" smtClean="0"/>
              <a:t>2021-06-05</a:t>
            </a:fld>
            <a:endParaRPr lang="en-CA"/>
          </a:p>
        </p:txBody>
      </p:sp>
      <p:sp>
        <p:nvSpPr>
          <p:cNvPr id="5" name="Footer Placeholder 4">
            <a:extLst>
              <a:ext uri="{FF2B5EF4-FFF2-40B4-BE49-F238E27FC236}">
                <a16:creationId xmlns:a16="http://schemas.microsoft.com/office/drawing/2014/main" id="{DEEF64B7-BEA7-4867-A7C1-49C3C33BCE05}"/>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92275C5F-500D-43F3-93E7-1561D46D323B}"/>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428165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2FF7-EC0B-456B-9174-60092412C85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9DB10F1-8690-4914-BA56-A449F1868E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398CCED-1E47-40DA-9F5B-7727937A94A1}"/>
              </a:ext>
            </a:extLst>
          </p:cNvPr>
          <p:cNvSpPr>
            <a:spLocks noGrp="1"/>
          </p:cNvSpPr>
          <p:nvPr>
            <p:ph type="dt" sz="half" idx="10"/>
          </p:nvPr>
        </p:nvSpPr>
        <p:spPr/>
        <p:txBody>
          <a:bodyPr/>
          <a:lstStyle/>
          <a:p>
            <a:fld id="{97854289-7144-430A-8412-F57B3691E326}" type="datetime1">
              <a:rPr lang="en-CA" smtClean="0"/>
              <a:t>2021-06-05</a:t>
            </a:fld>
            <a:endParaRPr lang="en-CA"/>
          </a:p>
        </p:txBody>
      </p:sp>
      <p:sp>
        <p:nvSpPr>
          <p:cNvPr id="5" name="Footer Placeholder 4">
            <a:extLst>
              <a:ext uri="{FF2B5EF4-FFF2-40B4-BE49-F238E27FC236}">
                <a16:creationId xmlns:a16="http://schemas.microsoft.com/office/drawing/2014/main" id="{B36500FE-ADEF-426C-9CAF-6FB9AC271E71}"/>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C1CF545B-63A2-45D7-9812-263F50364DF0}"/>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673053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F11004-1D20-48E5-8A23-D007105B1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7542C14-BB8F-4279-889D-A8C240FF69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1B8111-6B75-4952-9500-0AA628BBD287}"/>
              </a:ext>
            </a:extLst>
          </p:cNvPr>
          <p:cNvSpPr>
            <a:spLocks noGrp="1"/>
          </p:cNvSpPr>
          <p:nvPr>
            <p:ph type="dt" sz="half" idx="10"/>
          </p:nvPr>
        </p:nvSpPr>
        <p:spPr/>
        <p:txBody>
          <a:bodyPr/>
          <a:lstStyle/>
          <a:p>
            <a:fld id="{5CF754B8-5A11-4233-9C1C-0C014D945E1E}" type="datetime1">
              <a:rPr lang="en-CA" smtClean="0"/>
              <a:t>2021-06-05</a:t>
            </a:fld>
            <a:endParaRPr lang="en-CA"/>
          </a:p>
        </p:txBody>
      </p:sp>
      <p:sp>
        <p:nvSpPr>
          <p:cNvPr id="5" name="Footer Placeholder 4">
            <a:extLst>
              <a:ext uri="{FF2B5EF4-FFF2-40B4-BE49-F238E27FC236}">
                <a16:creationId xmlns:a16="http://schemas.microsoft.com/office/drawing/2014/main" id="{B4429B0E-985A-414C-AE01-8C29A9AB12EC}"/>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7BB48CB9-4FD0-42E3-8B7B-E239CBE6B37F}"/>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3806612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C897-F8EE-432F-8152-E2107CC4358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A51EAA4-161A-4CEA-96FB-0ADAFBCAA2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BB0D60-1B1D-4733-9D7F-62F56C777D0F}"/>
              </a:ext>
            </a:extLst>
          </p:cNvPr>
          <p:cNvSpPr>
            <a:spLocks noGrp="1"/>
          </p:cNvSpPr>
          <p:nvPr>
            <p:ph type="dt" sz="half" idx="10"/>
          </p:nvPr>
        </p:nvSpPr>
        <p:spPr/>
        <p:txBody>
          <a:bodyPr/>
          <a:lstStyle/>
          <a:p>
            <a:fld id="{E686AEC7-F6B4-4BE1-BD82-F41AD391680E}" type="datetime1">
              <a:rPr lang="en-CA" smtClean="0"/>
              <a:t>2021-06-05</a:t>
            </a:fld>
            <a:endParaRPr lang="en-CA"/>
          </a:p>
        </p:txBody>
      </p:sp>
      <p:sp>
        <p:nvSpPr>
          <p:cNvPr id="5" name="Footer Placeholder 4">
            <a:extLst>
              <a:ext uri="{FF2B5EF4-FFF2-40B4-BE49-F238E27FC236}">
                <a16:creationId xmlns:a16="http://schemas.microsoft.com/office/drawing/2014/main" id="{DB6E631E-7D42-4202-9082-02D78DF1B863}"/>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94B0F2D2-E5E7-4320-ADDE-F7A538779A7A}"/>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410736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BA31-A646-41DC-AF27-23A71B16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CA58C9E-E43C-4EA7-92DD-FE9DE9AD34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4C3683-0948-4834-8112-ACAE0BABCC78}"/>
              </a:ext>
            </a:extLst>
          </p:cNvPr>
          <p:cNvSpPr>
            <a:spLocks noGrp="1"/>
          </p:cNvSpPr>
          <p:nvPr>
            <p:ph type="dt" sz="half" idx="10"/>
          </p:nvPr>
        </p:nvSpPr>
        <p:spPr/>
        <p:txBody>
          <a:bodyPr/>
          <a:lstStyle/>
          <a:p>
            <a:fld id="{BD8C5597-DF86-4784-904B-0E87F5A55809}" type="datetime1">
              <a:rPr lang="en-CA" smtClean="0"/>
              <a:t>2021-06-05</a:t>
            </a:fld>
            <a:endParaRPr lang="en-CA"/>
          </a:p>
        </p:txBody>
      </p:sp>
      <p:sp>
        <p:nvSpPr>
          <p:cNvPr id="5" name="Footer Placeholder 4">
            <a:extLst>
              <a:ext uri="{FF2B5EF4-FFF2-40B4-BE49-F238E27FC236}">
                <a16:creationId xmlns:a16="http://schemas.microsoft.com/office/drawing/2014/main" id="{4D53FDDF-B0DB-4A89-94C3-1F8211423503}"/>
              </a:ext>
            </a:extLst>
          </p:cNvPr>
          <p:cNvSpPr>
            <a:spLocks noGrp="1"/>
          </p:cNvSpPr>
          <p:nvPr>
            <p:ph type="ftr" sz="quarter" idx="11"/>
          </p:nvPr>
        </p:nvSpPr>
        <p:spPr/>
        <p:txBody>
          <a:bodyPr/>
          <a:lstStyle/>
          <a:p>
            <a:r>
              <a:rPr lang="en-CA"/>
              <a:t>@ Dr. Mahmoud S. Masadeh</a:t>
            </a:r>
          </a:p>
        </p:txBody>
      </p:sp>
      <p:sp>
        <p:nvSpPr>
          <p:cNvPr id="6" name="Slide Number Placeholder 5">
            <a:extLst>
              <a:ext uri="{FF2B5EF4-FFF2-40B4-BE49-F238E27FC236}">
                <a16:creationId xmlns:a16="http://schemas.microsoft.com/office/drawing/2014/main" id="{9879AA23-FEB4-40BD-871D-69D70FA641EB}"/>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31891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9F86B-8AE7-47F6-8182-93B1DBDC2D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32C589A-C307-4220-9AB4-5FFF7B4A6E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399FD3D-5E15-4340-8307-7D7622B26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A8ABF71-1625-461C-9439-B4EB13B70C4F}"/>
              </a:ext>
            </a:extLst>
          </p:cNvPr>
          <p:cNvSpPr>
            <a:spLocks noGrp="1"/>
          </p:cNvSpPr>
          <p:nvPr>
            <p:ph type="dt" sz="half" idx="10"/>
          </p:nvPr>
        </p:nvSpPr>
        <p:spPr/>
        <p:txBody>
          <a:bodyPr/>
          <a:lstStyle/>
          <a:p>
            <a:fld id="{BA426BED-2144-4270-9024-6292FD18FE0E}" type="datetime1">
              <a:rPr lang="en-CA" smtClean="0"/>
              <a:t>2021-06-05</a:t>
            </a:fld>
            <a:endParaRPr lang="en-CA"/>
          </a:p>
        </p:txBody>
      </p:sp>
      <p:sp>
        <p:nvSpPr>
          <p:cNvPr id="6" name="Footer Placeholder 5">
            <a:extLst>
              <a:ext uri="{FF2B5EF4-FFF2-40B4-BE49-F238E27FC236}">
                <a16:creationId xmlns:a16="http://schemas.microsoft.com/office/drawing/2014/main" id="{1297CD09-E1BF-417E-943A-0ED052133D8C}"/>
              </a:ext>
            </a:extLst>
          </p:cNvPr>
          <p:cNvSpPr>
            <a:spLocks noGrp="1"/>
          </p:cNvSpPr>
          <p:nvPr>
            <p:ph type="ftr" sz="quarter" idx="11"/>
          </p:nvPr>
        </p:nvSpPr>
        <p:spPr/>
        <p:txBody>
          <a:bodyPr/>
          <a:lstStyle/>
          <a:p>
            <a:r>
              <a:rPr lang="en-CA"/>
              <a:t>@ Dr. Mahmoud S. Masadeh</a:t>
            </a:r>
          </a:p>
        </p:txBody>
      </p:sp>
      <p:sp>
        <p:nvSpPr>
          <p:cNvPr id="7" name="Slide Number Placeholder 6">
            <a:extLst>
              <a:ext uri="{FF2B5EF4-FFF2-40B4-BE49-F238E27FC236}">
                <a16:creationId xmlns:a16="http://schemas.microsoft.com/office/drawing/2014/main" id="{67453AB9-321C-47BF-9C08-0B5942AE0F36}"/>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06816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FAC7-B1E2-4799-B174-1DF28019C76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05B5B41-5191-43BD-B2D4-7CFFD72736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59FBD2-C558-468D-B17C-427D9EF877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97603D0-3A77-4342-AE16-1AA269D4E0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77C099-0DD4-4323-9445-447B9E39E6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239DF6A-4451-400C-A9D9-02D1BF67C856}"/>
              </a:ext>
            </a:extLst>
          </p:cNvPr>
          <p:cNvSpPr>
            <a:spLocks noGrp="1"/>
          </p:cNvSpPr>
          <p:nvPr>
            <p:ph type="dt" sz="half" idx="10"/>
          </p:nvPr>
        </p:nvSpPr>
        <p:spPr/>
        <p:txBody>
          <a:bodyPr/>
          <a:lstStyle/>
          <a:p>
            <a:fld id="{D6A4C544-96F9-4969-9842-C1C5FB3280EE}" type="datetime1">
              <a:rPr lang="en-CA" smtClean="0"/>
              <a:t>2021-06-05</a:t>
            </a:fld>
            <a:endParaRPr lang="en-CA"/>
          </a:p>
        </p:txBody>
      </p:sp>
      <p:sp>
        <p:nvSpPr>
          <p:cNvPr id="8" name="Footer Placeholder 7">
            <a:extLst>
              <a:ext uri="{FF2B5EF4-FFF2-40B4-BE49-F238E27FC236}">
                <a16:creationId xmlns:a16="http://schemas.microsoft.com/office/drawing/2014/main" id="{93E4070F-EBD4-4BFE-B742-BA45261FCB2D}"/>
              </a:ext>
            </a:extLst>
          </p:cNvPr>
          <p:cNvSpPr>
            <a:spLocks noGrp="1"/>
          </p:cNvSpPr>
          <p:nvPr>
            <p:ph type="ftr" sz="quarter" idx="11"/>
          </p:nvPr>
        </p:nvSpPr>
        <p:spPr/>
        <p:txBody>
          <a:bodyPr/>
          <a:lstStyle/>
          <a:p>
            <a:r>
              <a:rPr lang="en-CA"/>
              <a:t>@ Dr. Mahmoud S. Masadeh</a:t>
            </a:r>
          </a:p>
        </p:txBody>
      </p:sp>
      <p:sp>
        <p:nvSpPr>
          <p:cNvPr id="9" name="Slide Number Placeholder 8">
            <a:extLst>
              <a:ext uri="{FF2B5EF4-FFF2-40B4-BE49-F238E27FC236}">
                <a16:creationId xmlns:a16="http://schemas.microsoft.com/office/drawing/2014/main" id="{A0400FB9-45A0-42F7-983A-7661DF38ECA9}"/>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34941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DE28-1D8C-42AD-8C29-9F33A570876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C001674-5D6C-4F45-9933-05B591B4F6B7}"/>
              </a:ext>
            </a:extLst>
          </p:cNvPr>
          <p:cNvSpPr>
            <a:spLocks noGrp="1"/>
          </p:cNvSpPr>
          <p:nvPr>
            <p:ph type="dt" sz="half" idx="10"/>
          </p:nvPr>
        </p:nvSpPr>
        <p:spPr/>
        <p:txBody>
          <a:bodyPr/>
          <a:lstStyle/>
          <a:p>
            <a:fld id="{AAB6FE15-27B8-45C9-BFA9-B8F3844974CB}" type="datetime1">
              <a:rPr lang="en-CA" smtClean="0"/>
              <a:t>2021-06-05</a:t>
            </a:fld>
            <a:endParaRPr lang="en-CA"/>
          </a:p>
        </p:txBody>
      </p:sp>
      <p:sp>
        <p:nvSpPr>
          <p:cNvPr id="4" name="Footer Placeholder 3">
            <a:extLst>
              <a:ext uri="{FF2B5EF4-FFF2-40B4-BE49-F238E27FC236}">
                <a16:creationId xmlns:a16="http://schemas.microsoft.com/office/drawing/2014/main" id="{2521CCEC-9FF9-47F9-AB4A-CD1AAB5A22D5}"/>
              </a:ext>
            </a:extLst>
          </p:cNvPr>
          <p:cNvSpPr>
            <a:spLocks noGrp="1"/>
          </p:cNvSpPr>
          <p:nvPr>
            <p:ph type="ftr" sz="quarter" idx="11"/>
          </p:nvPr>
        </p:nvSpPr>
        <p:spPr/>
        <p:txBody>
          <a:bodyPr/>
          <a:lstStyle/>
          <a:p>
            <a:r>
              <a:rPr lang="en-CA"/>
              <a:t>@ Dr. Mahmoud S. Masadeh</a:t>
            </a:r>
          </a:p>
        </p:txBody>
      </p:sp>
      <p:sp>
        <p:nvSpPr>
          <p:cNvPr id="5" name="Slide Number Placeholder 4">
            <a:extLst>
              <a:ext uri="{FF2B5EF4-FFF2-40B4-BE49-F238E27FC236}">
                <a16:creationId xmlns:a16="http://schemas.microsoft.com/office/drawing/2014/main" id="{FEC9F806-49D7-4B65-A1FE-BB20E5E8928B}"/>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3941505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B28A20-CF70-46AB-87FB-0BA791A2D1EC}"/>
              </a:ext>
            </a:extLst>
          </p:cNvPr>
          <p:cNvSpPr>
            <a:spLocks noGrp="1"/>
          </p:cNvSpPr>
          <p:nvPr>
            <p:ph type="dt" sz="half" idx="10"/>
          </p:nvPr>
        </p:nvSpPr>
        <p:spPr/>
        <p:txBody>
          <a:bodyPr/>
          <a:lstStyle/>
          <a:p>
            <a:fld id="{CE5E0641-756E-41EE-9402-BB9515D31038}" type="datetime1">
              <a:rPr lang="en-CA" smtClean="0"/>
              <a:t>2021-06-05</a:t>
            </a:fld>
            <a:endParaRPr lang="en-CA"/>
          </a:p>
        </p:txBody>
      </p:sp>
      <p:sp>
        <p:nvSpPr>
          <p:cNvPr id="3" name="Footer Placeholder 2">
            <a:extLst>
              <a:ext uri="{FF2B5EF4-FFF2-40B4-BE49-F238E27FC236}">
                <a16:creationId xmlns:a16="http://schemas.microsoft.com/office/drawing/2014/main" id="{D0317F72-A2A5-4F93-902E-3A2078C2901E}"/>
              </a:ext>
            </a:extLst>
          </p:cNvPr>
          <p:cNvSpPr>
            <a:spLocks noGrp="1"/>
          </p:cNvSpPr>
          <p:nvPr>
            <p:ph type="ftr" sz="quarter" idx="11"/>
          </p:nvPr>
        </p:nvSpPr>
        <p:spPr/>
        <p:txBody>
          <a:bodyPr/>
          <a:lstStyle/>
          <a:p>
            <a:r>
              <a:rPr lang="en-CA"/>
              <a:t>@ Dr. Mahmoud S. Masadeh</a:t>
            </a:r>
          </a:p>
        </p:txBody>
      </p:sp>
      <p:sp>
        <p:nvSpPr>
          <p:cNvPr id="4" name="Slide Number Placeholder 3">
            <a:extLst>
              <a:ext uri="{FF2B5EF4-FFF2-40B4-BE49-F238E27FC236}">
                <a16:creationId xmlns:a16="http://schemas.microsoft.com/office/drawing/2014/main" id="{BF02A6D1-6853-4A45-B264-634C23AA9A79}"/>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220487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55DC-FEC0-4725-8E7A-F7F8756A8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A4FDC65-2252-48E7-A038-6409B3F70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58DDF21-565D-422E-AD46-41D48FD79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D2545-C8A4-4EFB-A895-E501D50511E1}"/>
              </a:ext>
            </a:extLst>
          </p:cNvPr>
          <p:cNvSpPr>
            <a:spLocks noGrp="1"/>
          </p:cNvSpPr>
          <p:nvPr>
            <p:ph type="dt" sz="half" idx="10"/>
          </p:nvPr>
        </p:nvSpPr>
        <p:spPr/>
        <p:txBody>
          <a:bodyPr/>
          <a:lstStyle/>
          <a:p>
            <a:fld id="{FFA66BD9-A562-4066-8199-AACEF848F7DD}" type="datetime1">
              <a:rPr lang="en-CA" smtClean="0"/>
              <a:t>2021-06-05</a:t>
            </a:fld>
            <a:endParaRPr lang="en-CA"/>
          </a:p>
        </p:txBody>
      </p:sp>
      <p:sp>
        <p:nvSpPr>
          <p:cNvPr id="6" name="Footer Placeholder 5">
            <a:extLst>
              <a:ext uri="{FF2B5EF4-FFF2-40B4-BE49-F238E27FC236}">
                <a16:creationId xmlns:a16="http://schemas.microsoft.com/office/drawing/2014/main" id="{791015F5-46EC-43D0-A8FF-57294EACA46A}"/>
              </a:ext>
            </a:extLst>
          </p:cNvPr>
          <p:cNvSpPr>
            <a:spLocks noGrp="1"/>
          </p:cNvSpPr>
          <p:nvPr>
            <p:ph type="ftr" sz="quarter" idx="11"/>
          </p:nvPr>
        </p:nvSpPr>
        <p:spPr/>
        <p:txBody>
          <a:bodyPr/>
          <a:lstStyle/>
          <a:p>
            <a:r>
              <a:rPr lang="en-CA"/>
              <a:t>@ Dr. Mahmoud S. Masadeh</a:t>
            </a:r>
          </a:p>
        </p:txBody>
      </p:sp>
      <p:sp>
        <p:nvSpPr>
          <p:cNvPr id="7" name="Slide Number Placeholder 6">
            <a:extLst>
              <a:ext uri="{FF2B5EF4-FFF2-40B4-BE49-F238E27FC236}">
                <a16:creationId xmlns:a16="http://schemas.microsoft.com/office/drawing/2014/main" id="{25E0C68B-5E8A-437E-B183-038F62DD9577}"/>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1199435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F65C-1C27-4890-91C2-170140AB5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8FF4590-2E3F-4B2A-B0D0-D82147C70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3B403A3-84AE-425D-B143-17C2C25F76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8A173-B8D3-4E6D-B0FB-786B92565AF3}"/>
              </a:ext>
            </a:extLst>
          </p:cNvPr>
          <p:cNvSpPr>
            <a:spLocks noGrp="1"/>
          </p:cNvSpPr>
          <p:nvPr>
            <p:ph type="dt" sz="half" idx="10"/>
          </p:nvPr>
        </p:nvSpPr>
        <p:spPr/>
        <p:txBody>
          <a:bodyPr/>
          <a:lstStyle/>
          <a:p>
            <a:fld id="{5F5994AA-78A9-4949-A84B-E93323B6D39E}" type="datetime1">
              <a:rPr lang="en-CA" smtClean="0"/>
              <a:t>2021-06-05</a:t>
            </a:fld>
            <a:endParaRPr lang="en-CA"/>
          </a:p>
        </p:txBody>
      </p:sp>
      <p:sp>
        <p:nvSpPr>
          <p:cNvPr id="6" name="Footer Placeholder 5">
            <a:extLst>
              <a:ext uri="{FF2B5EF4-FFF2-40B4-BE49-F238E27FC236}">
                <a16:creationId xmlns:a16="http://schemas.microsoft.com/office/drawing/2014/main" id="{594A162C-9B7E-464C-8E19-3BE0EFC5B524}"/>
              </a:ext>
            </a:extLst>
          </p:cNvPr>
          <p:cNvSpPr>
            <a:spLocks noGrp="1"/>
          </p:cNvSpPr>
          <p:nvPr>
            <p:ph type="ftr" sz="quarter" idx="11"/>
          </p:nvPr>
        </p:nvSpPr>
        <p:spPr/>
        <p:txBody>
          <a:bodyPr/>
          <a:lstStyle/>
          <a:p>
            <a:r>
              <a:rPr lang="en-CA"/>
              <a:t>@ Dr. Mahmoud S. Masadeh</a:t>
            </a:r>
          </a:p>
        </p:txBody>
      </p:sp>
      <p:sp>
        <p:nvSpPr>
          <p:cNvPr id="7" name="Slide Number Placeholder 6">
            <a:extLst>
              <a:ext uri="{FF2B5EF4-FFF2-40B4-BE49-F238E27FC236}">
                <a16:creationId xmlns:a16="http://schemas.microsoft.com/office/drawing/2014/main" id="{22E9C134-26AF-4993-ACE8-BED4575DCAFF}"/>
              </a:ext>
            </a:extLst>
          </p:cNvPr>
          <p:cNvSpPr>
            <a:spLocks noGrp="1"/>
          </p:cNvSpPr>
          <p:nvPr>
            <p:ph type="sldNum" sz="quarter" idx="12"/>
          </p:nvPr>
        </p:nvSpPr>
        <p:spPr/>
        <p:txBody>
          <a:bodyPr/>
          <a:lstStyle/>
          <a:p>
            <a:fld id="{10570969-1D9F-4E41-A1EE-4EB62BCADA54}" type="slidenum">
              <a:rPr lang="en-CA" smtClean="0"/>
              <a:t>‹#›</a:t>
            </a:fld>
            <a:endParaRPr lang="en-CA"/>
          </a:p>
        </p:txBody>
      </p:sp>
    </p:spTree>
    <p:extLst>
      <p:ext uri="{BB962C8B-B14F-4D97-AF65-F5344CB8AC3E}">
        <p14:creationId xmlns:p14="http://schemas.microsoft.com/office/powerpoint/2010/main" val="971925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5F62B-E627-456F-A5A2-4DAFDD111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3C54C95-D216-401F-A655-1026EE0E4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16E41A3-EA9D-4E35-95C6-F1560B2F60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8DAED-7E4E-4F17-A965-5BF79014DC61}" type="datetime1">
              <a:rPr lang="en-CA" smtClean="0"/>
              <a:t>2021-06-05</a:t>
            </a:fld>
            <a:endParaRPr lang="en-CA"/>
          </a:p>
        </p:txBody>
      </p:sp>
      <p:sp>
        <p:nvSpPr>
          <p:cNvPr id="5" name="Footer Placeholder 4">
            <a:extLst>
              <a:ext uri="{FF2B5EF4-FFF2-40B4-BE49-F238E27FC236}">
                <a16:creationId xmlns:a16="http://schemas.microsoft.com/office/drawing/2014/main" id="{88C39710-381C-4118-89EB-907062794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 Dr. Mahmoud S. Masadeh</a:t>
            </a:r>
          </a:p>
        </p:txBody>
      </p:sp>
      <p:sp>
        <p:nvSpPr>
          <p:cNvPr id="6" name="Slide Number Placeholder 5">
            <a:extLst>
              <a:ext uri="{FF2B5EF4-FFF2-40B4-BE49-F238E27FC236}">
                <a16:creationId xmlns:a16="http://schemas.microsoft.com/office/drawing/2014/main" id="{1B01BCCA-5886-4E50-A058-B904587B5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570969-1D9F-4E41-A1EE-4EB62BCADA54}" type="slidenum">
              <a:rPr lang="en-CA" smtClean="0"/>
              <a:t>‹#›</a:t>
            </a:fld>
            <a:endParaRPr lang="en-CA"/>
          </a:p>
        </p:txBody>
      </p:sp>
    </p:spTree>
    <p:extLst>
      <p:ext uri="{BB962C8B-B14F-4D97-AF65-F5344CB8AC3E}">
        <p14:creationId xmlns:p14="http://schemas.microsoft.com/office/powerpoint/2010/main" val="1402623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emf"/><Relationship Id="rId1" Type="http://schemas.openxmlformats.org/officeDocument/2006/relationships/slideLayout" Target="../slideLayouts/slideLayout2.xml"/><Relationship Id="rId4" Type="http://schemas.microsoft.com/office/2007/relationships/hdphoto" Target="../media/hdphoto2.wdp"/></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4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27.em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5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BEEBDF-32C9-4D84-A11F-79F6C52ABADB}"/>
              </a:ext>
            </a:extLst>
          </p:cNvPr>
          <p:cNvPicPr>
            <a:picLocks noChangeAspect="1"/>
          </p:cNvPicPr>
          <p:nvPr/>
        </p:nvPicPr>
        <p:blipFill>
          <a:blip r:embed="rId2"/>
          <a:stretch>
            <a:fillRect/>
          </a:stretch>
        </p:blipFill>
        <p:spPr>
          <a:xfrm>
            <a:off x="6659974" y="0"/>
            <a:ext cx="5534111" cy="6858000"/>
          </a:xfrm>
          <a:prstGeom prst="rect">
            <a:avLst/>
          </a:prstGeom>
        </p:spPr>
      </p:pic>
      <p:sp>
        <p:nvSpPr>
          <p:cNvPr id="15" name="Rectangle 14">
            <a:extLst>
              <a:ext uri="{FF2B5EF4-FFF2-40B4-BE49-F238E27FC236}">
                <a16:creationId xmlns:a16="http://schemas.microsoft.com/office/drawing/2014/main" id="{9354965D-2D13-479F-88D4-628946287487}"/>
              </a:ext>
            </a:extLst>
          </p:cNvPr>
          <p:cNvSpPr/>
          <p:nvPr/>
        </p:nvSpPr>
        <p:spPr>
          <a:xfrm>
            <a:off x="0" y="0"/>
            <a:ext cx="6659974" cy="28944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Subtitle 2">
            <a:extLst>
              <a:ext uri="{FF2B5EF4-FFF2-40B4-BE49-F238E27FC236}">
                <a16:creationId xmlns:a16="http://schemas.microsoft.com/office/drawing/2014/main" id="{E53690AD-DC02-4F41-8360-45A72FED27B4}"/>
              </a:ext>
            </a:extLst>
          </p:cNvPr>
          <p:cNvSpPr txBox="1">
            <a:spLocks/>
          </p:cNvSpPr>
          <p:nvPr/>
        </p:nvSpPr>
        <p:spPr>
          <a:xfrm>
            <a:off x="260215" y="531132"/>
            <a:ext cx="613954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latin typeface="Book Antiqua" panose="02040602050305030304" pitchFamily="18" charset="0"/>
                <a:ea typeface="+mj-ea"/>
                <a:cs typeface="+mj-cs"/>
              </a:rPr>
              <a:t>Computer Organization </a:t>
            </a:r>
            <a:r>
              <a:rPr lang="ar-JO" sz="4000" dirty="0">
                <a:latin typeface="Book Antiqua" panose="02040602050305030304" pitchFamily="18" charset="0"/>
                <a:ea typeface="+mj-ea"/>
                <a:cs typeface="+mj-cs"/>
              </a:rPr>
              <a:t>تنظيم الحاسوب</a:t>
            </a:r>
            <a:r>
              <a:rPr lang="en-US" sz="4000" dirty="0">
                <a:latin typeface="Book Antiqua" panose="02040602050305030304" pitchFamily="18" charset="0"/>
                <a:ea typeface="+mj-ea"/>
                <a:cs typeface="+mj-cs"/>
              </a:rPr>
              <a:t> </a:t>
            </a:r>
          </a:p>
          <a:p>
            <a:endParaRPr lang="en-CA" dirty="0"/>
          </a:p>
        </p:txBody>
      </p:sp>
      <p:sp>
        <p:nvSpPr>
          <p:cNvPr id="19" name="Rectangle 18">
            <a:extLst>
              <a:ext uri="{FF2B5EF4-FFF2-40B4-BE49-F238E27FC236}">
                <a16:creationId xmlns:a16="http://schemas.microsoft.com/office/drawing/2014/main" id="{41D22F46-35B5-4B3A-9C6F-E216976A8C4E}"/>
              </a:ext>
            </a:extLst>
          </p:cNvPr>
          <p:cNvSpPr/>
          <p:nvPr/>
        </p:nvSpPr>
        <p:spPr>
          <a:xfrm>
            <a:off x="0" y="2894466"/>
            <a:ext cx="6659974" cy="396013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Subtitle 2">
            <a:extLst>
              <a:ext uri="{FF2B5EF4-FFF2-40B4-BE49-F238E27FC236}">
                <a16:creationId xmlns:a16="http://schemas.microsoft.com/office/drawing/2014/main" id="{8D0B4C7F-9A01-442A-AAD9-32008510035E}"/>
              </a:ext>
            </a:extLst>
          </p:cNvPr>
          <p:cNvSpPr txBox="1">
            <a:spLocks/>
          </p:cNvSpPr>
          <p:nvPr/>
        </p:nvSpPr>
        <p:spPr>
          <a:xfrm>
            <a:off x="520431" y="5410199"/>
            <a:ext cx="6139543" cy="13317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3600" dirty="0">
                <a:latin typeface="PMingLiU-ExtB" panose="02020500000000000000" pitchFamily="18" charset="-120"/>
                <a:ea typeface="PMingLiU-ExtB" panose="02020500000000000000" pitchFamily="18" charset="-120"/>
                <a:cs typeface="+mj-cs"/>
              </a:rPr>
              <a:t>Dr. Mahmoud Masadeh</a:t>
            </a:r>
          </a:p>
          <a:p>
            <a:endParaRPr lang="en-CA" sz="4000" dirty="0">
              <a:latin typeface="Book Antiqua" panose="02040602050305030304" pitchFamily="18" charset="0"/>
              <a:ea typeface="+mj-ea"/>
              <a:cs typeface="+mj-cs"/>
            </a:endParaRPr>
          </a:p>
          <a:p>
            <a:endParaRPr lang="en-CA" sz="4000" dirty="0">
              <a:latin typeface="Book Antiqua" panose="02040602050305030304" pitchFamily="18" charset="0"/>
              <a:ea typeface="+mj-ea"/>
              <a:cs typeface="+mj-cs"/>
            </a:endParaRPr>
          </a:p>
        </p:txBody>
      </p:sp>
      <p:sp>
        <p:nvSpPr>
          <p:cNvPr id="7" name="Subtitle 2">
            <a:extLst>
              <a:ext uri="{FF2B5EF4-FFF2-40B4-BE49-F238E27FC236}">
                <a16:creationId xmlns:a16="http://schemas.microsoft.com/office/drawing/2014/main" id="{8DAF69EB-C1FB-467F-BAA3-116F55116601}"/>
              </a:ext>
            </a:extLst>
          </p:cNvPr>
          <p:cNvSpPr txBox="1">
            <a:spLocks/>
          </p:cNvSpPr>
          <p:nvPr/>
        </p:nvSpPr>
        <p:spPr>
          <a:xfrm>
            <a:off x="520431" y="3603171"/>
            <a:ext cx="6139543" cy="13317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3600" dirty="0">
                <a:latin typeface="Book Antiqua" panose="02040602050305030304" pitchFamily="18" charset="0"/>
                <a:ea typeface="+mj-ea"/>
                <a:cs typeface="+mj-cs"/>
              </a:rPr>
              <a:t>Chapter 4</a:t>
            </a:r>
          </a:p>
          <a:p>
            <a:endParaRPr lang="en-CA" sz="4000" dirty="0">
              <a:latin typeface="Book Antiqua" panose="02040602050305030304" pitchFamily="18" charset="0"/>
              <a:ea typeface="+mj-ea"/>
              <a:cs typeface="+mj-cs"/>
            </a:endParaRPr>
          </a:p>
          <a:p>
            <a:endParaRPr lang="en-CA" sz="4000" dirty="0">
              <a:latin typeface="Book Antiqua" panose="02040602050305030304" pitchFamily="18" charset="0"/>
              <a:ea typeface="+mj-ea"/>
              <a:cs typeface="+mj-cs"/>
            </a:endParaRPr>
          </a:p>
        </p:txBody>
      </p:sp>
    </p:spTree>
    <p:extLst>
      <p:ext uri="{BB962C8B-B14F-4D97-AF65-F5344CB8AC3E}">
        <p14:creationId xmlns:p14="http://schemas.microsoft.com/office/powerpoint/2010/main" val="2829485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Combinational Elements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8" name="Rectangle 3">
            <a:extLst>
              <a:ext uri="{FF2B5EF4-FFF2-40B4-BE49-F238E27FC236}">
                <a16:creationId xmlns:a16="http://schemas.microsoft.com/office/drawing/2014/main" id="{68F43280-89B0-454D-A804-452C4185EDFA}"/>
              </a:ext>
            </a:extLst>
          </p:cNvPr>
          <p:cNvSpPr txBox="1">
            <a:spLocks noChangeArrowheads="1"/>
          </p:cNvSpPr>
          <p:nvPr/>
        </p:nvSpPr>
        <p:spPr>
          <a:xfrm>
            <a:off x="582295" y="1368107"/>
            <a:ext cx="3101975" cy="129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AND-gate</a:t>
            </a:r>
          </a:p>
          <a:p>
            <a:pPr lvl="1"/>
            <a:r>
              <a:rPr lang="en-US" altLang="en-US" dirty="0">
                <a:latin typeface="Book Antiqua" panose="02040602050305030304" pitchFamily="18" charset="0"/>
              </a:rPr>
              <a:t>Y = A &amp; B</a:t>
            </a:r>
          </a:p>
        </p:txBody>
      </p:sp>
      <p:grpSp>
        <p:nvGrpSpPr>
          <p:cNvPr id="9" name="Group 4">
            <a:extLst>
              <a:ext uri="{FF2B5EF4-FFF2-40B4-BE49-F238E27FC236}">
                <a16:creationId xmlns:a16="http://schemas.microsoft.com/office/drawing/2014/main" id="{5E9EC4D3-6C61-4D99-BE5D-F3F4534D149B}"/>
              </a:ext>
            </a:extLst>
          </p:cNvPr>
          <p:cNvGrpSpPr>
            <a:grpSpLocks/>
          </p:cNvGrpSpPr>
          <p:nvPr/>
        </p:nvGrpSpPr>
        <p:grpSpPr bwMode="auto">
          <a:xfrm>
            <a:off x="3090149" y="2061050"/>
            <a:ext cx="1560512" cy="655638"/>
            <a:chOff x="249" y="2299"/>
            <a:chExt cx="983" cy="413"/>
          </a:xfrm>
        </p:grpSpPr>
        <p:grpSp>
          <p:nvGrpSpPr>
            <p:cNvPr id="11" name="Group 5">
              <a:extLst>
                <a:ext uri="{FF2B5EF4-FFF2-40B4-BE49-F238E27FC236}">
                  <a16:creationId xmlns:a16="http://schemas.microsoft.com/office/drawing/2014/main" id="{4C70A115-97B1-46F0-B7F7-36C6C295C3D4}"/>
                </a:ext>
              </a:extLst>
            </p:cNvPr>
            <p:cNvGrpSpPr>
              <a:grpSpLocks/>
            </p:cNvGrpSpPr>
            <p:nvPr/>
          </p:nvGrpSpPr>
          <p:grpSpPr bwMode="auto">
            <a:xfrm>
              <a:off x="476" y="2387"/>
              <a:ext cx="544" cy="273"/>
              <a:chOff x="431" y="1888"/>
              <a:chExt cx="544" cy="273"/>
            </a:xfrm>
          </p:grpSpPr>
          <p:sp>
            <p:nvSpPr>
              <p:cNvPr id="17" name="Arc 6">
                <a:extLst>
                  <a:ext uri="{FF2B5EF4-FFF2-40B4-BE49-F238E27FC236}">
                    <a16:creationId xmlns:a16="http://schemas.microsoft.com/office/drawing/2014/main" id="{8F111E02-EE83-4B7A-8380-CF3EC7F54FEB}"/>
                  </a:ext>
                </a:extLst>
              </p:cNvPr>
              <p:cNvSpPr>
                <a:spLocks/>
              </p:cNvSpPr>
              <p:nvPr/>
            </p:nvSpPr>
            <p:spPr bwMode="auto">
              <a:xfrm>
                <a:off x="701" y="1889"/>
                <a:ext cx="139" cy="272"/>
              </a:xfrm>
              <a:custGeom>
                <a:avLst/>
                <a:gdLst>
                  <a:gd name="T0" fmla="*/ 0 w 22080"/>
                  <a:gd name="T1" fmla="*/ 0 h 43200"/>
                  <a:gd name="T2" fmla="*/ 0 w 22080"/>
                  <a:gd name="T3" fmla="*/ 0 h 43200"/>
                  <a:gd name="T4" fmla="*/ 0 w 22080"/>
                  <a:gd name="T5" fmla="*/ 0 h 43200"/>
                  <a:gd name="T6" fmla="*/ 0 60000 65536"/>
                  <a:gd name="T7" fmla="*/ 0 60000 65536"/>
                  <a:gd name="T8" fmla="*/ 0 60000 65536"/>
                  <a:gd name="T9" fmla="*/ 0 w 22080"/>
                  <a:gd name="T10" fmla="*/ 0 h 43200"/>
                  <a:gd name="T11" fmla="*/ 22080 w 22080"/>
                  <a:gd name="T12" fmla="*/ 43200 h 43200"/>
                </a:gdLst>
                <a:ahLst/>
                <a:cxnLst>
                  <a:cxn ang="T6">
                    <a:pos x="T0" y="T1"/>
                  </a:cxn>
                  <a:cxn ang="T7">
                    <a:pos x="T2" y="T3"/>
                  </a:cxn>
                  <a:cxn ang="T8">
                    <a:pos x="T4" y="T5"/>
                  </a:cxn>
                </a:cxnLst>
                <a:rect l="T9" t="T10" r="T11" b="T12"/>
                <a:pathLst>
                  <a:path w="22080" h="43200" fill="none" extrusionOk="0">
                    <a:moveTo>
                      <a:pt x="479" y="0"/>
                    </a:moveTo>
                    <a:cubicBezTo>
                      <a:pt x="12409" y="0"/>
                      <a:pt x="22080" y="9670"/>
                      <a:pt x="22080" y="21600"/>
                    </a:cubicBezTo>
                    <a:cubicBezTo>
                      <a:pt x="22080" y="33529"/>
                      <a:pt x="12409" y="43200"/>
                      <a:pt x="480" y="43200"/>
                    </a:cubicBezTo>
                    <a:cubicBezTo>
                      <a:pt x="319" y="43200"/>
                      <a:pt x="159" y="43198"/>
                      <a:pt x="0" y="43194"/>
                    </a:cubicBezTo>
                  </a:path>
                  <a:path w="22080" h="43200" stroke="0" extrusionOk="0">
                    <a:moveTo>
                      <a:pt x="479" y="0"/>
                    </a:moveTo>
                    <a:cubicBezTo>
                      <a:pt x="12409" y="0"/>
                      <a:pt x="22080" y="9670"/>
                      <a:pt x="22080" y="21600"/>
                    </a:cubicBezTo>
                    <a:cubicBezTo>
                      <a:pt x="22080" y="33529"/>
                      <a:pt x="12409" y="43200"/>
                      <a:pt x="480" y="43200"/>
                    </a:cubicBezTo>
                    <a:cubicBezTo>
                      <a:pt x="319" y="43200"/>
                      <a:pt x="159" y="43198"/>
                      <a:pt x="0" y="43194"/>
                    </a:cubicBezTo>
                    <a:lnTo>
                      <a:pt x="480" y="21600"/>
                    </a:lnTo>
                    <a:lnTo>
                      <a:pt x="479"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latin typeface="Book Antiqua" panose="02040602050305030304" pitchFamily="18" charset="0"/>
                </a:endParaRPr>
              </a:p>
            </p:txBody>
          </p:sp>
          <p:sp>
            <p:nvSpPr>
              <p:cNvPr id="18" name="Line 7">
                <a:extLst>
                  <a:ext uri="{FF2B5EF4-FFF2-40B4-BE49-F238E27FC236}">
                    <a16:creationId xmlns:a16="http://schemas.microsoft.com/office/drawing/2014/main" id="{64620562-A337-41D1-9399-DF4EC09F6FDA}"/>
                  </a:ext>
                </a:extLst>
              </p:cNvPr>
              <p:cNvSpPr>
                <a:spLocks noChangeShapeType="1"/>
              </p:cNvSpPr>
              <p:nvPr/>
            </p:nvSpPr>
            <p:spPr bwMode="auto">
              <a:xfrm>
                <a:off x="567" y="1888"/>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19" name="Line 8">
                <a:extLst>
                  <a:ext uri="{FF2B5EF4-FFF2-40B4-BE49-F238E27FC236}">
                    <a16:creationId xmlns:a16="http://schemas.microsoft.com/office/drawing/2014/main" id="{E41B26F7-B746-4B05-A71D-C8660589DD3B}"/>
                  </a:ext>
                </a:extLst>
              </p:cNvPr>
              <p:cNvSpPr>
                <a:spLocks noChangeShapeType="1"/>
              </p:cNvSpPr>
              <p:nvPr/>
            </p:nvSpPr>
            <p:spPr bwMode="auto">
              <a:xfrm>
                <a:off x="567" y="188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20" name="Line 9">
                <a:extLst>
                  <a:ext uri="{FF2B5EF4-FFF2-40B4-BE49-F238E27FC236}">
                    <a16:creationId xmlns:a16="http://schemas.microsoft.com/office/drawing/2014/main" id="{5007AA60-FFAE-4BF8-B6E7-35CED2EC4018}"/>
                  </a:ext>
                </a:extLst>
              </p:cNvPr>
              <p:cNvSpPr>
                <a:spLocks noChangeShapeType="1"/>
              </p:cNvSpPr>
              <p:nvPr/>
            </p:nvSpPr>
            <p:spPr bwMode="auto">
              <a:xfrm>
                <a:off x="567" y="2160"/>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21" name="Line 10">
                <a:extLst>
                  <a:ext uri="{FF2B5EF4-FFF2-40B4-BE49-F238E27FC236}">
                    <a16:creationId xmlns:a16="http://schemas.microsoft.com/office/drawing/2014/main" id="{A553361E-3720-4B59-B12E-C8D05D3A78B8}"/>
                  </a:ext>
                </a:extLst>
              </p:cNvPr>
              <p:cNvSpPr>
                <a:spLocks noChangeShapeType="1"/>
              </p:cNvSpPr>
              <p:nvPr/>
            </p:nvSpPr>
            <p:spPr bwMode="auto">
              <a:xfrm>
                <a:off x="431" y="1933"/>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22" name="Line 11">
                <a:extLst>
                  <a:ext uri="{FF2B5EF4-FFF2-40B4-BE49-F238E27FC236}">
                    <a16:creationId xmlns:a16="http://schemas.microsoft.com/office/drawing/2014/main" id="{76A7BBEE-3BD0-4C44-816E-C7BB08520AAF}"/>
                  </a:ext>
                </a:extLst>
              </p:cNvPr>
              <p:cNvSpPr>
                <a:spLocks noChangeShapeType="1"/>
              </p:cNvSpPr>
              <p:nvPr/>
            </p:nvSpPr>
            <p:spPr bwMode="auto">
              <a:xfrm>
                <a:off x="431" y="2115"/>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23" name="Line 12">
                <a:extLst>
                  <a:ext uri="{FF2B5EF4-FFF2-40B4-BE49-F238E27FC236}">
                    <a16:creationId xmlns:a16="http://schemas.microsoft.com/office/drawing/2014/main" id="{4AAC48BC-DFCC-4FBF-ADB5-7707439596F7}"/>
                  </a:ext>
                </a:extLst>
              </p:cNvPr>
              <p:cNvSpPr>
                <a:spLocks noChangeShapeType="1"/>
              </p:cNvSpPr>
              <p:nvPr/>
            </p:nvSpPr>
            <p:spPr bwMode="auto">
              <a:xfrm>
                <a:off x="839" y="2024"/>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grpSp>
        <p:sp>
          <p:nvSpPr>
            <p:cNvPr id="14" name="Text Box 13">
              <a:extLst>
                <a:ext uri="{FF2B5EF4-FFF2-40B4-BE49-F238E27FC236}">
                  <a16:creationId xmlns:a16="http://schemas.microsoft.com/office/drawing/2014/main" id="{BADF90A9-FFED-4C5F-A04A-11694F6DBD79}"/>
                </a:ext>
              </a:extLst>
            </p:cNvPr>
            <p:cNvSpPr txBox="1">
              <a:spLocks noChangeArrowheads="1"/>
            </p:cNvSpPr>
            <p:nvPr/>
          </p:nvSpPr>
          <p:spPr bwMode="auto">
            <a:xfrm>
              <a:off x="249" y="2299"/>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A</a:t>
              </a:r>
              <a:endParaRPr lang="en-AU" altLang="en-US" sz="1800">
                <a:latin typeface="Book Antiqua" panose="02040602050305030304" pitchFamily="18" charset="0"/>
              </a:endParaRPr>
            </a:p>
          </p:txBody>
        </p:sp>
        <p:sp>
          <p:nvSpPr>
            <p:cNvPr id="15" name="Text Box 14">
              <a:extLst>
                <a:ext uri="{FF2B5EF4-FFF2-40B4-BE49-F238E27FC236}">
                  <a16:creationId xmlns:a16="http://schemas.microsoft.com/office/drawing/2014/main" id="{17A755C7-5A63-4E44-9E4F-5CE86EEC9368}"/>
                </a:ext>
              </a:extLst>
            </p:cNvPr>
            <p:cNvSpPr txBox="1">
              <a:spLocks noChangeArrowheads="1"/>
            </p:cNvSpPr>
            <p:nvPr/>
          </p:nvSpPr>
          <p:spPr bwMode="auto">
            <a:xfrm>
              <a:off x="249" y="248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B</a:t>
              </a:r>
              <a:endParaRPr lang="en-AU" altLang="en-US" sz="1800">
                <a:latin typeface="Book Antiqua" panose="02040602050305030304" pitchFamily="18" charset="0"/>
              </a:endParaRPr>
            </a:p>
          </p:txBody>
        </p:sp>
        <p:sp>
          <p:nvSpPr>
            <p:cNvPr id="16" name="Text Box 15">
              <a:extLst>
                <a:ext uri="{FF2B5EF4-FFF2-40B4-BE49-F238E27FC236}">
                  <a16:creationId xmlns:a16="http://schemas.microsoft.com/office/drawing/2014/main" id="{5F962897-BD0C-4FE0-8DBA-BB7C10B9E47F}"/>
                </a:ext>
              </a:extLst>
            </p:cNvPr>
            <p:cNvSpPr txBox="1">
              <a:spLocks noChangeArrowheads="1"/>
            </p:cNvSpPr>
            <p:nvPr/>
          </p:nvSpPr>
          <p:spPr bwMode="auto">
            <a:xfrm>
              <a:off x="1020" y="239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Y</a:t>
              </a:r>
              <a:endParaRPr lang="en-AU" altLang="en-US" sz="1800">
                <a:latin typeface="Book Antiqua" panose="02040602050305030304" pitchFamily="18" charset="0"/>
              </a:endParaRPr>
            </a:p>
          </p:txBody>
        </p:sp>
      </p:grpSp>
      <p:grpSp>
        <p:nvGrpSpPr>
          <p:cNvPr id="24" name="Group 16">
            <a:extLst>
              <a:ext uri="{FF2B5EF4-FFF2-40B4-BE49-F238E27FC236}">
                <a16:creationId xmlns:a16="http://schemas.microsoft.com/office/drawing/2014/main" id="{AF5A9CAB-5C8C-41C1-AB6B-57DCAFDBA260}"/>
              </a:ext>
            </a:extLst>
          </p:cNvPr>
          <p:cNvGrpSpPr>
            <a:grpSpLocks/>
          </p:cNvGrpSpPr>
          <p:nvPr/>
        </p:nvGrpSpPr>
        <p:grpSpPr bwMode="auto">
          <a:xfrm>
            <a:off x="3791823" y="4086705"/>
            <a:ext cx="1599010" cy="1493195"/>
            <a:chOff x="113" y="2840"/>
            <a:chExt cx="892" cy="826"/>
          </a:xfrm>
        </p:grpSpPr>
        <p:sp>
          <p:nvSpPr>
            <p:cNvPr id="25" name="Line 17">
              <a:extLst>
                <a:ext uri="{FF2B5EF4-FFF2-40B4-BE49-F238E27FC236}">
                  <a16:creationId xmlns:a16="http://schemas.microsoft.com/office/drawing/2014/main" id="{300477E8-8A52-4B71-869A-C1FB40F6C917}"/>
                </a:ext>
              </a:extLst>
            </p:cNvPr>
            <p:cNvSpPr>
              <a:spLocks noChangeShapeType="1"/>
            </p:cNvSpPr>
            <p:nvPr/>
          </p:nvSpPr>
          <p:spPr bwMode="auto">
            <a:xfrm>
              <a:off x="340"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26" name="Line 18">
              <a:extLst>
                <a:ext uri="{FF2B5EF4-FFF2-40B4-BE49-F238E27FC236}">
                  <a16:creationId xmlns:a16="http://schemas.microsoft.com/office/drawing/2014/main" id="{54D6091B-6CF6-462A-801C-3D2A887CF6B8}"/>
                </a:ext>
              </a:extLst>
            </p:cNvPr>
            <p:cNvSpPr>
              <a:spLocks noChangeShapeType="1"/>
            </p:cNvSpPr>
            <p:nvPr/>
          </p:nvSpPr>
          <p:spPr bwMode="auto">
            <a:xfrm>
              <a:off x="340"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27" name="Line 19">
              <a:extLst>
                <a:ext uri="{FF2B5EF4-FFF2-40B4-BE49-F238E27FC236}">
                  <a16:creationId xmlns:a16="http://schemas.microsoft.com/office/drawing/2014/main" id="{3A84A54C-358B-4CD4-BF91-51749E63B64A}"/>
                </a:ext>
              </a:extLst>
            </p:cNvPr>
            <p:cNvSpPr>
              <a:spLocks noChangeShapeType="1"/>
            </p:cNvSpPr>
            <p:nvPr/>
          </p:nvSpPr>
          <p:spPr bwMode="auto">
            <a:xfrm>
              <a:off x="657" y="3067"/>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28" name="Text Box 20">
              <a:extLst>
                <a:ext uri="{FF2B5EF4-FFF2-40B4-BE49-F238E27FC236}">
                  <a16:creationId xmlns:a16="http://schemas.microsoft.com/office/drawing/2014/main" id="{1BD32E7B-3BB9-4A0B-9BF8-F43118153318}"/>
                </a:ext>
              </a:extLst>
            </p:cNvPr>
            <p:cNvSpPr txBox="1">
              <a:spLocks noChangeArrowheads="1"/>
            </p:cNvSpPr>
            <p:nvPr/>
          </p:nvSpPr>
          <p:spPr bwMode="auto">
            <a:xfrm>
              <a:off x="113" y="2843"/>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I0</a:t>
              </a:r>
              <a:endParaRPr lang="en-AU" altLang="en-US" sz="1800">
                <a:latin typeface="Book Antiqua" panose="02040602050305030304" pitchFamily="18" charset="0"/>
              </a:endParaRPr>
            </a:p>
          </p:txBody>
        </p:sp>
        <p:sp>
          <p:nvSpPr>
            <p:cNvPr id="29" name="Text Box 21">
              <a:extLst>
                <a:ext uri="{FF2B5EF4-FFF2-40B4-BE49-F238E27FC236}">
                  <a16:creationId xmlns:a16="http://schemas.microsoft.com/office/drawing/2014/main" id="{F5472EEF-FD65-40FB-BB8C-FBA153F3ABC0}"/>
                </a:ext>
              </a:extLst>
            </p:cNvPr>
            <p:cNvSpPr txBox="1">
              <a:spLocks noChangeArrowheads="1"/>
            </p:cNvSpPr>
            <p:nvPr/>
          </p:nvSpPr>
          <p:spPr bwMode="auto">
            <a:xfrm>
              <a:off x="113" y="3025"/>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I1</a:t>
              </a:r>
              <a:endParaRPr lang="en-AU" altLang="en-US" sz="1800">
                <a:latin typeface="Book Antiqua" panose="02040602050305030304" pitchFamily="18" charset="0"/>
              </a:endParaRPr>
            </a:p>
          </p:txBody>
        </p:sp>
        <p:sp>
          <p:nvSpPr>
            <p:cNvPr id="30" name="Text Box 22">
              <a:extLst>
                <a:ext uri="{FF2B5EF4-FFF2-40B4-BE49-F238E27FC236}">
                  <a16:creationId xmlns:a16="http://schemas.microsoft.com/office/drawing/2014/main" id="{D95EC60C-C64A-46E0-AC30-3BA663EEF641}"/>
                </a:ext>
              </a:extLst>
            </p:cNvPr>
            <p:cNvSpPr txBox="1">
              <a:spLocks noChangeArrowheads="1"/>
            </p:cNvSpPr>
            <p:nvPr/>
          </p:nvSpPr>
          <p:spPr bwMode="auto">
            <a:xfrm>
              <a:off x="793" y="293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Y</a:t>
              </a:r>
              <a:endParaRPr lang="en-AU" altLang="en-US" sz="1800">
                <a:latin typeface="Book Antiqua" panose="02040602050305030304" pitchFamily="18" charset="0"/>
              </a:endParaRPr>
            </a:p>
          </p:txBody>
        </p:sp>
        <p:sp>
          <p:nvSpPr>
            <p:cNvPr id="31" name="Line 23">
              <a:extLst>
                <a:ext uri="{FF2B5EF4-FFF2-40B4-BE49-F238E27FC236}">
                  <a16:creationId xmlns:a16="http://schemas.microsoft.com/office/drawing/2014/main" id="{64AC4552-3693-41AC-BA27-E7332A73B83D}"/>
                </a:ext>
              </a:extLst>
            </p:cNvPr>
            <p:cNvSpPr>
              <a:spLocks noChangeShapeType="1"/>
            </p:cNvSpPr>
            <p:nvPr/>
          </p:nvSpPr>
          <p:spPr bwMode="auto">
            <a:xfrm>
              <a:off x="476"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32" name="Arc 24">
              <a:extLst>
                <a:ext uri="{FF2B5EF4-FFF2-40B4-BE49-F238E27FC236}">
                  <a16:creationId xmlns:a16="http://schemas.microsoft.com/office/drawing/2014/main" id="{0631EE04-B7F8-4E27-8727-E4FBACBBAC32}"/>
                </a:ext>
              </a:extLst>
            </p:cNvPr>
            <p:cNvSpPr>
              <a:spLocks/>
            </p:cNvSpPr>
            <p:nvPr/>
          </p:nvSpPr>
          <p:spPr bwMode="auto">
            <a:xfrm>
              <a:off x="567"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latin typeface="Book Antiqua" panose="02040602050305030304" pitchFamily="18" charset="0"/>
              </a:endParaRPr>
            </a:p>
          </p:txBody>
        </p:sp>
        <p:sp>
          <p:nvSpPr>
            <p:cNvPr id="33" name="Arc 25">
              <a:extLst>
                <a:ext uri="{FF2B5EF4-FFF2-40B4-BE49-F238E27FC236}">
                  <a16:creationId xmlns:a16="http://schemas.microsoft.com/office/drawing/2014/main" id="{3C6F33BC-FFAA-4DE2-AAE3-8507777AA343}"/>
                </a:ext>
              </a:extLst>
            </p:cNvPr>
            <p:cNvSpPr>
              <a:spLocks/>
            </p:cNvSpPr>
            <p:nvPr/>
          </p:nvSpPr>
          <p:spPr bwMode="auto">
            <a:xfrm flipH="1">
              <a:off x="476"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latin typeface="Book Antiqua" panose="02040602050305030304" pitchFamily="18" charset="0"/>
              </a:endParaRPr>
            </a:p>
          </p:txBody>
        </p:sp>
        <p:sp>
          <p:nvSpPr>
            <p:cNvPr id="34" name="Arc 26">
              <a:extLst>
                <a:ext uri="{FF2B5EF4-FFF2-40B4-BE49-F238E27FC236}">
                  <a16:creationId xmlns:a16="http://schemas.microsoft.com/office/drawing/2014/main" id="{5C33E98A-A08C-453C-8765-C5B0B3C227CE}"/>
                </a:ext>
              </a:extLst>
            </p:cNvPr>
            <p:cNvSpPr>
              <a:spLocks/>
            </p:cNvSpPr>
            <p:nvPr/>
          </p:nvSpPr>
          <p:spPr bwMode="auto">
            <a:xfrm flipV="1">
              <a:off x="567"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latin typeface="Book Antiqua" panose="02040602050305030304" pitchFamily="18" charset="0"/>
              </a:endParaRPr>
            </a:p>
          </p:txBody>
        </p:sp>
        <p:sp>
          <p:nvSpPr>
            <p:cNvPr id="35" name="Arc 27">
              <a:extLst>
                <a:ext uri="{FF2B5EF4-FFF2-40B4-BE49-F238E27FC236}">
                  <a16:creationId xmlns:a16="http://schemas.microsoft.com/office/drawing/2014/main" id="{6EC1190F-AF47-4527-8CB8-864634AB600F}"/>
                </a:ext>
              </a:extLst>
            </p:cNvPr>
            <p:cNvSpPr>
              <a:spLocks/>
            </p:cNvSpPr>
            <p:nvPr/>
          </p:nvSpPr>
          <p:spPr bwMode="auto">
            <a:xfrm flipH="1" flipV="1">
              <a:off x="476"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latin typeface="Book Antiqua" panose="02040602050305030304" pitchFamily="18" charset="0"/>
              </a:endParaRPr>
            </a:p>
          </p:txBody>
        </p:sp>
        <p:sp>
          <p:nvSpPr>
            <p:cNvPr id="36" name="Line 28">
              <a:extLst>
                <a:ext uri="{FF2B5EF4-FFF2-40B4-BE49-F238E27FC236}">
                  <a16:creationId xmlns:a16="http://schemas.microsoft.com/office/drawing/2014/main" id="{848DCD61-C44F-487E-A745-1C437BA1906B}"/>
                </a:ext>
              </a:extLst>
            </p:cNvPr>
            <p:cNvSpPr>
              <a:spLocks noChangeShapeType="1"/>
            </p:cNvSpPr>
            <p:nvPr/>
          </p:nvSpPr>
          <p:spPr bwMode="auto">
            <a:xfrm>
              <a:off x="657"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37" name="Text Box 29">
              <a:extLst>
                <a:ext uri="{FF2B5EF4-FFF2-40B4-BE49-F238E27FC236}">
                  <a16:creationId xmlns:a16="http://schemas.microsoft.com/office/drawing/2014/main" id="{D6266222-14C1-4BDC-A181-D07A4F786CBB}"/>
                </a:ext>
              </a:extLst>
            </p:cNvPr>
            <p:cNvSpPr txBox="1">
              <a:spLocks noChangeArrowheads="1"/>
            </p:cNvSpPr>
            <p:nvPr/>
          </p:nvSpPr>
          <p:spPr bwMode="auto">
            <a:xfrm>
              <a:off x="476" y="2840"/>
              <a:ext cx="181"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latin typeface="Book Antiqua" panose="02040602050305030304" pitchFamily="18" charset="0"/>
                </a:rPr>
                <a:t>M</a:t>
              </a:r>
              <a:br>
                <a:rPr lang="en-US" altLang="en-US" sz="1400">
                  <a:latin typeface="Book Antiqua" panose="02040602050305030304" pitchFamily="18" charset="0"/>
                </a:rPr>
              </a:br>
              <a:r>
                <a:rPr lang="en-US" altLang="en-US" sz="1400">
                  <a:latin typeface="Book Antiqua" panose="02040602050305030304" pitchFamily="18" charset="0"/>
                </a:rPr>
                <a:t>u</a:t>
              </a:r>
              <a:br>
                <a:rPr lang="en-US" altLang="en-US" sz="1400">
                  <a:latin typeface="Book Antiqua" panose="02040602050305030304" pitchFamily="18" charset="0"/>
                </a:rPr>
              </a:br>
              <a:r>
                <a:rPr lang="en-US" altLang="en-US" sz="1400">
                  <a:latin typeface="Book Antiqua" panose="02040602050305030304" pitchFamily="18" charset="0"/>
                </a:rPr>
                <a:t>x</a:t>
              </a:r>
              <a:endParaRPr lang="en-AU" altLang="en-US" sz="1400">
                <a:latin typeface="Book Antiqua" panose="02040602050305030304" pitchFamily="18" charset="0"/>
              </a:endParaRPr>
            </a:p>
          </p:txBody>
        </p:sp>
        <p:sp>
          <p:nvSpPr>
            <p:cNvPr id="38" name="Line 30">
              <a:extLst>
                <a:ext uri="{FF2B5EF4-FFF2-40B4-BE49-F238E27FC236}">
                  <a16:creationId xmlns:a16="http://schemas.microsoft.com/office/drawing/2014/main" id="{698DD64E-F612-4C84-BDF7-9D10144D29A8}"/>
                </a:ext>
              </a:extLst>
            </p:cNvPr>
            <p:cNvSpPr>
              <a:spLocks noChangeShapeType="1"/>
            </p:cNvSpPr>
            <p:nvPr/>
          </p:nvSpPr>
          <p:spPr bwMode="auto">
            <a:xfrm flipV="1">
              <a:off x="567" y="3294"/>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39" name="Text Box 31">
              <a:extLst>
                <a:ext uri="{FF2B5EF4-FFF2-40B4-BE49-F238E27FC236}">
                  <a16:creationId xmlns:a16="http://schemas.microsoft.com/office/drawing/2014/main" id="{BBDA35F0-88F5-48C4-A42A-032DE6C326D7}"/>
                </a:ext>
              </a:extLst>
            </p:cNvPr>
            <p:cNvSpPr txBox="1">
              <a:spLocks noChangeArrowheads="1"/>
            </p:cNvSpPr>
            <p:nvPr/>
          </p:nvSpPr>
          <p:spPr bwMode="auto">
            <a:xfrm>
              <a:off x="461" y="3433"/>
              <a:ext cx="1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S</a:t>
              </a:r>
              <a:endParaRPr lang="en-AU" altLang="en-US" sz="1800">
                <a:latin typeface="Book Antiqua" panose="02040602050305030304" pitchFamily="18" charset="0"/>
              </a:endParaRPr>
            </a:p>
          </p:txBody>
        </p:sp>
      </p:grpSp>
      <p:sp>
        <p:nvSpPr>
          <p:cNvPr id="40" name="Rectangle 32">
            <a:extLst>
              <a:ext uri="{FF2B5EF4-FFF2-40B4-BE49-F238E27FC236}">
                <a16:creationId xmlns:a16="http://schemas.microsoft.com/office/drawing/2014/main" id="{4C5737D1-9DA2-4EC1-8765-D9F8E078AA67}"/>
              </a:ext>
            </a:extLst>
          </p:cNvPr>
          <p:cNvSpPr>
            <a:spLocks noChangeArrowheads="1"/>
          </p:cNvSpPr>
          <p:nvPr/>
        </p:nvSpPr>
        <p:spPr bwMode="auto">
          <a:xfrm>
            <a:off x="623411" y="3691257"/>
            <a:ext cx="32400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dirty="0">
                <a:latin typeface="Book Antiqua" panose="02040602050305030304" pitchFamily="18" charset="0"/>
              </a:rPr>
              <a:t>Multiplexer</a:t>
            </a:r>
          </a:p>
          <a:p>
            <a:pPr lvl="1" eaLnBrk="1" hangingPunct="1"/>
            <a:r>
              <a:rPr lang="en-US" altLang="en-US" dirty="0">
                <a:latin typeface="Book Antiqua" panose="02040602050305030304" pitchFamily="18" charset="0"/>
              </a:rPr>
              <a:t>Y = S ? I1 : I0</a:t>
            </a:r>
            <a:endParaRPr lang="en-AU" altLang="en-US" dirty="0">
              <a:latin typeface="Book Antiqua" panose="02040602050305030304" pitchFamily="18" charset="0"/>
            </a:endParaRPr>
          </a:p>
        </p:txBody>
      </p:sp>
      <p:grpSp>
        <p:nvGrpSpPr>
          <p:cNvPr id="41" name="Group 33">
            <a:extLst>
              <a:ext uri="{FF2B5EF4-FFF2-40B4-BE49-F238E27FC236}">
                <a16:creationId xmlns:a16="http://schemas.microsoft.com/office/drawing/2014/main" id="{4B310870-F024-48F5-8E88-933A2246C585}"/>
              </a:ext>
            </a:extLst>
          </p:cNvPr>
          <p:cNvGrpSpPr>
            <a:grpSpLocks/>
          </p:cNvGrpSpPr>
          <p:nvPr/>
        </p:nvGrpSpPr>
        <p:grpSpPr bwMode="auto">
          <a:xfrm>
            <a:off x="8510270" y="1484313"/>
            <a:ext cx="1604963" cy="1012825"/>
            <a:chOff x="1111" y="2659"/>
            <a:chExt cx="1011" cy="638"/>
          </a:xfrm>
        </p:grpSpPr>
        <p:sp>
          <p:nvSpPr>
            <p:cNvPr id="42" name="Line 34">
              <a:extLst>
                <a:ext uri="{FF2B5EF4-FFF2-40B4-BE49-F238E27FC236}">
                  <a16:creationId xmlns:a16="http://schemas.microsoft.com/office/drawing/2014/main" id="{EC1303BB-F5D0-4CF3-8655-4DAD4A91FCC1}"/>
                </a:ext>
              </a:extLst>
            </p:cNvPr>
            <p:cNvSpPr>
              <a:spLocks noChangeShapeType="1"/>
            </p:cNvSpPr>
            <p:nvPr/>
          </p:nvSpPr>
          <p:spPr bwMode="auto">
            <a:xfrm>
              <a:off x="1338" y="2795"/>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43" name="Line 35">
              <a:extLst>
                <a:ext uri="{FF2B5EF4-FFF2-40B4-BE49-F238E27FC236}">
                  <a16:creationId xmlns:a16="http://schemas.microsoft.com/office/drawing/2014/main" id="{D9F44FAE-F885-4C9E-BA3E-14F8BF320910}"/>
                </a:ext>
              </a:extLst>
            </p:cNvPr>
            <p:cNvSpPr>
              <a:spLocks noChangeShapeType="1"/>
            </p:cNvSpPr>
            <p:nvPr/>
          </p:nvSpPr>
          <p:spPr bwMode="auto">
            <a:xfrm>
              <a:off x="1338"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44" name="Line 36">
              <a:extLst>
                <a:ext uri="{FF2B5EF4-FFF2-40B4-BE49-F238E27FC236}">
                  <a16:creationId xmlns:a16="http://schemas.microsoft.com/office/drawing/2014/main" id="{1AF661F6-FF3E-41A7-9443-B6FCF0D3B46B}"/>
                </a:ext>
              </a:extLst>
            </p:cNvPr>
            <p:cNvSpPr>
              <a:spLocks noChangeShapeType="1"/>
            </p:cNvSpPr>
            <p:nvPr/>
          </p:nvSpPr>
          <p:spPr bwMode="auto">
            <a:xfrm>
              <a:off x="1791"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45" name="Text Box 37">
              <a:extLst>
                <a:ext uri="{FF2B5EF4-FFF2-40B4-BE49-F238E27FC236}">
                  <a16:creationId xmlns:a16="http://schemas.microsoft.com/office/drawing/2014/main" id="{7B6292C0-7445-4911-ABF3-C8400B639376}"/>
                </a:ext>
              </a:extLst>
            </p:cNvPr>
            <p:cNvSpPr txBox="1">
              <a:spLocks noChangeArrowheads="1"/>
            </p:cNvSpPr>
            <p:nvPr/>
          </p:nvSpPr>
          <p:spPr bwMode="auto">
            <a:xfrm>
              <a:off x="1111" y="2662"/>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A</a:t>
              </a:r>
              <a:endParaRPr lang="en-AU" altLang="en-US" sz="1800">
                <a:latin typeface="Book Antiqua" panose="02040602050305030304" pitchFamily="18" charset="0"/>
              </a:endParaRPr>
            </a:p>
          </p:txBody>
        </p:sp>
        <p:sp>
          <p:nvSpPr>
            <p:cNvPr id="46" name="Text Box 38">
              <a:extLst>
                <a:ext uri="{FF2B5EF4-FFF2-40B4-BE49-F238E27FC236}">
                  <a16:creationId xmlns:a16="http://schemas.microsoft.com/office/drawing/2014/main" id="{F6C5A0E5-E396-4C2E-B35B-499FA9A322D9}"/>
                </a:ext>
              </a:extLst>
            </p:cNvPr>
            <p:cNvSpPr txBox="1">
              <a:spLocks noChangeArrowheads="1"/>
            </p:cNvSpPr>
            <p:nvPr/>
          </p:nvSpPr>
          <p:spPr bwMode="auto">
            <a:xfrm>
              <a:off x="1111" y="306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B</a:t>
              </a:r>
              <a:endParaRPr lang="en-AU" altLang="en-US" sz="1800">
                <a:latin typeface="Book Antiqua" panose="02040602050305030304" pitchFamily="18" charset="0"/>
              </a:endParaRPr>
            </a:p>
          </p:txBody>
        </p:sp>
        <p:sp>
          <p:nvSpPr>
            <p:cNvPr id="47" name="Text Box 39">
              <a:extLst>
                <a:ext uri="{FF2B5EF4-FFF2-40B4-BE49-F238E27FC236}">
                  <a16:creationId xmlns:a16="http://schemas.microsoft.com/office/drawing/2014/main" id="{60CF7FAC-2771-4C0E-9F93-93FE4CD545C8}"/>
                </a:ext>
              </a:extLst>
            </p:cNvPr>
            <p:cNvSpPr txBox="1">
              <a:spLocks noChangeArrowheads="1"/>
            </p:cNvSpPr>
            <p:nvPr/>
          </p:nvSpPr>
          <p:spPr bwMode="auto">
            <a:xfrm>
              <a:off x="1910" y="28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Y</a:t>
              </a:r>
              <a:endParaRPr lang="en-AU" altLang="en-US" sz="1800">
                <a:latin typeface="Book Antiqua" panose="02040602050305030304" pitchFamily="18" charset="0"/>
              </a:endParaRPr>
            </a:p>
          </p:txBody>
        </p:sp>
        <p:sp>
          <p:nvSpPr>
            <p:cNvPr id="48" name="Line 40">
              <a:extLst>
                <a:ext uri="{FF2B5EF4-FFF2-40B4-BE49-F238E27FC236}">
                  <a16:creationId xmlns:a16="http://schemas.microsoft.com/office/drawing/2014/main" id="{747E6244-2823-440B-9B08-E0723474F1C6}"/>
                </a:ext>
              </a:extLst>
            </p:cNvPr>
            <p:cNvSpPr>
              <a:spLocks noChangeShapeType="1"/>
            </p:cNvSpPr>
            <p:nvPr/>
          </p:nvSpPr>
          <p:spPr bwMode="auto">
            <a:xfrm>
              <a:off x="1474" y="2659"/>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49" name="Line 41">
              <a:extLst>
                <a:ext uri="{FF2B5EF4-FFF2-40B4-BE49-F238E27FC236}">
                  <a16:creationId xmlns:a16="http://schemas.microsoft.com/office/drawing/2014/main" id="{0AFBFCBE-377A-4A6D-A82E-28FBC2FC6844}"/>
                </a:ext>
              </a:extLst>
            </p:cNvPr>
            <p:cNvSpPr>
              <a:spLocks noChangeShapeType="1"/>
            </p:cNvSpPr>
            <p:nvPr/>
          </p:nvSpPr>
          <p:spPr bwMode="auto">
            <a:xfrm>
              <a:off x="1474" y="3067"/>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50" name="Line 42">
              <a:extLst>
                <a:ext uri="{FF2B5EF4-FFF2-40B4-BE49-F238E27FC236}">
                  <a16:creationId xmlns:a16="http://schemas.microsoft.com/office/drawing/2014/main" id="{F183FE18-7C05-4519-B2CE-CFC0F536F497}"/>
                </a:ext>
              </a:extLst>
            </p:cNvPr>
            <p:cNvSpPr>
              <a:spLocks noChangeShapeType="1"/>
            </p:cNvSpPr>
            <p:nvPr/>
          </p:nvSpPr>
          <p:spPr bwMode="auto">
            <a:xfrm>
              <a:off x="1474" y="2886"/>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51" name="Line 43">
              <a:extLst>
                <a:ext uri="{FF2B5EF4-FFF2-40B4-BE49-F238E27FC236}">
                  <a16:creationId xmlns:a16="http://schemas.microsoft.com/office/drawing/2014/main" id="{1633C4C0-C97A-4821-90E8-E1702996002A}"/>
                </a:ext>
              </a:extLst>
            </p:cNvPr>
            <p:cNvSpPr>
              <a:spLocks noChangeShapeType="1"/>
            </p:cNvSpPr>
            <p:nvPr/>
          </p:nvSpPr>
          <p:spPr bwMode="auto">
            <a:xfrm flipH="1">
              <a:off x="1474" y="2976"/>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52" name="Line 44">
              <a:extLst>
                <a:ext uri="{FF2B5EF4-FFF2-40B4-BE49-F238E27FC236}">
                  <a16:creationId xmlns:a16="http://schemas.microsoft.com/office/drawing/2014/main" id="{2264EB64-08D9-44BE-A302-2339538F6EA4}"/>
                </a:ext>
              </a:extLst>
            </p:cNvPr>
            <p:cNvSpPr>
              <a:spLocks noChangeShapeType="1"/>
            </p:cNvSpPr>
            <p:nvPr/>
          </p:nvSpPr>
          <p:spPr bwMode="auto">
            <a:xfrm>
              <a:off x="1474" y="2659"/>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53" name="Line 45">
              <a:extLst>
                <a:ext uri="{FF2B5EF4-FFF2-40B4-BE49-F238E27FC236}">
                  <a16:creationId xmlns:a16="http://schemas.microsoft.com/office/drawing/2014/main" id="{B7CF4DB2-7501-47D1-A8C8-E6FAAD8AC35E}"/>
                </a:ext>
              </a:extLst>
            </p:cNvPr>
            <p:cNvSpPr>
              <a:spLocks noChangeShapeType="1"/>
            </p:cNvSpPr>
            <p:nvPr/>
          </p:nvSpPr>
          <p:spPr bwMode="auto">
            <a:xfrm flipV="1">
              <a:off x="1474" y="3113"/>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54" name="Line 46">
              <a:extLst>
                <a:ext uri="{FF2B5EF4-FFF2-40B4-BE49-F238E27FC236}">
                  <a16:creationId xmlns:a16="http://schemas.microsoft.com/office/drawing/2014/main" id="{5D432159-6F12-45BE-88B5-A93A4A8F6A4F}"/>
                </a:ext>
              </a:extLst>
            </p:cNvPr>
            <p:cNvSpPr>
              <a:spLocks noChangeShapeType="1"/>
            </p:cNvSpPr>
            <p:nvPr/>
          </p:nvSpPr>
          <p:spPr bwMode="auto">
            <a:xfrm>
              <a:off x="1791" y="2840"/>
              <a:ext cx="0" cy="2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55" name="Text Box 47">
              <a:extLst>
                <a:ext uri="{FF2B5EF4-FFF2-40B4-BE49-F238E27FC236}">
                  <a16:creationId xmlns:a16="http://schemas.microsoft.com/office/drawing/2014/main" id="{28B4675B-FEB2-48D9-89E9-E7B3CCC2C2AA}"/>
                </a:ext>
              </a:extLst>
            </p:cNvPr>
            <p:cNvSpPr txBox="1">
              <a:spLocks noChangeArrowheads="1"/>
            </p:cNvSpPr>
            <p:nvPr/>
          </p:nvSpPr>
          <p:spPr bwMode="auto">
            <a:xfrm>
              <a:off x="1620" y="2889"/>
              <a:ext cx="8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a:t>
              </a:r>
              <a:endParaRPr lang="en-AU" altLang="en-US" sz="1800">
                <a:latin typeface="Book Antiqua" panose="02040602050305030304" pitchFamily="18" charset="0"/>
              </a:endParaRPr>
            </a:p>
          </p:txBody>
        </p:sp>
      </p:grpSp>
      <p:grpSp>
        <p:nvGrpSpPr>
          <p:cNvPr id="56" name="Group 48">
            <a:extLst>
              <a:ext uri="{FF2B5EF4-FFF2-40B4-BE49-F238E27FC236}">
                <a16:creationId xmlns:a16="http://schemas.microsoft.com/office/drawing/2014/main" id="{7D917AFE-E8E7-4739-9A18-DDC369BE9078}"/>
              </a:ext>
            </a:extLst>
          </p:cNvPr>
          <p:cNvGrpSpPr>
            <a:grpSpLocks/>
          </p:cNvGrpSpPr>
          <p:nvPr/>
        </p:nvGrpSpPr>
        <p:grpSpPr bwMode="auto">
          <a:xfrm>
            <a:off x="9531429" y="4167826"/>
            <a:ext cx="2037157" cy="1595438"/>
            <a:chOff x="2699" y="2750"/>
            <a:chExt cx="1056" cy="1005"/>
          </a:xfrm>
        </p:grpSpPr>
        <p:sp>
          <p:nvSpPr>
            <p:cNvPr id="57" name="Line 49">
              <a:extLst>
                <a:ext uri="{FF2B5EF4-FFF2-40B4-BE49-F238E27FC236}">
                  <a16:creationId xmlns:a16="http://schemas.microsoft.com/office/drawing/2014/main" id="{EBC97A11-F24B-4B8B-BD92-67E9FDA6BA1D}"/>
                </a:ext>
              </a:extLst>
            </p:cNvPr>
            <p:cNvSpPr>
              <a:spLocks noChangeShapeType="1"/>
            </p:cNvSpPr>
            <p:nvPr/>
          </p:nvSpPr>
          <p:spPr bwMode="auto">
            <a:xfrm>
              <a:off x="2926" y="288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58" name="Line 50">
              <a:extLst>
                <a:ext uri="{FF2B5EF4-FFF2-40B4-BE49-F238E27FC236}">
                  <a16:creationId xmlns:a16="http://schemas.microsoft.com/office/drawing/2014/main" id="{FC7F94FC-34BF-4FBA-A7FB-4FEEB8E6D7AE}"/>
                </a:ext>
              </a:extLst>
            </p:cNvPr>
            <p:cNvSpPr>
              <a:spLocks noChangeShapeType="1"/>
            </p:cNvSpPr>
            <p:nvPr/>
          </p:nvSpPr>
          <p:spPr bwMode="auto">
            <a:xfrm>
              <a:off x="2926" y="3339"/>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59" name="Line 51">
              <a:extLst>
                <a:ext uri="{FF2B5EF4-FFF2-40B4-BE49-F238E27FC236}">
                  <a16:creationId xmlns:a16="http://schemas.microsoft.com/office/drawing/2014/main" id="{DD019F53-62C4-41BE-97A8-F2B720AE0F5B}"/>
                </a:ext>
              </a:extLst>
            </p:cNvPr>
            <p:cNvSpPr>
              <a:spLocks noChangeShapeType="1"/>
            </p:cNvSpPr>
            <p:nvPr/>
          </p:nvSpPr>
          <p:spPr bwMode="auto">
            <a:xfrm>
              <a:off x="3424" y="3113"/>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60" name="Text Box 52">
              <a:extLst>
                <a:ext uri="{FF2B5EF4-FFF2-40B4-BE49-F238E27FC236}">
                  <a16:creationId xmlns:a16="http://schemas.microsoft.com/office/drawing/2014/main" id="{EB9EB557-A6B4-4868-B4EA-B548BFD17C56}"/>
                </a:ext>
              </a:extLst>
            </p:cNvPr>
            <p:cNvSpPr txBox="1">
              <a:spLocks noChangeArrowheads="1"/>
            </p:cNvSpPr>
            <p:nvPr/>
          </p:nvSpPr>
          <p:spPr bwMode="auto">
            <a:xfrm>
              <a:off x="2699" y="2753"/>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A</a:t>
              </a:r>
              <a:endParaRPr lang="en-AU" altLang="en-US" sz="1800">
                <a:latin typeface="Book Antiqua" panose="02040602050305030304" pitchFamily="18" charset="0"/>
              </a:endParaRPr>
            </a:p>
          </p:txBody>
        </p:sp>
        <p:sp>
          <p:nvSpPr>
            <p:cNvPr id="61" name="Text Box 53">
              <a:extLst>
                <a:ext uri="{FF2B5EF4-FFF2-40B4-BE49-F238E27FC236}">
                  <a16:creationId xmlns:a16="http://schemas.microsoft.com/office/drawing/2014/main" id="{13B39073-70AD-489E-9507-22DE2039C13C}"/>
                </a:ext>
              </a:extLst>
            </p:cNvPr>
            <p:cNvSpPr txBox="1">
              <a:spLocks noChangeArrowheads="1"/>
            </p:cNvSpPr>
            <p:nvPr/>
          </p:nvSpPr>
          <p:spPr bwMode="auto">
            <a:xfrm>
              <a:off x="2699" y="3247"/>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B</a:t>
              </a:r>
              <a:endParaRPr lang="en-AU" altLang="en-US" sz="1800">
                <a:latin typeface="Book Antiqua" panose="02040602050305030304" pitchFamily="18" charset="0"/>
              </a:endParaRPr>
            </a:p>
          </p:txBody>
        </p:sp>
        <p:sp>
          <p:nvSpPr>
            <p:cNvPr id="62" name="Text Box 54">
              <a:extLst>
                <a:ext uri="{FF2B5EF4-FFF2-40B4-BE49-F238E27FC236}">
                  <a16:creationId xmlns:a16="http://schemas.microsoft.com/office/drawing/2014/main" id="{A1B25E5E-E7B6-476F-AD42-1C903FAA975C}"/>
                </a:ext>
              </a:extLst>
            </p:cNvPr>
            <p:cNvSpPr txBox="1">
              <a:spLocks noChangeArrowheads="1"/>
            </p:cNvSpPr>
            <p:nvPr/>
          </p:nvSpPr>
          <p:spPr bwMode="auto">
            <a:xfrm>
              <a:off x="3543" y="29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Y</a:t>
              </a:r>
              <a:endParaRPr lang="en-AU" altLang="en-US" sz="1800">
                <a:latin typeface="Book Antiqua" panose="02040602050305030304" pitchFamily="18" charset="0"/>
              </a:endParaRPr>
            </a:p>
          </p:txBody>
        </p:sp>
        <p:sp>
          <p:nvSpPr>
            <p:cNvPr id="63" name="Line 55">
              <a:extLst>
                <a:ext uri="{FF2B5EF4-FFF2-40B4-BE49-F238E27FC236}">
                  <a16:creationId xmlns:a16="http://schemas.microsoft.com/office/drawing/2014/main" id="{31D0D4EA-57FC-4474-BE2B-CE71A4701E8F}"/>
                </a:ext>
              </a:extLst>
            </p:cNvPr>
            <p:cNvSpPr>
              <a:spLocks noChangeShapeType="1"/>
            </p:cNvSpPr>
            <p:nvPr/>
          </p:nvSpPr>
          <p:spPr bwMode="auto">
            <a:xfrm>
              <a:off x="3061" y="2750"/>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64" name="Line 56">
              <a:extLst>
                <a:ext uri="{FF2B5EF4-FFF2-40B4-BE49-F238E27FC236}">
                  <a16:creationId xmlns:a16="http://schemas.microsoft.com/office/drawing/2014/main" id="{5BF97A0B-46C8-4EE9-9104-996967AEDC29}"/>
                </a:ext>
              </a:extLst>
            </p:cNvPr>
            <p:cNvSpPr>
              <a:spLocks noChangeShapeType="1"/>
            </p:cNvSpPr>
            <p:nvPr/>
          </p:nvSpPr>
          <p:spPr bwMode="auto">
            <a:xfrm flipH="1">
              <a:off x="3061" y="3203"/>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65" name="Line 57">
              <a:extLst>
                <a:ext uri="{FF2B5EF4-FFF2-40B4-BE49-F238E27FC236}">
                  <a16:creationId xmlns:a16="http://schemas.microsoft.com/office/drawing/2014/main" id="{F3370364-F17C-419F-AB8E-4BCEC26BB0C3}"/>
                </a:ext>
              </a:extLst>
            </p:cNvPr>
            <p:cNvSpPr>
              <a:spLocks noChangeShapeType="1"/>
            </p:cNvSpPr>
            <p:nvPr/>
          </p:nvSpPr>
          <p:spPr bwMode="auto">
            <a:xfrm>
              <a:off x="3062" y="3022"/>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66" name="Line 58">
              <a:extLst>
                <a:ext uri="{FF2B5EF4-FFF2-40B4-BE49-F238E27FC236}">
                  <a16:creationId xmlns:a16="http://schemas.microsoft.com/office/drawing/2014/main" id="{0B9DBF49-A39D-438F-B3D0-0D76031E0B88}"/>
                </a:ext>
              </a:extLst>
            </p:cNvPr>
            <p:cNvSpPr>
              <a:spLocks noChangeShapeType="1"/>
            </p:cNvSpPr>
            <p:nvPr/>
          </p:nvSpPr>
          <p:spPr bwMode="auto">
            <a:xfrm flipH="1">
              <a:off x="3062" y="3112"/>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67" name="Line 59">
              <a:extLst>
                <a:ext uri="{FF2B5EF4-FFF2-40B4-BE49-F238E27FC236}">
                  <a16:creationId xmlns:a16="http://schemas.microsoft.com/office/drawing/2014/main" id="{E3D8E9C3-9C90-4D82-9555-3E73142951B1}"/>
                </a:ext>
              </a:extLst>
            </p:cNvPr>
            <p:cNvSpPr>
              <a:spLocks noChangeShapeType="1"/>
            </p:cNvSpPr>
            <p:nvPr/>
          </p:nvSpPr>
          <p:spPr bwMode="auto">
            <a:xfrm>
              <a:off x="3061" y="2750"/>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68" name="Line 60">
              <a:extLst>
                <a:ext uri="{FF2B5EF4-FFF2-40B4-BE49-F238E27FC236}">
                  <a16:creationId xmlns:a16="http://schemas.microsoft.com/office/drawing/2014/main" id="{A109FD1F-7CF2-4FD4-A180-BB387FD2216A}"/>
                </a:ext>
              </a:extLst>
            </p:cNvPr>
            <p:cNvSpPr>
              <a:spLocks noChangeShapeType="1"/>
            </p:cNvSpPr>
            <p:nvPr/>
          </p:nvSpPr>
          <p:spPr bwMode="auto">
            <a:xfrm flipV="1">
              <a:off x="3061" y="3294"/>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69" name="Line 61">
              <a:extLst>
                <a:ext uri="{FF2B5EF4-FFF2-40B4-BE49-F238E27FC236}">
                  <a16:creationId xmlns:a16="http://schemas.microsoft.com/office/drawing/2014/main" id="{34C49CCF-AFCD-4C4C-99D8-AD233D120699}"/>
                </a:ext>
              </a:extLst>
            </p:cNvPr>
            <p:cNvSpPr>
              <a:spLocks noChangeShapeType="1"/>
            </p:cNvSpPr>
            <p:nvPr/>
          </p:nvSpPr>
          <p:spPr bwMode="auto">
            <a:xfrm>
              <a:off x="3424" y="2931"/>
              <a:ext cx="0" cy="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70" name="Text Box 62">
              <a:extLst>
                <a:ext uri="{FF2B5EF4-FFF2-40B4-BE49-F238E27FC236}">
                  <a16:creationId xmlns:a16="http://schemas.microsoft.com/office/drawing/2014/main" id="{EF7A5F4F-6EC3-46F0-95E2-4976D5F44D54}"/>
                </a:ext>
              </a:extLst>
            </p:cNvPr>
            <p:cNvSpPr txBox="1">
              <a:spLocks noChangeArrowheads="1"/>
            </p:cNvSpPr>
            <p:nvPr/>
          </p:nvSpPr>
          <p:spPr bwMode="auto">
            <a:xfrm>
              <a:off x="3107" y="3140"/>
              <a:ext cx="31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latin typeface="Book Antiqua" panose="02040602050305030304" pitchFamily="18" charset="0"/>
                </a:rPr>
                <a:t>ALU</a:t>
              </a:r>
              <a:endParaRPr lang="en-AU" altLang="en-US" sz="1800" dirty="0">
                <a:latin typeface="Book Antiqua" panose="02040602050305030304" pitchFamily="18" charset="0"/>
              </a:endParaRPr>
            </a:p>
          </p:txBody>
        </p:sp>
        <p:sp>
          <p:nvSpPr>
            <p:cNvPr id="71" name="Line 63">
              <a:extLst>
                <a:ext uri="{FF2B5EF4-FFF2-40B4-BE49-F238E27FC236}">
                  <a16:creationId xmlns:a16="http://schemas.microsoft.com/office/drawing/2014/main" id="{D27ABCA4-CB90-49D6-AD26-E5525C99957A}"/>
                </a:ext>
              </a:extLst>
            </p:cNvPr>
            <p:cNvSpPr>
              <a:spLocks noChangeShapeType="1"/>
            </p:cNvSpPr>
            <p:nvPr/>
          </p:nvSpPr>
          <p:spPr bwMode="auto">
            <a:xfrm>
              <a:off x="3243" y="3385"/>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latin typeface="Book Antiqua" panose="02040602050305030304" pitchFamily="18" charset="0"/>
              </a:endParaRPr>
            </a:p>
          </p:txBody>
        </p:sp>
        <p:sp>
          <p:nvSpPr>
            <p:cNvPr id="72" name="Text Box 64">
              <a:extLst>
                <a:ext uri="{FF2B5EF4-FFF2-40B4-BE49-F238E27FC236}">
                  <a16:creationId xmlns:a16="http://schemas.microsoft.com/office/drawing/2014/main" id="{58D828AB-0CDF-4960-9A33-AAA3CFE1FAE3}"/>
                </a:ext>
              </a:extLst>
            </p:cNvPr>
            <p:cNvSpPr txBox="1">
              <a:spLocks noChangeArrowheads="1"/>
            </p:cNvSpPr>
            <p:nvPr/>
          </p:nvSpPr>
          <p:spPr bwMode="auto">
            <a:xfrm>
              <a:off x="3152" y="35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Book Antiqua" panose="02040602050305030304" pitchFamily="18" charset="0"/>
                </a:rPr>
                <a:t>F</a:t>
              </a:r>
              <a:endParaRPr lang="en-AU" altLang="en-US" sz="1800">
                <a:latin typeface="Book Antiqua" panose="02040602050305030304" pitchFamily="18" charset="0"/>
              </a:endParaRPr>
            </a:p>
          </p:txBody>
        </p:sp>
      </p:grpSp>
      <p:sp>
        <p:nvSpPr>
          <p:cNvPr id="73" name="Rectangle 65">
            <a:extLst>
              <a:ext uri="{FF2B5EF4-FFF2-40B4-BE49-F238E27FC236}">
                <a16:creationId xmlns:a16="http://schemas.microsoft.com/office/drawing/2014/main" id="{FEC1F7A4-625A-49A4-A007-1776E1DB3BED}"/>
              </a:ext>
            </a:extLst>
          </p:cNvPr>
          <p:cNvSpPr>
            <a:spLocks noChangeArrowheads="1"/>
          </p:cNvSpPr>
          <p:nvPr/>
        </p:nvSpPr>
        <p:spPr bwMode="auto">
          <a:xfrm>
            <a:off x="5628958" y="1412875"/>
            <a:ext cx="3101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latin typeface="Book Antiqua" panose="02040602050305030304" pitchFamily="18" charset="0"/>
              </a:rPr>
              <a:t>Adder</a:t>
            </a:r>
          </a:p>
          <a:p>
            <a:pPr lvl="1" eaLnBrk="1" hangingPunct="1"/>
            <a:r>
              <a:rPr lang="en-US" altLang="en-US">
                <a:latin typeface="Book Antiqua" panose="02040602050305030304" pitchFamily="18" charset="0"/>
              </a:rPr>
              <a:t>Y = A + B</a:t>
            </a:r>
          </a:p>
        </p:txBody>
      </p:sp>
      <p:sp>
        <p:nvSpPr>
          <p:cNvPr id="74" name="Rectangle 66">
            <a:extLst>
              <a:ext uri="{FF2B5EF4-FFF2-40B4-BE49-F238E27FC236}">
                <a16:creationId xmlns:a16="http://schemas.microsoft.com/office/drawing/2014/main" id="{075C5A60-505C-441A-855D-8AEB91CBEE09}"/>
              </a:ext>
            </a:extLst>
          </p:cNvPr>
          <p:cNvSpPr>
            <a:spLocks noChangeArrowheads="1"/>
          </p:cNvSpPr>
          <p:nvPr/>
        </p:nvSpPr>
        <p:spPr bwMode="auto">
          <a:xfrm>
            <a:off x="5628958" y="3284538"/>
            <a:ext cx="4319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dirty="0">
                <a:latin typeface="Book Antiqua" panose="02040602050305030304" pitchFamily="18" charset="0"/>
              </a:rPr>
              <a:t>Arithmetic/Logic Unit</a:t>
            </a:r>
          </a:p>
          <a:p>
            <a:pPr lvl="1" eaLnBrk="1" hangingPunct="1"/>
            <a:r>
              <a:rPr lang="en-US" altLang="en-US" dirty="0">
                <a:latin typeface="Book Antiqua" panose="02040602050305030304" pitchFamily="18" charset="0"/>
              </a:rPr>
              <a:t>Y = F(A, B)</a:t>
            </a:r>
          </a:p>
        </p:txBody>
      </p:sp>
    </p:spTree>
    <p:extLst>
      <p:ext uri="{BB962C8B-B14F-4D97-AF65-F5344CB8AC3E}">
        <p14:creationId xmlns:p14="http://schemas.microsoft.com/office/powerpoint/2010/main" val="14919868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Double Data Hazard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341438"/>
            <a:ext cx="11165755"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2400" dirty="0">
                <a:latin typeface="Book Antiqua" panose="02040602050305030304" pitchFamily="18" charset="0"/>
              </a:rPr>
              <a:t>Consider the sequence (summing a vector of numbers in a single register):</a:t>
            </a:r>
          </a:p>
          <a:p>
            <a:pPr lvl="1" eaLnBrk="1" hangingPunct="1">
              <a:buFont typeface="Wingdings" panose="05000000000000000000" pitchFamily="2" charset="2"/>
              <a:buNone/>
            </a:pPr>
            <a:r>
              <a:rPr lang="en-US" altLang="en-US" sz="2000" dirty="0">
                <a:latin typeface="Lucida Console" panose="020B0609040504020204" pitchFamily="49" charset="0"/>
              </a:rPr>
              <a:t>	add </a:t>
            </a:r>
            <a:r>
              <a:rPr lang="en-US" altLang="en-US" sz="2000" dirty="0">
                <a:solidFill>
                  <a:schemeClr val="hlink"/>
                </a:solidFill>
                <a:latin typeface="Lucida Console" panose="020B0609040504020204" pitchFamily="49" charset="0"/>
              </a:rPr>
              <a:t>x1</a:t>
            </a:r>
            <a:r>
              <a:rPr lang="en-US" altLang="en-US" sz="2000" dirty="0">
                <a:latin typeface="Lucida Console" panose="020B0609040504020204" pitchFamily="49" charset="0"/>
              </a:rPr>
              <a:t>,x1,x2</a:t>
            </a:r>
            <a:br>
              <a:rPr lang="en-US" altLang="en-US" sz="2000" dirty="0">
                <a:latin typeface="Lucida Console" panose="020B0609040504020204" pitchFamily="49" charset="0"/>
              </a:rPr>
            </a:br>
            <a:r>
              <a:rPr lang="en-US" altLang="en-US" sz="2000" dirty="0">
                <a:latin typeface="Lucida Console" panose="020B0609040504020204" pitchFamily="49" charset="0"/>
              </a:rPr>
              <a:t>add </a:t>
            </a:r>
            <a:r>
              <a:rPr lang="en-US" altLang="en-US" sz="2000" dirty="0">
                <a:solidFill>
                  <a:schemeClr val="hlink"/>
                </a:solidFill>
                <a:latin typeface="Lucida Console" panose="020B0609040504020204" pitchFamily="49" charset="0"/>
              </a:rPr>
              <a:t>x1</a:t>
            </a:r>
            <a:r>
              <a:rPr lang="en-US" altLang="en-US" sz="2000" dirty="0">
                <a:latin typeface="Lucida Console" panose="020B0609040504020204" pitchFamily="49" charset="0"/>
              </a:rPr>
              <a:t>,</a:t>
            </a:r>
            <a:r>
              <a:rPr lang="en-US" altLang="en-US" sz="2000" dirty="0">
                <a:solidFill>
                  <a:schemeClr val="hlink"/>
                </a:solidFill>
                <a:latin typeface="Lucida Console" panose="020B0609040504020204" pitchFamily="49" charset="0"/>
              </a:rPr>
              <a:t>x1</a:t>
            </a:r>
            <a:r>
              <a:rPr lang="en-US" altLang="en-US" sz="2000" dirty="0">
                <a:latin typeface="Lucida Console" panose="020B0609040504020204" pitchFamily="49" charset="0"/>
              </a:rPr>
              <a:t>,x3</a:t>
            </a:r>
            <a:br>
              <a:rPr lang="en-US" altLang="en-US" sz="2000" dirty="0">
                <a:latin typeface="Lucida Console" panose="020B0609040504020204" pitchFamily="49" charset="0"/>
              </a:rPr>
            </a:br>
            <a:r>
              <a:rPr lang="en-US" altLang="en-US" sz="2000" dirty="0">
                <a:latin typeface="Lucida Console" panose="020B0609040504020204" pitchFamily="49" charset="0"/>
              </a:rPr>
              <a:t>add x1,</a:t>
            </a:r>
            <a:r>
              <a:rPr lang="en-US" altLang="en-US" sz="2000" dirty="0">
                <a:solidFill>
                  <a:schemeClr val="hlink"/>
                </a:solidFill>
                <a:latin typeface="Lucida Console" panose="020B0609040504020204" pitchFamily="49" charset="0"/>
              </a:rPr>
              <a:t>x1</a:t>
            </a:r>
            <a:r>
              <a:rPr lang="en-US" altLang="en-US" sz="2000" dirty="0">
                <a:latin typeface="Lucida Console" panose="020B0609040504020204" pitchFamily="49" charset="0"/>
              </a:rPr>
              <a:t>,x4</a:t>
            </a:r>
          </a:p>
          <a:p>
            <a:r>
              <a:rPr lang="en-US" altLang="en-US" sz="2400" dirty="0">
                <a:latin typeface="Book Antiqua" panose="02040602050305030304" pitchFamily="18" charset="0"/>
              </a:rPr>
              <a:t>There is a </a:t>
            </a:r>
            <a:r>
              <a:rPr lang="en-US" sz="2400" dirty="0">
                <a:latin typeface="Book Antiqua" panose="02040602050305030304" pitchFamily="18" charset="0"/>
              </a:rPr>
              <a:t>potential data hazards between the result of the instruction in the </a:t>
            </a:r>
            <a:r>
              <a:rPr lang="en-US" sz="2400" dirty="0">
                <a:solidFill>
                  <a:srgbClr val="0070C0"/>
                </a:solidFill>
                <a:latin typeface="Book Antiqua" panose="02040602050305030304" pitchFamily="18" charset="0"/>
              </a:rPr>
              <a:t>WB</a:t>
            </a:r>
            <a:r>
              <a:rPr lang="en-US" sz="2400" dirty="0">
                <a:latin typeface="Book Antiqua" panose="02040602050305030304" pitchFamily="18" charset="0"/>
              </a:rPr>
              <a:t> stage, the result of the instruction in the </a:t>
            </a:r>
            <a:r>
              <a:rPr lang="en-US" sz="2400" dirty="0">
                <a:solidFill>
                  <a:srgbClr val="0070C0"/>
                </a:solidFill>
                <a:latin typeface="Book Antiqua" panose="02040602050305030304" pitchFamily="18" charset="0"/>
              </a:rPr>
              <a:t>MEM</a:t>
            </a:r>
            <a:r>
              <a:rPr lang="en-US" sz="2400" dirty="0">
                <a:latin typeface="Book Antiqua" panose="02040602050305030304" pitchFamily="18" charset="0"/>
              </a:rPr>
              <a:t> stage, and the source operand of the instruction in the </a:t>
            </a:r>
            <a:r>
              <a:rPr lang="en-US" sz="2400" dirty="0">
                <a:solidFill>
                  <a:srgbClr val="0070C0"/>
                </a:solidFill>
                <a:latin typeface="Book Antiqua" panose="02040602050305030304" pitchFamily="18" charset="0"/>
              </a:rPr>
              <a:t>ALU</a:t>
            </a:r>
            <a:r>
              <a:rPr lang="en-US" sz="2400" dirty="0">
                <a:latin typeface="Book Antiqua" panose="02040602050305030304" pitchFamily="18" charset="0"/>
              </a:rPr>
              <a:t> stage</a:t>
            </a:r>
            <a:endParaRPr lang="en-US" altLang="en-US" sz="2400" dirty="0">
              <a:latin typeface="Book Antiqua" panose="02040602050305030304" pitchFamily="18" charset="0"/>
            </a:endParaRPr>
          </a:p>
          <a:p>
            <a:pPr algn="l"/>
            <a:r>
              <a:rPr lang="en-US" sz="2400" dirty="0">
                <a:latin typeface="Book Antiqua" panose="02040602050305030304" pitchFamily="18" charset="0"/>
              </a:rPr>
              <a:t>Thus, the result should be forwarded from the </a:t>
            </a:r>
            <a:r>
              <a:rPr lang="en-US" sz="2400" dirty="0">
                <a:solidFill>
                  <a:srgbClr val="0070C0"/>
                </a:solidFill>
                <a:latin typeface="Book Antiqua" panose="02040602050305030304" pitchFamily="18" charset="0"/>
              </a:rPr>
              <a:t>MEM</a:t>
            </a:r>
            <a:r>
              <a:rPr lang="en-US" sz="2400" dirty="0">
                <a:latin typeface="Book Antiqua" panose="02040602050305030304" pitchFamily="18" charset="0"/>
              </a:rPr>
              <a:t> stage because the result in the MEM stage is the more recent result.</a:t>
            </a:r>
            <a:endParaRPr lang="en-US" altLang="en-US" sz="2400" dirty="0">
              <a:latin typeface="Book Antiqua" panose="02040602050305030304" pitchFamily="18" charset="0"/>
            </a:endParaRPr>
          </a:p>
          <a:p>
            <a:pPr eaLnBrk="1" hangingPunct="1"/>
            <a:r>
              <a:rPr lang="en-US" altLang="en-US" sz="2400" dirty="0">
                <a:latin typeface="Book Antiqua" panose="02040602050305030304" pitchFamily="18" charset="0"/>
              </a:rPr>
              <a:t>Revise MEM hazard condition</a:t>
            </a:r>
          </a:p>
          <a:p>
            <a:pPr lvl="1" eaLnBrk="1" hangingPunct="1"/>
            <a:r>
              <a:rPr lang="en-US" altLang="en-US" sz="2000" dirty="0">
                <a:highlight>
                  <a:srgbClr val="FFFF00"/>
                </a:highlight>
                <a:latin typeface="Book Antiqua" panose="02040602050305030304" pitchFamily="18" charset="0"/>
              </a:rPr>
              <a:t>Only </a:t>
            </a:r>
            <a:r>
              <a:rPr lang="en-US" altLang="en-US" sz="2000" dirty="0" err="1">
                <a:highlight>
                  <a:srgbClr val="FFFF00"/>
                </a:highlight>
                <a:latin typeface="Book Antiqua" panose="02040602050305030304" pitchFamily="18" charset="0"/>
              </a:rPr>
              <a:t>fwd</a:t>
            </a:r>
            <a:r>
              <a:rPr lang="en-US" altLang="en-US" sz="2000" dirty="0">
                <a:highlight>
                  <a:srgbClr val="FFFF00"/>
                </a:highlight>
                <a:latin typeface="Book Antiqua" panose="02040602050305030304" pitchFamily="18" charset="0"/>
              </a:rPr>
              <a:t> if EX hazard condition isn’t true</a:t>
            </a:r>
            <a:endParaRPr lang="en-AU" altLang="en-US" sz="2000" dirty="0">
              <a:highlight>
                <a:srgbClr val="FFFF00"/>
              </a:highlight>
              <a:latin typeface="Book Antiqua" panose="02040602050305030304" pitchFamily="18" charset="0"/>
            </a:endParaRPr>
          </a:p>
        </p:txBody>
      </p:sp>
      <p:pic>
        <p:nvPicPr>
          <p:cNvPr id="7" name="Picture 1">
            <a:extLst>
              <a:ext uri="{FF2B5EF4-FFF2-40B4-BE49-F238E27FC236}">
                <a16:creationId xmlns:a16="http://schemas.microsoft.com/office/drawing/2014/main" id="{49C72C71-5BA3-4864-928A-084BA39E97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39650" y="4289407"/>
            <a:ext cx="3840480" cy="243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63285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Revised Forwarding Condition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153340" cy="47910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20000"/>
              </a:lnSpc>
            </a:pPr>
            <a:r>
              <a:rPr lang="en-US" altLang="en-US" sz="2400" dirty="0"/>
              <a:t>MEM hazard</a:t>
            </a:r>
          </a:p>
          <a:p>
            <a:pPr marL="628650" lvl="1" indent="-342900" eaLnBrk="1" hangingPunct="1">
              <a:lnSpc>
                <a:spcPct val="120000"/>
              </a:lnSpc>
            </a:pPr>
            <a:r>
              <a:rPr lang="en-AU" altLang="en-US" sz="2000" dirty="0"/>
              <a:t>if (MEM/</a:t>
            </a:r>
            <a:r>
              <a:rPr lang="en-AU" altLang="en-US" sz="2000" dirty="0" err="1"/>
              <a:t>WB.RegWrite</a:t>
            </a:r>
            <a:endParaRPr lang="en-AU" altLang="en-US" sz="2000" dirty="0"/>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0)</a:t>
            </a:r>
          </a:p>
          <a:p>
            <a:pPr marL="628650" lvl="1" indent="-342900" eaLnBrk="1" hangingPunct="1">
              <a:lnSpc>
                <a:spcPct val="120000"/>
              </a:lnSpc>
              <a:buFont typeface="Wingdings" panose="05000000000000000000" pitchFamily="2" charset="2"/>
              <a:buNone/>
            </a:pPr>
            <a:r>
              <a:rPr lang="en-AU" altLang="en-US" sz="2000" dirty="0"/>
              <a:t>	</a:t>
            </a:r>
            <a:r>
              <a:rPr lang="en-AU" altLang="en-US" sz="2000" dirty="0">
                <a:solidFill>
                  <a:srgbClr val="0070C0"/>
                </a:solidFill>
              </a:rPr>
              <a:t>and not(EX/</a:t>
            </a:r>
            <a:r>
              <a:rPr lang="en-AU" altLang="en-US" sz="2000" dirty="0" err="1">
                <a:solidFill>
                  <a:srgbClr val="0070C0"/>
                </a:solidFill>
              </a:rPr>
              <a:t>MEM.RegWrite</a:t>
            </a: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0)</a:t>
            </a:r>
          </a:p>
          <a:p>
            <a:pPr marL="628650" lvl="1" indent="-342900" eaLnBrk="1" hangingPunct="1">
              <a:lnSpc>
                <a:spcPct val="120000"/>
              </a:lnSpc>
              <a:buFont typeface="Wingdings" panose="05000000000000000000" pitchFamily="2" charset="2"/>
              <a:buNone/>
            </a:pP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ID/EX.RegisterRs1))</a:t>
            </a:r>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ID/EX.RegisterRs1)) </a:t>
            </a:r>
            <a:r>
              <a:rPr lang="en-AU" altLang="en-US" sz="2000" dirty="0" err="1"/>
              <a:t>ForwardA</a:t>
            </a:r>
            <a:r>
              <a:rPr lang="en-AU" altLang="en-US" sz="2000" dirty="0"/>
              <a:t> = 01</a:t>
            </a:r>
          </a:p>
          <a:p>
            <a:pPr marL="628650" lvl="1" indent="-342900" eaLnBrk="1" hangingPunct="1">
              <a:lnSpc>
                <a:spcPct val="120000"/>
              </a:lnSpc>
            </a:pPr>
            <a:r>
              <a:rPr lang="en-AU" altLang="en-US" sz="2000" dirty="0"/>
              <a:t>if (MEM/</a:t>
            </a:r>
            <a:r>
              <a:rPr lang="en-AU" altLang="en-US" sz="2000" dirty="0" err="1"/>
              <a:t>WB.RegWrite</a:t>
            </a:r>
            <a:endParaRPr lang="en-AU" altLang="en-US" sz="2000" dirty="0"/>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0)</a:t>
            </a:r>
          </a:p>
          <a:p>
            <a:pPr marL="628650" lvl="1" indent="-342900" eaLnBrk="1" hangingPunct="1">
              <a:lnSpc>
                <a:spcPct val="120000"/>
              </a:lnSpc>
              <a:buFont typeface="Wingdings" panose="05000000000000000000" pitchFamily="2" charset="2"/>
              <a:buNone/>
            </a:pPr>
            <a:r>
              <a:rPr lang="en-AU" altLang="en-US" sz="2000" dirty="0"/>
              <a:t>	</a:t>
            </a:r>
            <a:r>
              <a:rPr lang="en-AU" altLang="en-US" sz="2000" dirty="0">
                <a:solidFill>
                  <a:srgbClr val="0070C0"/>
                </a:solidFill>
              </a:rPr>
              <a:t>and not(EX/</a:t>
            </a:r>
            <a:r>
              <a:rPr lang="en-AU" altLang="en-US" sz="2000" dirty="0" err="1">
                <a:solidFill>
                  <a:srgbClr val="0070C0"/>
                </a:solidFill>
              </a:rPr>
              <a:t>MEM.RegWrite</a:t>
            </a: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0)</a:t>
            </a:r>
          </a:p>
          <a:p>
            <a:pPr marL="628650" lvl="1" indent="-342900" eaLnBrk="1" hangingPunct="1">
              <a:lnSpc>
                <a:spcPct val="120000"/>
              </a:lnSpc>
              <a:buFont typeface="Wingdings" panose="05000000000000000000" pitchFamily="2" charset="2"/>
              <a:buNone/>
            </a:pPr>
            <a:r>
              <a:rPr lang="en-AU" altLang="en-US" sz="2000" dirty="0">
                <a:solidFill>
                  <a:srgbClr val="0070C0"/>
                </a:solidFill>
              </a:rPr>
              <a:t>		and (EX/</a:t>
            </a:r>
            <a:r>
              <a:rPr lang="en-AU" altLang="en-US" sz="2000" dirty="0" err="1">
                <a:solidFill>
                  <a:srgbClr val="0070C0"/>
                </a:solidFill>
              </a:rPr>
              <a:t>MEM.RegisterRd</a:t>
            </a:r>
            <a:r>
              <a:rPr lang="en-AU" altLang="en-US" sz="2000" dirty="0">
                <a:solidFill>
                  <a:srgbClr val="0070C0"/>
                </a:solidFill>
              </a:rPr>
              <a:t> ≠ ID/EX.RegisterRs2))</a:t>
            </a:r>
          </a:p>
          <a:p>
            <a:pPr marL="628650" lvl="1" indent="-342900" eaLnBrk="1" hangingPunct="1">
              <a:lnSpc>
                <a:spcPct val="120000"/>
              </a:lnSpc>
              <a:buFont typeface="Wingdings" panose="05000000000000000000" pitchFamily="2" charset="2"/>
              <a:buNone/>
            </a:pPr>
            <a:r>
              <a:rPr lang="en-AU" altLang="en-US" sz="2000" dirty="0"/>
              <a:t>	and (MEM/</a:t>
            </a:r>
            <a:r>
              <a:rPr lang="en-AU" altLang="en-US" sz="2000" dirty="0" err="1"/>
              <a:t>WB.RegisterRd</a:t>
            </a:r>
            <a:r>
              <a:rPr lang="en-AU" altLang="en-US" sz="2000" dirty="0"/>
              <a:t> = ID/EX.RegisterRs2)) </a:t>
            </a:r>
            <a:r>
              <a:rPr lang="en-AU" altLang="en-US" sz="2000" dirty="0" err="1"/>
              <a:t>ForwardB</a:t>
            </a:r>
            <a:r>
              <a:rPr lang="en-AU" altLang="en-US" sz="2000" dirty="0"/>
              <a:t> = 01</a:t>
            </a:r>
          </a:p>
        </p:txBody>
      </p:sp>
      <p:pic>
        <p:nvPicPr>
          <p:cNvPr id="8" name="Picture 1">
            <a:extLst>
              <a:ext uri="{FF2B5EF4-FFF2-40B4-BE49-F238E27FC236}">
                <a16:creationId xmlns:a16="http://schemas.microsoft.com/office/drawing/2014/main" id="{D337FD76-E22B-4A17-9C33-A56F2E11AF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23218" y="365125"/>
            <a:ext cx="4088406" cy="283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a:extLst>
              <a:ext uri="{FF2B5EF4-FFF2-40B4-BE49-F238E27FC236}">
                <a16:creationId xmlns:a16="http://schemas.microsoft.com/office/drawing/2014/main" id="{EE41CF65-A97D-46F5-A8E3-71B3294BE7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1960" y="3322867"/>
            <a:ext cx="3840480" cy="243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5408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Datapath with Forwarding</a:t>
            </a:r>
            <a:r>
              <a:rPr lang="en-CA" sz="4000" dirty="0">
                <a:solidFill>
                  <a:srgbClr val="C00000"/>
                </a:solidFill>
                <a:latin typeface="Book Antiqua" panose="02040602050305030304" pitchFamily="18" charset="0"/>
              </a:rPr>
              <a:t> to resolve hazards</a:t>
            </a: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317B3B42-9826-4CF4-8C2D-D554A2BB69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41438"/>
            <a:ext cx="8535987"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7841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0F2112-6594-46B2-9431-9583D4352F3A}"/>
              </a:ext>
            </a:extLst>
          </p:cNvPr>
          <p:cNvPicPr>
            <a:picLocks noChangeAspect="1"/>
          </p:cNvPicPr>
          <p:nvPr/>
        </p:nvPicPr>
        <p:blipFill>
          <a:blip r:embed="rId2">
            <a:lum bright="-20000" contrast="40000"/>
          </a:blip>
          <a:stretch>
            <a:fillRect/>
          </a:stretch>
        </p:blipFill>
        <p:spPr>
          <a:xfrm>
            <a:off x="6855363" y="2972435"/>
            <a:ext cx="5336637" cy="3749040"/>
          </a:xfrm>
          <a:prstGeom prst="rect">
            <a:avLst/>
          </a:prstGeom>
        </p:spPr>
      </p:pic>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Load-Use Hazard Detection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267583" y="1209833"/>
            <a:ext cx="11663160" cy="514651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latin typeface="Book Antiqua" panose="02040602050305030304" pitchFamily="18" charset="0"/>
              </a:rPr>
              <a:t>When an instruction tries to read a register following a load instruction that writes </a:t>
            </a:r>
            <a:r>
              <a:rPr lang="en-CA" dirty="0">
                <a:latin typeface="Book Antiqua" panose="02040602050305030304" pitchFamily="18" charset="0"/>
              </a:rPr>
              <a:t>the same register, then </a:t>
            </a:r>
            <a:r>
              <a:rPr lang="en-US" dirty="0">
                <a:latin typeface="Book Antiqua" panose="02040602050305030304" pitchFamily="18" charset="0"/>
              </a:rPr>
              <a:t>forwarding cannot solve the problem</a:t>
            </a:r>
            <a:endParaRPr lang="en-US" altLang="en-US" dirty="0">
              <a:latin typeface="Book Antiqua" panose="02040602050305030304" pitchFamily="18" charset="0"/>
            </a:endParaRPr>
          </a:p>
          <a:p>
            <a:pPr eaLnBrk="1" hangingPunct="1">
              <a:lnSpc>
                <a:spcPct val="90000"/>
              </a:lnSpc>
            </a:pPr>
            <a:r>
              <a:rPr lang="en-US" altLang="en-US" dirty="0">
                <a:latin typeface="Book Antiqua" panose="02040602050305030304" pitchFamily="18" charset="0"/>
              </a:rPr>
              <a:t>Check when using instruction is decoded in ID stage</a:t>
            </a:r>
          </a:p>
          <a:p>
            <a:pPr eaLnBrk="1" hangingPunct="1">
              <a:lnSpc>
                <a:spcPct val="90000"/>
              </a:lnSpc>
            </a:pPr>
            <a:r>
              <a:rPr lang="en-US" altLang="en-US" dirty="0">
                <a:latin typeface="Book Antiqua" panose="02040602050305030304" pitchFamily="18" charset="0"/>
              </a:rPr>
              <a:t>ALU operand register numbers in ID stage are given by</a:t>
            </a:r>
          </a:p>
          <a:p>
            <a:pPr lvl="1" eaLnBrk="1" hangingPunct="1">
              <a:lnSpc>
                <a:spcPct val="90000"/>
              </a:lnSpc>
            </a:pPr>
            <a:r>
              <a:rPr lang="en-US" altLang="en-US" dirty="0">
                <a:latin typeface="Book Antiqua" panose="02040602050305030304" pitchFamily="18" charset="0"/>
              </a:rPr>
              <a:t>IF/ID.RegisterRs1, IF/ID.RegisterRs2</a:t>
            </a:r>
          </a:p>
          <a:p>
            <a:pPr eaLnBrk="1" hangingPunct="1">
              <a:lnSpc>
                <a:spcPct val="90000"/>
              </a:lnSpc>
            </a:pPr>
            <a:r>
              <a:rPr lang="en-US" altLang="en-US" dirty="0">
                <a:solidFill>
                  <a:srgbClr val="0070C0"/>
                </a:solidFill>
                <a:latin typeface="Book Antiqua" panose="02040602050305030304" pitchFamily="18" charset="0"/>
              </a:rPr>
              <a:t>Load-use hazard </a:t>
            </a:r>
            <a:r>
              <a:rPr lang="en-US" altLang="en-US" dirty="0">
                <a:latin typeface="Book Antiqua" panose="02040602050305030304" pitchFamily="18" charset="0"/>
              </a:rPr>
              <a:t>when</a:t>
            </a:r>
          </a:p>
          <a:p>
            <a:r>
              <a:rPr lang="en-US" altLang="en-US" sz="2400" dirty="0">
                <a:latin typeface="Book Antiqua" panose="02040602050305030304" pitchFamily="18" charset="0"/>
              </a:rPr>
              <a:t>ID/</a:t>
            </a:r>
            <a:r>
              <a:rPr lang="en-US" altLang="en-US" sz="2400" dirty="0" err="1">
                <a:latin typeface="Book Antiqua" panose="02040602050305030304" pitchFamily="18" charset="0"/>
              </a:rPr>
              <a:t>EX.MemRead</a:t>
            </a:r>
            <a:r>
              <a:rPr lang="en-US" altLang="en-US" sz="2400" dirty="0">
                <a:latin typeface="Book Antiqua" panose="02040602050305030304" pitchFamily="18" charset="0"/>
              </a:rPr>
              <a:t> and</a:t>
            </a:r>
            <a:br>
              <a:rPr lang="en-US" altLang="en-US" sz="2400" dirty="0">
                <a:latin typeface="Book Antiqua" panose="02040602050305030304" pitchFamily="18" charset="0"/>
              </a:rPr>
            </a:br>
            <a:r>
              <a:rPr lang="en-US" altLang="en-US" sz="2400" dirty="0">
                <a:latin typeface="Book Antiqua" panose="02040602050305030304" pitchFamily="18" charset="0"/>
              </a:rPr>
              <a:t>  ((ID/</a:t>
            </a:r>
            <a:r>
              <a:rPr lang="en-US" altLang="en-US" sz="2400" dirty="0" err="1">
                <a:latin typeface="Book Antiqua" panose="02040602050305030304" pitchFamily="18" charset="0"/>
              </a:rPr>
              <a:t>EX.Register</a:t>
            </a:r>
            <a:r>
              <a:rPr lang="en-US" altLang="en-US" sz="2400" dirty="0" err="1">
                <a:solidFill>
                  <a:srgbClr val="FF0000"/>
                </a:solidFill>
                <a:latin typeface="Book Antiqua" panose="02040602050305030304" pitchFamily="18" charset="0"/>
              </a:rPr>
              <a:t>Rd</a:t>
            </a:r>
            <a:r>
              <a:rPr lang="en-US" altLang="en-US" sz="2400" dirty="0">
                <a:latin typeface="Book Antiqua" panose="02040602050305030304" pitchFamily="18" charset="0"/>
              </a:rPr>
              <a:t> = IF/ID.Register</a:t>
            </a:r>
            <a:r>
              <a:rPr lang="en-US" altLang="en-US" sz="2400" dirty="0">
                <a:solidFill>
                  <a:srgbClr val="FF0000"/>
                </a:solidFill>
                <a:latin typeface="Book Antiqua" panose="02040602050305030304" pitchFamily="18" charset="0"/>
              </a:rPr>
              <a:t>Rs1</a:t>
            </a:r>
            <a:r>
              <a:rPr lang="en-US" altLang="en-US" sz="2400" dirty="0">
                <a:latin typeface="Book Antiqua" panose="02040602050305030304" pitchFamily="18" charset="0"/>
              </a:rPr>
              <a:t>) or</a:t>
            </a:r>
            <a:br>
              <a:rPr lang="en-US" altLang="en-US" sz="2400" dirty="0">
                <a:latin typeface="Book Antiqua" panose="02040602050305030304" pitchFamily="18" charset="0"/>
              </a:rPr>
            </a:br>
            <a:r>
              <a:rPr lang="en-US" altLang="en-US" sz="2400" dirty="0">
                <a:latin typeface="Book Antiqua" panose="02040602050305030304" pitchFamily="18" charset="0"/>
              </a:rPr>
              <a:t>   (ID/</a:t>
            </a:r>
            <a:r>
              <a:rPr lang="en-US" altLang="en-US" sz="2400" dirty="0" err="1">
                <a:latin typeface="Book Antiqua" panose="02040602050305030304" pitchFamily="18" charset="0"/>
              </a:rPr>
              <a:t>EX.Register</a:t>
            </a:r>
            <a:r>
              <a:rPr lang="en-US" altLang="en-US" sz="2400" dirty="0" err="1">
                <a:solidFill>
                  <a:srgbClr val="FF0000"/>
                </a:solidFill>
                <a:latin typeface="Book Antiqua" panose="02040602050305030304" pitchFamily="18" charset="0"/>
              </a:rPr>
              <a:t>Rd</a:t>
            </a:r>
            <a:r>
              <a:rPr lang="en-US" altLang="en-US" sz="2400" dirty="0">
                <a:latin typeface="Book Antiqua" panose="02040602050305030304" pitchFamily="18" charset="0"/>
              </a:rPr>
              <a:t> = IF/ID.Register</a:t>
            </a:r>
            <a:r>
              <a:rPr lang="en-US" altLang="en-US" sz="2400" dirty="0">
                <a:solidFill>
                  <a:srgbClr val="FF0000"/>
                </a:solidFill>
                <a:latin typeface="Book Antiqua" panose="02040602050305030304" pitchFamily="18" charset="0"/>
              </a:rPr>
              <a:t>Rs2</a:t>
            </a:r>
            <a:r>
              <a:rPr lang="en-US" altLang="en-US" sz="2400" dirty="0">
                <a:latin typeface="Book Antiqua" panose="02040602050305030304" pitchFamily="18" charset="0"/>
              </a:rPr>
              <a:t>))</a:t>
            </a:r>
            <a:endParaRPr lang="en-AU" altLang="en-US" sz="2400" dirty="0">
              <a:latin typeface="Book Antiqua" panose="02040602050305030304" pitchFamily="18" charset="0"/>
            </a:endParaRPr>
          </a:p>
          <a:p>
            <a:pPr eaLnBrk="1" hangingPunct="1">
              <a:lnSpc>
                <a:spcPct val="90000"/>
              </a:lnSpc>
            </a:pPr>
            <a:r>
              <a:rPr lang="en-US" altLang="en-US" dirty="0">
                <a:latin typeface="Book Antiqua" panose="02040602050305030304" pitchFamily="18" charset="0"/>
              </a:rPr>
              <a:t>If detected, </a:t>
            </a:r>
            <a:r>
              <a:rPr lang="en-US" altLang="en-US" dirty="0">
                <a:highlight>
                  <a:srgbClr val="FFFF00"/>
                </a:highlight>
                <a:latin typeface="Book Antiqua" panose="02040602050305030304" pitchFamily="18" charset="0"/>
              </a:rPr>
              <a:t>stall</a:t>
            </a:r>
            <a:r>
              <a:rPr lang="en-US" altLang="en-US" dirty="0">
                <a:latin typeface="Book Antiqua" panose="02040602050305030304" pitchFamily="18" charset="0"/>
              </a:rPr>
              <a:t> and insert bubble. Then</a:t>
            </a:r>
          </a:p>
          <a:p>
            <a:pPr marL="0" indent="0" eaLnBrk="1" hangingPunct="1">
              <a:lnSpc>
                <a:spcPct val="90000"/>
              </a:lnSpc>
              <a:buNone/>
            </a:pPr>
            <a:r>
              <a:rPr lang="en-US" altLang="en-US" dirty="0">
                <a:latin typeface="Book Antiqua" panose="02040602050305030304" pitchFamily="18" charset="0"/>
              </a:rPr>
              <a:t> forward. </a:t>
            </a:r>
          </a:p>
          <a:p>
            <a:pPr eaLnBrk="1" hangingPunct="1">
              <a:lnSpc>
                <a:spcPct val="90000"/>
              </a:lnSpc>
            </a:pPr>
            <a:r>
              <a:rPr lang="en-US" altLang="en-US" dirty="0">
                <a:latin typeface="Book Antiqua" panose="02040602050305030304" pitchFamily="18" charset="0"/>
              </a:rPr>
              <a:t>We need </a:t>
            </a:r>
            <a:r>
              <a:rPr lang="en-US" dirty="0">
                <a:latin typeface="Book Antiqua" panose="02040602050305030304" pitchFamily="18" charset="0"/>
              </a:rPr>
              <a:t>a </a:t>
            </a:r>
            <a:r>
              <a:rPr lang="en-US" i="1" dirty="0">
                <a:solidFill>
                  <a:srgbClr val="0070C0"/>
                </a:solidFill>
                <a:latin typeface="Book Antiqua" panose="02040602050305030304" pitchFamily="18" charset="0"/>
              </a:rPr>
              <a:t>hazard detection unit</a:t>
            </a:r>
            <a:r>
              <a:rPr lang="en-US" dirty="0">
                <a:latin typeface="Book Antiqua" panose="02040602050305030304" pitchFamily="18" charset="0"/>
              </a:rPr>
              <a:t>.</a:t>
            </a:r>
            <a:endParaRPr lang="en-AU" altLang="en-US" dirty="0">
              <a:latin typeface="Book Antiqua" panose="02040602050305030304" pitchFamily="18" charset="0"/>
            </a:endParaRPr>
          </a:p>
        </p:txBody>
      </p:sp>
    </p:spTree>
    <p:extLst>
      <p:ext uri="{BB962C8B-B14F-4D97-AF65-F5344CB8AC3E}">
        <p14:creationId xmlns:p14="http://schemas.microsoft.com/office/powerpoint/2010/main" val="35750174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How to Stall the Pipeline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a:latin typeface="Book Antiqua" panose="02040602050305030304" pitchFamily="18" charset="0"/>
              </a:rPr>
              <a:t>Force control values in ID/EX register to 0</a:t>
            </a:r>
          </a:p>
          <a:p>
            <a:pPr lvl="1" eaLnBrk="1" hangingPunct="1"/>
            <a:r>
              <a:rPr lang="en-US" altLang="en-US" dirty="0">
                <a:latin typeface="Book Antiqua" panose="02040602050305030304" pitchFamily="18" charset="0"/>
              </a:rPr>
              <a:t>EX, MEM and WB do </a:t>
            </a:r>
            <a:r>
              <a:rPr lang="en-US" altLang="en-US" dirty="0" err="1">
                <a:latin typeface="Book Antiqua" panose="02040602050305030304" pitchFamily="18" charset="0"/>
              </a:rPr>
              <a:t>nop</a:t>
            </a:r>
            <a:r>
              <a:rPr lang="en-US" altLang="en-US" dirty="0">
                <a:latin typeface="Book Antiqua" panose="02040602050305030304" pitchFamily="18" charset="0"/>
              </a:rPr>
              <a:t> (no-operation)</a:t>
            </a:r>
            <a:endParaRPr lang="en-AU" altLang="en-US" dirty="0">
              <a:latin typeface="Book Antiqua" panose="02040602050305030304" pitchFamily="18" charset="0"/>
            </a:endParaRPr>
          </a:p>
          <a:p>
            <a:pPr eaLnBrk="1" hangingPunct="1"/>
            <a:r>
              <a:rPr lang="en-US" altLang="en-US" dirty="0">
                <a:latin typeface="Book Antiqua" panose="02040602050305030304" pitchFamily="18" charset="0"/>
              </a:rPr>
              <a:t>Prevent update of PC and IF/ID register</a:t>
            </a:r>
          </a:p>
          <a:p>
            <a:pPr lvl="1" eaLnBrk="1" hangingPunct="1"/>
            <a:r>
              <a:rPr lang="en-US" altLang="en-US" dirty="0">
                <a:latin typeface="Book Antiqua" panose="02040602050305030304" pitchFamily="18" charset="0"/>
              </a:rPr>
              <a:t>Using instruction is </a:t>
            </a:r>
            <a:r>
              <a:rPr lang="en-US" altLang="en-US" dirty="0">
                <a:solidFill>
                  <a:srgbClr val="0070C0"/>
                </a:solidFill>
                <a:latin typeface="Book Antiqua" panose="02040602050305030304" pitchFamily="18" charset="0"/>
              </a:rPr>
              <a:t>decoded</a:t>
            </a:r>
            <a:r>
              <a:rPr lang="en-US" altLang="en-US" dirty="0">
                <a:latin typeface="Book Antiqua" panose="02040602050305030304" pitchFamily="18" charset="0"/>
              </a:rPr>
              <a:t> again</a:t>
            </a:r>
          </a:p>
          <a:p>
            <a:pPr lvl="1" eaLnBrk="1" hangingPunct="1"/>
            <a:r>
              <a:rPr lang="en-US" altLang="en-US" dirty="0">
                <a:latin typeface="Book Antiqua" panose="02040602050305030304" pitchFamily="18" charset="0"/>
              </a:rPr>
              <a:t>Following instruction is fetched again</a:t>
            </a:r>
          </a:p>
          <a:p>
            <a:pPr lvl="1" eaLnBrk="1" hangingPunct="1"/>
            <a:r>
              <a:rPr lang="en-US" altLang="en-US" dirty="0">
                <a:latin typeface="Book Antiqua" panose="02040602050305030304" pitchFamily="18" charset="0"/>
              </a:rPr>
              <a:t>1-cycle stall allows MEM to read data for </a:t>
            </a:r>
            <a:r>
              <a:rPr lang="en-US" altLang="en-US" dirty="0" err="1">
                <a:solidFill>
                  <a:srgbClr val="0070C0"/>
                </a:solidFill>
                <a:highlight>
                  <a:srgbClr val="FFFF00"/>
                </a:highlight>
                <a:latin typeface="Book Antiqua" panose="02040602050305030304" pitchFamily="18" charset="0"/>
              </a:rPr>
              <a:t>ld</a:t>
            </a:r>
            <a:endParaRPr lang="en-US" altLang="en-US" dirty="0">
              <a:solidFill>
                <a:srgbClr val="0070C0"/>
              </a:solidFill>
              <a:highlight>
                <a:srgbClr val="FFFF00"/>
              </a:highlight>
              <a:latin typeface="Book Antiqua" panose="02040602050305030304" pitchFamily="18" charset="0"/>
            </a:endParaRPr>
          </a:p>
          <a:p>
            <a:pPr lvl="2" eaLnBrk="1" hangingPunct="1"/>
            <a:r>
              <a:rPr lang="en-US" altLang="en-US" dirty="0">
                <a:latin typeface="Book Antiqua" panose="02040602050305030304" pitchFamily="18" charset="0"/>
              </a:rPr>
              <a:t>Can subsequently forward to EX stage</a:t>
            </a: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4419984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Load-Use Data Hazard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501BB114-5BF9-4BEE-9E4D-C8EE158169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328" y="1168400"/>
            <a:ext cx="8064500"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F9940FB-BA7B-46E2-9FAE-58E25CCB4BE1}"/>
              </a:ext>
            </a:extLst>
          </p:cNvPr>
          <p:cNvPicPr>
            <a:picLocks noChangeAspect="1"/>
          </p:cNvPicPr>
          <p:nvPr/>
        </p:nvPicPr>
        <p:blipFill>
          <a:blip r:embed="rId3">
            <a:lum bright="-20000" contrast="40000"/>
          </a:blip>
          <a:stretch>
            <a:fillRect/>
          </a:stretch>
        </p:blipFill>
        <p:spPr>
          <a:xfrm>
            <a:off x="7203705" y="1677035"/>
            <a:ext cx="5336637" cy="3749040"/>
          </a:xfrm>
          <a:prstGeom prst="rect">
            <a:avLst/>
          </a:prstGeom>
        </p:spPr>
      </p:pic>
    </p:spTree>
    <p:extLst>
      <p:ext uri="{BB962C8B-B14F-4D97-AF65-F5344CB8AC3E}">
        <p14:creationId xmlns:p14="http://schemas.microsoft.com/office/powerpoint/2010/main" val="2069208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Datapath with Hazard Detection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C3140F2C-9B3F-4A2B-84D2-A547DA15F5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518" y="1085850"/>
            <a:ext cx="8404225"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9511BD78-D93A-41B8-9A01-DBB461E30BAA}"/>
              </a:ext>
            </a:extLst>
          </p:cNvPr>
          <p:cNvSpPr txBox="1"/>
          <p:nvPr/>
        </p:nvSpPr>
        <p:spPr>
          <a:xfrm>
            <a:off x="8294914" y="1105112"/>
            <a:ext cx="3897086"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Book Antiqua" panose="02040602050305030304" pitchFamily="18" charset="0"/>
              </a:rPr>
              <a:t>The </a:t>
            </a:r>
            <a:r>
              <a:rPr lang="en-US" sz="1800" b="0" i="0" u="none" strike="noStrike" baseline="0" dirty="0">
                <a:solidFill>
                  <a:srgbClr val="0070C0"/>
                </a:solidFill>
                <a:latin typeface="Book Antiqua" panose="02040602050305030304" pitchFamily="18" charset="0"/>
              </a:rPr>
              <a:t>forwarding</a:t>
            </a:r>
            <a:r>
              <a:rPr lang="en-US" sz="1800" b="0" i="0" u="none" strike="noStrike" baseline="0" dirty="0">
                <a:latin typeface="Book Antiqua" panose="02040602050305030304" pitchFamily="18" charset="0"/>
              </a:rPr>
              <a:t> unit controls the </a:t>
            </a:r>
            <a:r>
              <a:rPr lang="en-US" sz="1800" b="0" i="0" u="none" strike="noStrike" baseline="0" dirty="0">
                <a:solidFill>
                  <a:srgbClr val="0070C0"/>
                </a:solidFill>
                <a:latin typeface="Book Antiqua" panose="02040602050305030304" pitchFamily="18" charset="0"/>
              </a:rPr>
              <a:t>ALU multiplexors </a:t>
            </a:r>
            <a:r>
              <a:rPr lang="en-US" sz="1800" b="0" i="0" u="none" strike="noStrike" baseline="0" dirty="0">
                <a:latin typeface="Book Antiqua" panose="02040602050305030304" pitchFamily="18" charset="0"/>
              </a:rPr>
              <a:t>to replace the value from a general-purpose register with the value from the proper pipeline register.</a:t>
            </a:r>
            <a:endParaRPr lang="en-CA" dirty="0">
              <a:latin typeface="Book Antiqua" panose="02040602050305030304" pitchFamily="18" charset="0"/>
            </a:endParaRPr>
          </a:p>
        </p:txBody>
      </p:sp>
      <p:sp>
        <p:nvSpPr>
          <p:cNvPr id="9" name="TextBox 8">
            <a:extLst>
              <a:ext uri="{FF2B5EF4-FFF2-40B4-BE49-F238E27FC236}">
                <a16:creationId xmlns:a16="http://schemas.microsoft.com/office/drawing/2014/main" id="{8BB8554D-18F5-452B-A3CC-FBFC1A4AE987}"/>
              </a:ext>
            </a:extLst>
          </p:cNvPr>
          <p:cNvSpPr txBox="1"/>
          <p:nvPr/>
        </p:nvSpPr>
        <p:spPr>
          <a:xfrm>
            <a:off x="8501743" y="3038234"/>
            <a:ext cx="3690257" cy="2862322"/>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Book Antiqua" panose="02040602050305030304" pitchFamily="18" charset="0"/>
              </a:rPr>
              <a:t>The hazard detection unit controls the writing of the </a:t>
            </a:r>
            <a:r>
              <a:rPr lang="en-US" sz="1800" b="0" i="0" u="none" strike="noStrike" baseline="0" dirty="0">
                <a:solidFill>
                  <a:srgbClr val="0070C0"/>
                </a:solidFill>
                <a:latin typeface="Book Antiqua" panose="02040602050305030304" pitchFamily="18" charset="0"/>
              </a:rPr>
              <a:t>PC</a:t>
            </a:r>
            <a:r>
              <a:rPr lang="en-US" sz="1800" b="0" i="0" u="none" strike="noStrike" baseline="0" dirty="0">
                <a:latin typeface="Book Antiqua" panose="02040602050305030304" pitchFamily="18" charset="0"/>
              </a:rPr>
              <a:t> and </a:t>
            </a:r>
            <a:r>
              <a:rPr lang="en-US" sz="1800" b="0" i="0" u="none" strike="noStrike" baseline="0" dirty="0">
                <a:solidFill>
                  <a:srgbClr val="0070C0"/>
                </a:solidFill>
                <a:latin typeface="Book Antiqua" panose="02040602050305030304" pitchFamily="18" charset="0"/>
              </a:rPr>
              <a:t>IF/ID registers </a:t>
            </a:r>
            <a:r>
              <a:rPr lang="en-US" sz="1800" b="0" i="0" u="none" strike="noStrike" baseline="0" dirty="0">
                <a:latin typeface="Book Antiqua" panose="02040602050305030304" pitchFamily="18" charset="0"/>
              </a:rPr>
              <a:t>plus the multiplexor that chooses between the real control values and all 0s. </a:t>
            </a:r>
          </a:p>
          <a:p>
            <a:pPr marL="285750" indent="-285750" algn="l">
              <a:buFont typeface="Arial" panose="020B0604020202020204" pitchFamily="34" charset="0"/>
              <a:buChar char="•"/>
            </a:pPr>
            <a:r>
              <a:rPr lang="en-US" sz="1800" b="0" i="0" u="none" strike="noStrike" baseline="0" dirty="0">
                <a:latin typeface="Book Antiqua" panose="02040602050305030304" pitchFamily="18" charset="0"/>
              </a:rPr>
              <a:t>The hazard detection unit stalls and </a:t>
            </a:r>
            <a:r>
              <a:rPr lang="en-US" sz="1800" b="0" i="0" u="none" strike="noStrike" baseline="0" dirty="0" err="1">
                <a:latin typeface="Book Antiqua" panose="02040602050305030304" pitchFamily="18" charset="0"/>
              </a:rPr>
              <a:t>deasserts</a:t>
            </a:r>
            <a:r>
              <a:rPr lang="en-US" sz="1800" b="0" i="0" u="none" strike="noStrike" baseline="0" dirty="0">
                <a:latin typeface="Book Antiqua" panose="02040602050305030304" pitchFamily="18" charset="0"/>
              </a:rPr>
              <a:t> the control fields if the load-use hazard test above is true</a:t>
            </a:r>
            <a:endParaRPr lang="en-CA" dirty="0">
              <a:latin typeface="Book Antiqua" panose="02040602050305030304" pitchFamily="18" charset="0"/>
            </a:endParaRPr>
          </a:p>
        </p:txBody>
      </p:sp>
    </p:spTree>
    <p:extLst>
      <p:ext uri="{BB962C8B-B14F-4D97-AF65-F5344CB8AC3E}">
        <p14:creationId xmlns:p14="http://schemas.microsoft.com/office/powerpoint/2010/main" val="20838982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Stalls and Performance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AU" altLang="en-US" dirty="0"/>
              <a:t>Stalls reduce performance</a:t>
            </a:r>
          </a:p>
          <a:p>
            <a:pPr lvl="1" eaLnBrk="1" hangingPunct="1"/>
            <a:r>
              <a:rPr lang="en-AU" altLang="en-US" dirty="0"/>
              <a:t>But are required to get correct results</a:t>
            </a:r>
          </a:p>
          <a:p>
            <a:pPr eaLnBrk="1" hangingPunct="1"/>
            <a:r>
              <a:rPr lang="en-AU" altLang="en-US" dirty="0"/>
              <a:t>Compiler can arrange code to avoid hazards and stalls</a:t>
            </a:r>
          </a:p>
          <a:p>
            <a:pPr lvl="1" eaLnBrk="1" hangingPunct="1"/>
            <a:r>
              <a:rPr lang="en-AU" altLang="en-US" dirty="0"/>
              <a:t>Requires knowledge of the pipeline structure</a:t>
            </a:r>
          </a:p>
          <a:p>
            <a:pPr eaLnBrk="1" hangingPunct="1">
              <a:lnSpc>
                <a:spcPct val="90000"/>
              </a:lnSpc>
            </a:pPr>
            <a:endParaRPr lang="en-AU" altLang="en-US" dirty="0"/>
          </a:p>
        </p:txBody>
      </p:sp>
      <p:sp>
        <p:nvSpPr>
          <p:cNvPr id="7" name="Text Box 4">
            <a:extLst>
              <a:ext uri="{FF2B5EF4-FFF2-40B4-BE49-F238E27FC236}">
                <a16:creationId xmlns:a16="http://schemas.microsoft.com/office/drawing/2014/main" id="{966F1018-E709-4F8D-B0FD-7C0950D999C2}"/>
              </a:ext>
            </a:extLst>
          </p:cNvPr>
          <p:cNvSpPr txBox="1">
            <a:spLocks noChangeArrowheads="1"/>
          </p:cNvSpPr>
          <p:nvPr/>
        </p:nvSpPr>
        <p:spPr bwMode="auto">
          <a:xfrm>
            <a:off x="7156450" y="816769"/>
            <a:ext cx="2825750" cy="457200"/>
          </a:xfrm>
          <a:prstGeom prst="rect">
            <a:avLst/>
          </a:prstGeom>
          <a:solidFill>
            <a:srgbClr val="FFFF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endParaRPr lang="en-US" altLang="en-US" sz="2400" b="1" dirty="0">
              <a:solidFill>
                <a:schemeClr val="folHlink"/>
              </a:solidFill>
              <a:latin typeface="Arial Black" panose="020B0A04020102020204" pitchFamily="34" charset="0"/>
            </a:endParaRPr>
          </a:p>
        </p:txBody>
      </p:sp>
      <p:pic>
        <p:nvPicPr>
          <p:cNvPr id="3" name="Picture 2">
            <a:extLst>
              <a:ext uri="{FF2B5EF4-FFF2-40B4-BE49-F238E27FC236}">
                <a16:creationId xmlns:a16="http://schemas.microsoft.com/office/drawing/2014/main" id="{A59410BD-12BE-4E49-B4A4-2974C97EC528}"/>
              </a:ext>
            </a:extLst>
          </p:cNvPr>
          <p:cNvPicPr>
            <a:picLocks noChangeAspect="1"/>
          </p:cNvPicPr>
          <p:nvPr/>
        </p:nvPicPr>
        <p:blipFill>
          <a:blip r:embed="rId2">
            <a:lum bright="-20000" contrast="40000"/>
          </a:blip>
          <a:stretch>
            <a:fillRect/>
          </a:stretch>
        </p:blipFill>
        <p:spPr>
          <a:xfrm>
            <a:off x="1958692" y="3559336"/>
            <a:ext cx="7769390" cy="914400"/>
          </a:xfrm>
          <a:prstGeom prst="rect">
            <a:avLst/>
          </a:prstGeom>
        </p:spPr>
      </p:pic>
    </p:spTree>
    <p:extLst>
      <p:ext uri="{BB962C8B-B14F-4D97-AF65-F5344CB8AC3E}">
        <p14:creationId xmlns:p14="http://schemas.microsoft.com/office/powerpoint/2010/main" val="18732268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4.8 Control/Branch Hazards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dirty="0"/>
              <a:t>@ Dr. Mahmoud S. Masadeh</a:t>
            </a:r>
          </a:p>
        </p:txBody>
      </p:sp>
      <p:sp>
        <p:nvSpPr>
          <p:cNvPr id="7" name="Rectangle 3">
            <a:extLst>
              <a:ext uri="{FF2B5EF4-FFF2-40B4-BE49-F238E27FC236}">
                <a16:creationId xmlns:a16="http://schemas.microsoft.com/office/drawing/2014/main" id="{174574F7-2992-4128-8A96-662BBD53BFA4}"/>
              </a:ext>
            </a:extLst>
          </p:cNvPr>
          <p:cNvSpPr txBox="1">
            <a:spLocks noChangeArrowheads="1"/>
          </p:cNvSpPr>
          <p:nvPr/>
        </p:nvSpPr>
        <p:spPr>
          <a:xfrm>
            <a:off x="684213" y="1125538"/>
            <a:ext cx="8270875" cy="690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If branch outcome determined in MEM</a:t>
            </a:r>
            <a:endParaRPr lang="en-AU" altLang="en-US" dirty="0">
              <a:latin typeface="Book Antiqua" panose="02040602050305030304" pitchFamily="18" charset="0"/>
            </a:endParaRPr>
          </a:p>
        </p:txBody>
      </p:sp>
      <p:sp>
        <p:nvSpPr>
          <p:cNvPr id="8" name="Text Box 7">
            <a:extLst>
              <a:ext uri="{FF2B5EF4-FFF2-40B4-BE49-F238E27FC236}">
                <a16:creationId xmlns:a16="http://schemas.microsoft.com/office/drawing/2014/main" id="{702785F7-5C45-4142-A734-E6108D7941FA}"/>
              </a:ext>
            </a:extLst>
          </p:cNvPr>
          <p:cNvSpPr txBox="1">
            <a:spLocks noChangeArrowheads="1"/>
          </p:cNvSpPr>
          <p:nvPr/>
        </p:nvSpPr>
        <p:spPr bwMode="auto">
          <a:xfrm>
            <a:off x="8955088" y="4252624"/>
            <a:ext cx="2803262" cy="584775"/>
          </a:xfrm>
          <a:prstGeom prst="rect">
            <a:avLst/>
          </a:prstGeom>
          <a:solidFill>
            <a:srgbClr val="FFFF00"/>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dirty="0"/>
              <a:t>Flush these instructions</a:t>
            </a:r>
          </a:p>
          <a:p>
            <a:pPr>
              <a:spcBef>
                <a:spcPct val="0"/>
              </a:spcBef>
              <a:buClrTx/>
              <a:buSzTx/>
              <a:buFontTx/>
              <a:buNone/>
            </a:pPr>
            <a:r>
              <a:rPr lang="en-US" altLang="en-US" sz="1600" dirty="0"/>
              <a:t>(Set control values to 0)</a:t>
            </a:r>
            <a:endParaRPr lang="en-AU" altLang="en-US" sz="1600" dirty="0"/>
          </a:p>
        </p:txBody>
      </p:sp>
      <p:pic>
        <p:nvPicPr>
          <p:cNvPr id="9" name="Picture 1">
            <a:extLst>
              <a:ext uri="{FF2B5EF4-FFF2-40B4-BE49-F238E27FC236}">
                <a16:creationId xmlns:a16="http://schemas.microsoft.com/office/drawing/2014/main" id="{DF04A366-C8AA-4ABC-9EDE-2405A1B1FD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4063" y="1724025"/>
            <a:ext cx="634365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a:extLst>
              <a:ext uri="{FF2B5EF4-FFF2-40B4-BE49-F238E27FC236}">
                <a16:creationId xmlns:a16="http://schemas.microsoft.com/office/drawing/2014/main" id="{65D21EDA-0F83-45E6-A8D0-58BFFC5BAB69}"/>
              </a:ext>
            </a:extLst>
          </p:cNvPr>
          <p:cNvSpPr>
            <a:spLocks/>
          </p:cNvSpPr>
          <p:nvPr/>
        </p:nvSpPr>
        <p:spPr bwMode="auto">
          <a:xfrm>
            <a:off x="4702438" y="5949950"/>
            <a:ext cx="501650" cy="330200"/>
          </a:xfrm>
          <a:prstGeom prst="borderCallout1">
            <a:avLst>
              <a:gd name="adj1" fmla="val 34616"/>
              <a:gd name="adj2" fmla="val 115190"/>
              <a:gd name="adj3" fmla="val -43269"/>
              <a:gd name="adj4" fmla="val 243356"/>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a:t>PC</a:t>
            </a:r>
            <a:endParaRPr lang="en-AU" altLang="en-US" sz="1400"/>
          </a:p>
        </p:txBody>
      </p:sp>
      <p:sp>
        <p:nvSpPr>
          <p:cNvPr id="14" name="AutoShape 8">
            <a:extLst>
              <a:ext uri="{FF2B5EF4-FFF2-40B4-BE49-F238E27FC236}">
                <a16:creationId xmlns:a16="http://schemas.microsoft.com/office/drawing/2014/main" id="{DF40B994-B481-4237-9E95-BC2ECC27C8A4}"/>
              </a:ext>
            </a:extLst>
          </p:cNvPr>
          <p:cNvSpPr>
            <a:spLocks/>
          </p:cNvSpPr>
          <p:nvPr/>
        </p:nvSpPr>
        <p:spPr bwMode="auto">
          <a:xfrm>
            <a:off x="8591813" y="364490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Tree>
    <p:extLst>
      <p:ext uri="{BB962C8B-B14F-4D97-AF65-F5344CB8AC3E}">
        <p14:creationId xmlns:p14="http://schemas.microsoft.com/office/powerpoint/2010/main" val="23684367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Reducing Branch Delay</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109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dirty="0">
                <a:latin typeface="Book Antiqua" panose="02040602050305030304" pitchFamily="18" charset="0"/>
              </a:rPr>
              <a:t>Control hazards are relatively </a:t>
            </a:r>
            <a:r>
              <a:rPr lang="en-US" dirty="0">
                <a:solidFill>
                  <a:srgbClr val="0070C0"/>
                </a:solidFill>
                <a:latin typeface="Book Antiqua" panose="02040602050305030304" pitchFamily="18" charset="0"/>
              </a:rPr>
              <a:t>simple</a:t>
            </a:r>
            <a:r>
              <a:rPr lang="en-US" dirty="0">
                <a:latin typeface="Book Antiqua" panose="02040602050305030304" pitchFamily="18" charset="0"/>
              </a:rPr>
              <a:t> to understand, they occur less frequently than data hazards, and there is nothing as effective against control hazards as </a:t>
            </a:r>
            <a:r>
              <a:rPr lang="en-US" dirty="0">
                <a:solidFill>
                  <a:srgbClr val="0070C0"/>
                </a:solidFill>
                <a:latin typeface="Book Antiqua" panose="02040602050305030304" pitchFamily="18" charset="0"/>
              </a:rPr>
              <a:t>forwarding</a:t>
            </a:r>
            <a:r>
              <a:rPr lang="en-US" dirty="0">
                <a:latin typeface="Book Antiqua" panose="02040602050305030304" pitchFamily="18" charset="0"/>
              </a:rPr>
              <a:t> is against </a:t>
            </a:r>
            <a:r>
              <a:rPr lang="en-US" dirty="0">
                <a:solidFill>
                  <a:srgbClr val="0070C0"/>
                </a:solidFill>
                <a:latin typeface="Book Antiqua" panose="02040602050305030304" pitchFamily="18" charset="0"/>
              </a:rPr>
              <a:t>data</a:t>
            </a:r>
            <a:r>
              <a:rPr lang="en-US" dirty="0">
                <a:latin typeface="Book Antiqua" panose="02040602050305030304" pitchFamily="18" charset="0"/>
              </a:rPr>
              <a:t> hazards.</a:t>
            </a:r>
          </a:p>
          <a:p>
            <a:r>
              <a:rPr lang="en-US" dirty="0">
                <a:latin typeface="Book Antiqua" panose="02040602050305030304" pitchFamily="18" charset="0"/>
              </a:rPr>
              <a:t>We will look </a:t>
            </a:r>
            <a:r>
              <a:rPr lang="en-US" dirty="0">
                <a:solidFill>
                  <a:srgbClr val="0070C0"/>
                </a:solidFill>
                <a:latin typeface="Book Antiqua" panose="02040602050305030304" pitchFamily="18" charset="0"/>
              </a:rPr>
              <a:t>at two schemes </a:t>
            </a:r>
            <a:r>
              <a:rPr lang="en-US" dirty="0">
                <a:latin typeface="Book Antiqua" panose="02040602050305030304" pitchFamily="18" charset="0"/>
              </a:rPr>
              <a:t>for resolving control hazards and one </a:t>
            </a:r>
            <a:r>
              <a:rPr lang="en-US" dirty="0">
                <a:solidFill>
                  <a:srgbClr val="0070C0"/>
                </a:solidFill>
                <a:latin typeface="Book Antiqua" panose="02040602050305030304" pitchFamily="18" charset="0"/>
              </a:rPr>
              <a:t>optimization</a:t>
            </a:r>
            <a:r>
              <a:rPr lang="en-US" dirty="0">
                <a:latin typeface="Book Antiqua" panose="02040602050305030304" pitchFamily="18" charset="0"/>
              </a:rPr>
              <a:t> to improve these schemes</a:t>
            </a:r>
            <a:endParaRPr lang="en-US" altLang="en-US" dirty="0">
              <a:latin typeface="Book Antiqua" panose="02040602050305030304" pitchFamily="18" charset="0"/>
            </a:endParaRPr>
          </a:p>
        </p:txBody>
      </p:sp>
    </p:spTree>
    <p:extLst>
      <p:ext uri="{BB962C8B-B14F-4D97-AF65-F5344CB8AC3E}">
        <p14:creationId xmlns:p14="http://schemas.microsoft.com/office/powerpoint/2010/main" val="96077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2042160"/>
          </a:xfrm>
        </p:spPr>
        <p:txBody>
          <a:bodyPr>
            <a:normAutofit fontScale="92500" lnSpcReduction="20000"/>
          </a:bodyPr>
          <a:lstStyle/>
          <a:p>
            <a:pPr eaLnBrk="1" hangingPunct="1"/>
            <a:r>
              <a:rPr lang="en-US" altLang="en-US" sz="3200" dirty="0">
                <a:latin typeface="Book Antiqua" panose="02040602050305030304" pitchFamily="18" charset="0"/>
              </a:rPr>
              <a:t>Register: stores data in a circuit</a:t>
            </a:r>
          </a:p>
          <a:p>
            <a:pPr lvl="1" eaLnBrk="1" hangingPunct="1"/>
            <a:r>
              <a:rPr lang="en-US" altLang="en-US" sz="2800" dirty="0">
                <a:latin typeface="Book Antiqua" panose="02040602050305030304" pitchFamily="18" charset="0"/>
              </a:rPr>
              <a:t>Uses a clock signal to determine when to update the stored value</a:t>
            </a:r>
          </a:p>
          <a:p>
            <a:pPr lvl="1" eaLnBrk="1" hangingPunct="1"/>
            <a:r>
              <a:rPr lang="en-US" altLang="en-US" sz="2800" dirty="0">
                <a:latin typeface="Book Antiqua" panose="02040602050305030304" pitchFamily="18" charset="0"/>
              </a:rPr>
              <a:t>Edge-triggered: update when </a:t>
            </a:r>
            <a:r>
              <a:rPr lang="en-US" altLang="en-US" sz="2800" dirty="0" err="1">
                <a:latin typeface="Book Antiqua" panose="02040602050305030304" pitchFamily="18" charset="0"/>
              </a:rPr>
              <a:t>Clk</a:t>
            </a:r>
            <a:r>
              <a:rPr lang="en-US" altLang="en-US" sz="2800" dirty="0">
                <a:latin typeface="Book Antiqua" panose="02040602050305030304" pitchFamily="18" charset="0"/>
              </a:rPr>
              <a:t> changes from 0 to 1</a:t>
            </a:r>
          </a:p>
          <a:p>
            <a:r>
              <a:rPr lang="en-US" altLang="en-US" sz="3200" dirty="0">
                <a:solidFill>
                  <a:srgbClr val="0070C0"/>
                </a:solidFill>
                <a:latin typeface="Book Antiqua" panose="02040602050305030304" pitchFamily="18" charset="0"/>
              </a:rPr>
              <a:t>Clocking methodology: </a:t>
            </a:r>
            <a:r>
              <a:rPr lang="en-US" altLang="en-US" sz="3200" dirty="0">
                <a:latin typeface="Book Antiqua" panose="02040602050305030304" pitchFamily="18" charset="0"/>
              </a:rPr>
              <a:t>The approach used to determine when data are valid and stable relative to the clock.</a:t>
            </a:r>
            <a:endParaRPr lang="en-AU" altLang="en-US" sz="32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Sequential Elements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grpSp>
        <p:nvGrpSpPr>
          <p:cNvPr id="6" name="Group 4">
            <a:extLst>
              <a:ext uri="{FF2B5EF4-FFF2-40B4-BE49-F238E27FC236}">
                <a16:creationId xmlns:a16="http://schemas.microsoft.com/office/drawing/2014/main" id="{4374515C-F2F9-4444-8DB7-730D2D5AF5AF}"/>
              </a:ext>
            </a:extLst>
          </p:cNvPr>
          <p:cNvGrpSpPr>
            <a:grpSpLocks/>
          </p:cNvGrpSpPr>
          <p:nvPr/>
        </p:nvGrpSpPr>
        <p:grpSpPr bwMode="auto">
          <a:xfrm>
            <a:off x="1288646" y="3862924"/>
            <a:ext cx="2305301" cy="1827485"/>
            <a:chOff x="657" y="2296"/>
            <a:chExt cx="1317" cy="771"/>
          </a:xfrm>
        </p:grpSpPr>
        <p:sp>
          <p:nvSpPr>
            <p:cNvPr id="7" name="Rectangle 5">
              <a:extLst>
                <a:ext uri="{FF2B5EF4-FFF2-40B4-BE49-F238E27FC236}">
                  <a16:creationId xmlns:a16="http://schemas.microsoft.com/office/drawing/2014/main" id="{7A52A2BF-1E5E-4FB1-9166-40691746C365}"/>
                </a:ext>
              </a:extLst>
            </p:cNvPr>
            <p:cNvSpPr>
              <a:spLocks noChangeArrowheads="1"/>
            </p:cNvSpPr>
            <p:nvPr/>
          </p:nvSpPr>
          <p:spPr bwMode="auto">
            <a:xfrm>
              <a:off x="1111" y="2296"/>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 name="Line 6">
              <a:extLst>
                <a:ext uri="{FF2B5EF4-FFF2-40B4-BE49-F238E27FC236}">
                  <a16:creationId xmlns:a16="http://schemas.microsoft.com/office/drawing/2014/main" id="{2C57D221-BB17-4613-821C-5FC33973C004}"/>
                </a:ext>
              </a:extLst>
            </p:cNvPr>
            <p:cNvSpPr>
              <a:spLocks noChangeShapeType="1"/>
            </p:cNvSpPr>
            <p:nvPr/>
          </p:nvSpPr>
          <p:spPr bwMode="auto">
            <a:xfrm>
              <a:off x="975"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9" name="Line 7">
              <a:extLst>
                <a:ext uri="{FF2B5EF4-FFF2-40B4-BE49-F238E27FC236}">
                  <a16:creationId xmlns:a16="http://schemas.microsoft.com/office/drawing/2014/main" id="{B97B7200-EC8C-4043-99B4-709FDB8813DC}"/>
                </a:ext>
              </a:extLst>
            </p:cNvPr>
            <p:cNvSpPr>
              <a:spLocks noChangeShapeType="1"/>
            </p:cNvSpPr>
            <p:nvPr/>
          </p:nvSpPr>
          <p:spPr bwMode="auto">
            <a:xfrm>
              <a:off x="975" y="288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1" name="Line 8">
              <a:extLst>
                <a:ext uri="{FF2B5EF4-FFF2-40B4-BE49-F238E27FC236}">
                  <a16:creationId xmlns:a16="http://schemas.microsoft.com/office/drawing/2014/main" id="{C12A86F7-6E3F-4C12-8BCD-9BAA0C1E654F}"/>
                </a:ext>
              </a:extLst>
            </p:cNvPr>
            <p:cNvSpPr>
              <a:spLocks noChangeShapeType="1"/>
            </p:cNvSpPr>
            <p:nvPr/>
          </p:nvSpPr>
          <p:spPr bwMode="auto">
            <a:xfrm>
              <a:off x="1610"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4" name="Text Box 9">
              <a:extLst>
                <a:ext uri="{FF2B5EF4-FFF2-40B4-BE49-F238E27FC236}">
                  <a16:creationId xmlns:a16="http://schemas.microsoft.com/office/drawing/2014/main" id="{CD705542-E155-4639-AD9D-0C686CEF7923}"/>
                </a:ext>
              </a:extLst>
            </p:cNvPr>
            <p:cNvSpPr txBox="1">
              <a:spLocks noChangeArrowheads="1"/>
            </p:cNvSpPr>
            <p:nvPr/>
          </p:nvSpPr>
          <p:spPr bwMode="auto">
            <a:xfrm>
              <a:off x="748" y="234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D</a:t>
              </a:r>
              <a:endParaRPr lang="en-AU" altLang="en-US" sz="1800"/>
            </a:p>
          </p:txBody>
        </p:sp>
        <p:sp>
          <p:nvSpPr>
            <p:cNvPr id="15" name="Text Box 10">
              <a:extLst>
                <a:ext uri="{FF2B5EF4-FFF2-40B4-BE49-F238E27FC236}">
                  <a16:creationId xmlns:a16="http://schemas.microsoft.com/office/drawing/2014/main" id="{3396F13F-8B2A-4AB2-80D4-58BF68C0E548}"/>
                </a:ext>
              </a:extLst>
            </p:cNvPr>
            <p:cNvSpPr txBox="1">
              <a:spLocks noChangeArrowheads="1"/>
            </p:cNvSpPr>
            <p:nvPr/>
          </p:nvSpPr>
          <p:spPr bwMode="auto">
            <a:xfrm>
              <a:off x="657" y="275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Clk</a:t>
              </a:r>
              <a:endParaRPr lang="en-AU" altLang="en-US" sz="1800"/>
            </a:p>
          </p:txBody>
        </p:sp>
        <p:sp>
          <p:nvSpPr>
            <p:cNvPr id="16" name="Text Box 11">
              <a:extLst>
                <a:ext uri="{FF2B5EF4-FFF2-40B4-BE49-F238E27FC236}">
                  <a16:creationId xmlns:a16="http://schemas.microsoft.com/office/drawing/2014/main" id="{44CD4FD7-6B0E-43F4-B514-0976707FE8CD}"/>
                </a:ext>
              </a:extLst>
            </p:cNvPr>
            <p:cNvSpPr txBox="1">
              <a:spLocks noChangeArrowheads="1"/>
            </p:cNvSpPr>
            <p:nvPr/>
          </p:nvSpPr>
          <p:spPr bwMode="auto">
            <a:xfrm>
              <a:off x="1746" y="234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Q</a:t>
              </a:r>
              <a:endParaRPr lang="en-AU" altLang="en-US" sz="1800"/>
            </a:p>
          </p:txBody>
        </p:sp>
        <p:sp>
          <p:nvSpPr>
            <p:cNvPr id="17" name="Line 12">
              <a:extLst>
                <a:ext uri="{FF2B5EF4-FFF2-40B4-BE49-F238E27FC236}">
                  <a16:creationId xmlns:a16="http://schemas.microsoft.com/office/drawing/2014/main" id="{FCEF02A9-5743-444A-8C04-2D96DFA79F36}"/>
                </a:ext>
              </a:extLst>
            </p:cNvPr>
            <p:cNvSpPr>
              <a:spLocks noChangeShapeType="1"/>
            </p:cNvSpPr>
            <p:nvPr/>
          </p:nvSpPr>
          <p:spPr bwMode="auto">
            <a:xfrm>
              <a:off x="1111" y="2840"/>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8" name="Line 13">
              <a:extLst>
                <a:ext uri="{FF2B5EF4-FFF2-40B4-BE49-F238E27FC236}">
                  <a16:creationId xmlns:a16="http://schemas.microsoft.com/office/drawing/2014/main" id="{E7718D9D-FF35-4698-B87B-5E5AC55DC37E}"/>
                </a:ext>
              </a:extLst>
            </p:cNvPr>
            <p:cNvSpPr>
              <a:spLocks noChangeShapeType="1"/>
            </p:cNvSpPr>
            <p:nvPr/>
          </p:nvSpPr>
          <p:spPr bwMode="auto">
            <a:xfrm flipV="1">
              <a:off x="1111" y="2886"/>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grpSp>
        <p:nvGrpSpPr>
          <p:cNvPr id="19" name="Group 44">
            <a:extLst>
              <a:ext uri="{FF2B5EF4-FFF2-40B4-BE49-F238E27FC236}">
                <a16:creationId xmlns:a16="http://schemas.microsoft.com/office/drawing/2014/main" id="{02093ACA-192E-4702-8D33-0FEDD69E297E}"/>
              </a:ext>
            </a:extLst>
          </p:cNvPr>
          <p:cNvGrpSpPr>
            <a:grpSpLocks/>
          </p:cNvGrpSpPr>
          <p:nvPr/>
        </p:nvGrpSpPr>
        <p:grpSpPr bwMode="auto">
          <a:xfrm>
            <a:off x="5354954" y="3914775"/>
            <a:ext cx="5313045" cy="2042160"/>
            <a:chOff x="2154" y="2523"/>
            <a:chExt cx="3008" cy="1134"/>
          </a:xfrm>
        </p:grpSpPr>
        <p:sp>
          <p:nvSpPr>
            <p:cNvPr id="20" name="Line 18">
              <a:extLst>
                <a:ext uri="{FF2B5EF4-FFF2-40B4-BE49-F238E27FC236}">
                  <a16:creationId xmlns:a16="http://schemas.microsoft.com/office/drawing/2014/main" id="{8556CA1C-B6CE-44A1-85C9-835C60D40135}"/>
                </a:ext>
              </a:extLst>
            </p:cNvPr>
            <p:cNvSpPr>
              <a:spLocks noChangeShapeType="1"/>
            </p:cNvSpPr>
            <p:nvPr/>
          </p:nvSpPr>
          <p:spPr bwMode="auto">
            <a:xfrm>
              <a:off x="2712"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1" name="Line 19">
              <a:extLst>
                <a:ext uri="{FF2B5EF4-FFF2-40B4-BE49-F238E27FC236}">
                  <a16:creationId xmlns:a16="http://schemas.microsoft.com/office/drawing/2014/main" id="{43521452-2789-44E4-BCA9-1B63E545225E}"/>
                </a:ext>
              </a:extLst>
            </p:cNvPr>
            <p:cNvSpPr>
              <a:spLocks noChangeShapeType="1"/>
            </p:cNvSpPr>
            <p:nvPr/>
          </p:nvSpPr>
          <p:spPr bwMode="auto">
            <a:xfrm>
              <a:off x="2712"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2" name="Line 20">
              <a:extLst>
                <a:ext uri="{FF2B5EF4-FFF2-40B4-BE49-F238E27FC236}">
                  <a16:creationId xmlns:a16="http://schemas.microsoft.com/office/drawing/2014/main" id="{0EF218EF-D7EA-4ECA-AF87-15420BAF16F2}"/>
                </a:ext>
              </a:extLst>
            </p:cNvPr>
            <p:cNvSpPr>
              <a:spLocks noChangeShapeType="1"/>
            </p:cNvSpPr>
            <p:nvPr/>
          </p:nvSpPr>
          <p:spPr bwMode="auto">
            <a:xfrm>
              <a:off x="3256"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3" name="Line 21">
              <a:extLst>
                <a:ext uri="{FF2B5EF4-FFF2-40B4-BE49-F238E27FC236}">
                  <a16:creationId xmlns:a16="http://schemas.microsoft.com/office/drawing/2014/main" id="{39136258-41ED-4CB5-AC6B-624BBAB29140}"/>
                </a:ext>
              </a:extLst>
            </p:cNvPr>
            <p:cNvSpPr>
              <a:spLocks noChangeShapeType="1"/>
            </p:cNvSpPr>
            <p:nvPr/>
          </p:nvSpPr>
          <p:spPr bwMode="auto">
            <a:xfrm>
              <a:off x="3256"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4" name="Line 22">
              <a:extLst>
                <a:ext uri="{FF2B5EF4-FFF2-40B4-BE49-F238E27FC236}">
                  <a16:creationId xmlns:a16="http://schemas.microsoft.com/office/drawing/2014/main" id="{D02C22AF-EDA5-401D-8CB4-F7D07A72FB6D}"/>
                </a:ext>
              </a:extLst>
            </p:cNvPr>
            <p:cNvSpPr>
              <a:spLocks noChangeShapeType="1"/>
            </p:cNvSpPr>
            <p:nvPr/>
          </p:nvSpPr>
          <p:spPr bwMode="auto">
            <a:xfrm>
              <a:off x="2531" y="2795"/>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5" name="Line 23">
              <a:extLst>
                <a:ext uri="{FF2B5EF4-FFF2-40B4-BE49-F238E27FC236}">
                  <a16:creationId xmlns:a16="http://schemas.microsoft.com/office/drawing/2014/main" id="{F675881C-DEBD-4434-A306-01EE83C80537}"/>
                </a:ext>
              </a:extLst>
            </p:cNvPr>
            <p:cNvSpPr>
              <a:spLocks noChangeShapeType="1"/>
            </p:cNvSpPr>
            <p:nvPr/>
          </p:nvSpPr>
          <p:spPr bwMode="auto">
            <a:xfrm>
              <a:off x="3801"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6" name="Line 24">
              <a:extLst>
                <a:ext uri="{FF2B5EF4-FFF2-40B4-BE49-F238E27FC236}">
                  <a16:creationId xmlns:a16="http://schemas.microsoft.com/office/drawing/2014/main" id="{118EAD3C-CCAA-4E3A-8681-BFEB70D5389E}"/>
                </a:ext>
              </a:extLst>
            </p:cNvPr>
            <p:cNvSpPr>
              <a:spLocks noChangeShapeType="1"/>
            </p:cNvSpPr>
            <p:nvPr/>
          </p:nvSpPr>
          <p:spPr bwMode="auto">
            <a:xfrm>
              <a:off x="3801"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7" name="Line 25">
              <a:extLst>
                <a:ext uri="{FF2B5EF4-FFF2-40B4-BE49-F238E27FC236}">
                  <a16:creationId xmlns:a16="http://schemas.microsoft.com/office/drawing/2014/main" id="{E039CEDB-8115-4A2B-90B1-4D9A6458B50C}"/>
                </a:ext>
              </a:extLst>
            </p:cNvPr>
            <p:cNvSpPr>
              <a:spLocks noChangeShapeType="1"/>
            </p:cNvSpPr>
            <p:nvPr/>
          </p:nvSpPr>
          <p:spPr bwMode="auto">
            <a:xfrm>
              <a:off x="4345"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8" name="Line 26">
              <a:extLst>
                <a:ext uri="{FF2B5EF4-FFF2-40B4-BE49-F238E27FC236}">
                  <a16:creationId xmlns:a16="http://schemas.microsoft.com/office/drawing/2014/main" id="{ABFED6D4-73CC-495F-8B55-F37EA29084B8}"/>
                </a:ext>
              </a:extLst>
            </p:cNvPr>
            <p:cNvSpPr>
              <a:spLocks noChangeShapeType="1"/>
            </p:cNvSpPr>
            <p:nvPr/>
          </p:nvSpPr>
          <p:spPr bwMode="auto">
            <a:xfrm>
              <a:off x="4345"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29" name="Line 27">
              <a:extLst>
                <a:ext uri="{FF2B5EF4-FFF2-40B4-BE49-F238E27FC236}">
                  <a16:creationId xmlns:a16="http://schemas.microsoft.com/office/drawing/2014/main" id="{07767A26-957E-42ED-899B-5F9C0136B961}"/>
                </a:ext>
              </a:extLst>
            </p:cNvPr>
            <p:cNvSpPr>
              <a:spLocks noChangeShapeType="1"/>
            </p:cNvSpPr>
            <p:nvPr/>
          </p:nvSpPr>
          <p:spPr bwMode="auto">
            <a:xfrm>
              <a:off x="4889"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0" name="Line 28">
              <a:extLst>
                <a:ext uri="{FF2B5EF4-FFF2-40B4-BE49-F238E27FC236}">
                  <a16:creationId xmlns:a16="http://schemas.microsoft.com/office/drawing/2014/main" id="{4756EA5C-42F8-4C71-BF7A-6FD97E9624C8}"/>
                </a:ext>
              </a:extLst>
            </p:cNvPr>
            <p:cNvSpPr>
              <a:spLocks noChangeShapeType="1"/>
            </p:cNvSpPr>
            <p:nvPr/>
          </p:nvSpPr>
          <p:spPr bwMode="auto">
            <a:xfrm flipV="1">
              <a:off x="4890" y="2613"/>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1" name="Line 29">
              <a:extLst>
                <a:ext uri="{FF2B5EF4-FFF2-40B4-BE49-F238E27FC236}">
                  <a16:creationId xmlns:a16="http://schemas.microsoft.com/office/drawing/2014/main" id="{B20873BE-AF02-4216-80BD-FEFB86B2E871}"/>
                </a:ext>
              </a:extLst>
            </p:cNvPr>
            <p:cNvSpPr>
              <a:spLocks noChangeShapeType="1"/>
            </p:cNvSpPr>
            <p:nvPr/>
          </p:nvSpPr>
          <p:spPr bwMode="auto">
            <a:xfrm>
              <a:off x="2531" y="3657"/>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2" name="Line 30">
              <a:extLst>
                <a:ext uri="{FF2B5EF4-FFF2-40B4-BE49-F238E27FC236}">
                  <a16:creationId xmlns:a16="http://schemas.microsoft.com/office/drawing/2014/main" id="{BC29C182-E9BD-43F0-8DC5-6BA98E0FBFB0}"/>
                </a:ext>
              </a:extLst>
            </p:cNvPr>
            <p:cNvSpPr>
              <a:spLocks noChangeShapeType="1"/>
            </p:cNvSpPr>
            <p:nvPr/>
          </p:nvSpPr>
          <p:spPr bwMode="auto">
            <a:xfrm flipV="1">
              <a:off x="2531" y="2523"/>
              <a:ext cx="0" cy="1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3" name="Text Box 31">
              <a:extLst>
                <a:ext uri="{FF2B5EF4-FFF2-40B4-BE49-F238E27FC236}">
                  <a16:creationId xmlns:a16="http://schemas.microsoft.com/office/drawing/2014/main" id="{D37E35CB-F9A8-4C34-928B-3F7D7E7CC411}"/>
                </a:ext>
              </a:extLst>
            </p:cNvPr>
            <p:cNvSpPr txBox="1">
              <a:spLocks noChangeArrowheads="1"/>
            </p:cNvSpPr>
            <p:nvPr/>
          </p:nvSpPr>
          <p:spPr bwMode="auto">
            <a:xfrm>
              <a:off x="2154" y="2617"/>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Clk</a:t>
              </a:r>
              <a:endParaRPr lang="en-AU" altLang="en-US" sz="1600"/>
            </a:p>
          </p:txBody>
        </p:sp>
        <p:sp>
          <p:nvSpPr>
            <p:cNvPr id="34" name="Text Box 32">
              <a:extLst>
                <a:ext uri="{FF2B5EF4-FFF2-40B4-BE49-F238E27FC236}">
                  <a16:creationId xmlns:a16="http://schemas.microsoft.com/office/drawing/2014/main" id="{4912F584-3A51-427A-B42B-ADAF8561F3FB}"/>
                </a:ext>
              </a:extLst>
            </p:cNvPr>
            <p:cNvSpPr txBox="1">
              <a:spLocks noChangeArrowheads="1"/>
            </p:cNvSpPr>
            <p:nvPr/>
          </p:nvSpPr>
          <p:spPr bwMode="auto">
            <a:xfrm>
              <a:off x="2154" y="294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D</a:t>
              </a:r>
              <a:endParaRPr lang="en-AU" altLang="en-US" sz="1600"/>
            </a:p>
          </p:txBody>
        </p:sp>
        <p:sp>
          <p:nvSpPr>
            <p:cNvPr id="35" name="Text Box 33">
              <a:extLst>
                <a:ext uri="{FF2B5EF4-FFF2-40B4-BE49-F238E27FC236}">
                  <a16:creationId xmlns:a16="http://schemas.microsoft.com/office/drawing/2014/main" id="{E66F45E8-B9A3-40E1-A8AD-146A3A75EA8B}"/>
                </a:ext>
              </a:extLst>
            </p:cNvPr>
            <p:cNvSpPr txBox="1">
              <a:spLocks noChangeArrowheads="1"/>
            </p:cNvSpPr>
            <p:nvPr/>
          </p:nvSpPr>
          <p:spPr bwMode="auto">
            <a:xfrm>
              <a:off x="2154" y="3297"/>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Q</a:t>
              </a:r>
              <a:endParaRPr lang="en-AU" altLang="en-US" sz="1600"/>
            </a:p>
          </p:txBody>
        </p:sp>
        <p:sp>
          <p:nvSpPr>
            <p:cNvPr id="36" name="Freeform 34">
              <a:extLst>
                <a:ext uri="{FF2B5EF4-FFF2-40B4-BE49-F238E27FC236}">
                  <a16:creationId xmlns:a16="http://schemas.microsoft.com/office/drawing/2014/main" id="{643F0C9B-3C46-481F-9825-87EC962817FC}"/>
                </a:ext>
              </a:extLst>
            </p:cNvPr>
            <p:cNvSpPr>
              <a:spLocks/>
            </p:cNvSpPr>
            <p:nvPr/>
          </p:nvSpPr>
          <p:spPr bwMode="auto">
            <a:xfrm>
              <a:off x="2531" y="2976"/>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en-CA"/>
            </a:p>
          </p:txBody>
        </p:sp>
        <p:sp>
          <p:nvSpPr>
            <p:cNvPr id="37" name="Freeform 35">
              <a:extLst>
                <a:ext uri="{FF2B5EF4-FFF2-40B4-BE49-F238E27FC236}">
                  <a16:creationId xmlns:a16="http://schemas.microsoft.com/office/drawing/2014/main" id="{265E0701-E770-425E-A0A2-47DF4DE550BF}"/>
                </a:ext>
              </a:extLst>
            </p:cNvPr>
            <p:cNvSpPr>
              <a:spLocks/>
            </p:cNvSpPr>
            <p:nvPr/>
          </p:nvSpPr>
          <p:spPr bwMode="auto">
            <a:xfrm>
              <a:off x="3166" y="2976"/>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en-CA"/>
            </a:p>
          </p:txBody>
        </p:sp>
        <p:sp>
          <p:nvSpPr>
            <p:cNvPr id="38" name="Freeform 36">
              <a:extLst>
                <a:ext uri="{FF2B5EF4-FFF2-40B4-BE49-F238E27FC236}">
                  <a16:creationId xmlns:a16="http://schemas.microsoft.com/office/drawing/2014/main" id="{0AFA30CF-CA38-419E-895C-0538905CA412}"/>
                </a:ext>
              </a:extLst>
            </p:cNvPr>
            <p:cNvSpPr>
              <a:spLocks/>
            </p:cNvSpPr>
            <p:nvPr/>
          </p:nvSpPr>
          <p:spPr bwMode="auto">
            <a:xfrm>
              <a:off x="3892"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en-CA"/>
            </a:p>
          </p:txBody>
        </p:sp>
        <p:sp>
          <p:nvSpPr>
            <p:cNvPr id="39" name="Freeform 37">
              <a:extLst>
                <a:ext uri="{FF2B5EF4-FFF2-40B4-BE49-F238E27FC236}">
                  <a16:creationId xmlns:a16="http://schemas.microsoft.com/office/drawing/2014/main" id="{4145C181-6126-4E6A-AF71-29EA04D3AABC}"/>
                </a:ext>
              </a:extLst>
            </p:cNvPr>
            <p:cNvSpPr>
              <a:spLocks/>
            </p:cNvSpPr>
            <p:nvPr/>
          </p:nvSpPr>
          <p:spPr bwMode="auto">
            <a:xfrm>
              <a:off x="2803"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en-CA"/>
            </a:p>
          </p:txBody>
        </p:sp>
        <p:sp>
          <p:nvSpPr>
            <p:cNvPr id="40" name="Freeform 38">
              <a:extLst>
                <a:ext uri="{FF2B5EF4-FFF2-40B4-BE49-F238E27FC236}">
                  <a16:creationId xmlns:a16="http://schemas.microsoft.com/office/drawing/2014/main" id="{69DC8077-C923-4EAC-82CB-390C755C1493}"/>
                </a:ext>
              </a:extLst>
            </p:cNvPr>
            <p:cNvSpPr>
              <a:spLocks/>
            </p:cNvSpPr>
            <p:nvPr/>
          </p:nvSpPr>
          <p:spPr bwMode="auto">
            <a:xfrm>
              <a:off x="2531" y="3340"/>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en-CA"/>
            </a:p>
          </p:txBody>
        </p:sp>
        <p:sp>
          <p:nvSpPr>
            <p:cNvPr id="41" name="Freeform 39">
              <a:extLst>
                <a:ext uri="{FF2B5EF4-FFF2-40B4-BE49-F238E27FC236}">
                  <a16:creationId xmlns:a16="http://schemas.microsoft.com/office/drawing/2014/main" id="{AD9A4B9A-7FA9-4824-8EA8-FF28DB8AED54}"/>
                </a:ext>
              </a:extLst>
            </p:cNvPr>
            <p:cNvSpPr>
              <a:spLocks/>
            </p:cNvSpPr>
            <p:nvPr/>
          </p:nvSpPr>
          <p:spPr bwMode="auto">
            <a:xfrm>
              <a:off x="2712"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2" name="Freeform 40">
              <a:extLst>
                <a:ext uri="{FF2B5EF4-FFF2-40B4-BE49-F238E27FC236}">
                  <a16:creationId xmlns:a16="http://schemas.microsoft.com/office/drawing/2014/main" id="{90A7B05C-31DB-468A-B1EB-1B0F68341383}"/>
                </a:ext>
              </a:extLst>
            </p:cNvPr>
            <p:cNvSpPr>
              <a:spLocks/>
            </p:cNvSpPr>
            <p:nvPr/>
          </p:nvSpPr>
          <p:spPr bwMode="auto">
            <a:xfrm>
              <a:off x="3801"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3" name="Freeform 41">
              <a:extLst>
                <a:ext uri="{FF2B5EF4-FFF2-40B4-BE49-F238E27FC236}">
                  <a16:creationId xmlns:a16="http://schemas.microsoft.com/office/drawing/2014/main" id="{C6D8B398-9A88-42E1-8F94-DBCF802A5AB5}"/>
                </a:ext>
              </a:extLst>
            </p:cNvPr>
            <p:cNvSpPr>
              <a:spLocks/>
            </p:cNvSpPr>
            <p:nvPr/>
          </p:nvSpPr>
          <p:spPr bwMode="auto">
            <a:xfrm>
              <a:off x="4980" y="3339"/>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en-CA"/>
            </a:p>
          </p:txBody>
        </p:sp>
        <p:sp>
          <p:nvSpPr>
            <p:cNvPr id="44" name="Freeform 42">
              <a:extLst>
                <a:ext uri="{FF2B5EF4-FFF2-40B4-BE49-F238E27FC236}">
                  <a16:creationId xmlns:a16="http://schemas.microsoft.com/office/drawing/2014/main" id="{41A12284-1C96-4F0F-B109-8F37810FBE70}"/>
                </a:ext>
              </a:extLst>
            </p:cNvPr>
            <p:cNvSpPr>
              <a:spLocks/>
            </p:cNvSpPr>
            <p:nvPr/>
          </p:nvSpPr>
          <p:spPr bwMode="auto">
            <a:xfrm>
              <a:off x="4255" y="2976"/>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en-CA"/>
            </a:p>
          </p:txBody>
        </p:sp>
        <p:sp>
          <p:nvSpPr>
            <p:cNvPr id="45" name="Freeform 43">
              <a:extLst>
                <a:ext uri="{FF2B5EF4-FFF2-40B4-BE49-F238E27FC236}">
                  <a16:creationId xmlns:a16="http://schemas.microsoft.com/office/drawing/2014/main" id="{5D49EE1E-AFCB-469B-92E4-ADD583926FB3}"/>
                </a:ext>
              </a:extLst>
            </p:cNvPr>
            <p:cNvSpPr>
              <a:spLocks/>
            </p:cNvSpPr>
            <p:nvPr/>
          </p:nvSpPr>
          <p:spPr bwMode="auto">
            <a:xfrm>
              <a:off x="4890"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6" name="Line 15">
              <a:extLst>
                <a:ext uri="{FF2B5EF4-FFF2-40B4-BE49-F238E27FC236}">
                  <a16:creationId xmlns:a16="http://schemas.microsoft.com/office/drawing/2014/main" id="{8A018674-AF75-4126-96A8-BC130C9B4FA7}"/>
                </a:ext>
              </a:extLst>
            </p:cNvPr>
            <p:cNvSpPr>
              <a:spLocks noChangeShapeType="1"/>
            </p:cNvSpPr>
            <p:nvPr/>
          </p:nvSpPr>
          <p:spPr bwMode="auto">
            <a:xfrm>
              <a:off x="2712"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sp>
          <p:nvSpPr>
            <p:cNvPr id="47" name="Line 16">
              <a:extLst>
                <a:ext uri="{FF2B5EF4-FFF2-40B4-BE49-F238E27FC236}">
                  <a16:creationId xmlns:a16="http://schemas.microsoft.com/office/drawing/2014/main" id="{1535E9CD-49CB-4398-A9EC-C1D71DC2652E}"/>
                </a:ext>
              </a:extLst>
            </p:cNvPr>
            <p:cNvSpPr>
              <a:spLocks noChangeShapeType="1"/>
            </p:cNvSpPr>
            <p:nvPr/>
          </p:nvSpPr>
          <p:spPr bwMode="auto">
            <a:xfrm>
              <a:off x="3801"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sp>
          <p:nvSpPr>
            <p:cNvPr id="48" name="Line 17">
              <a:extLst>
                <a:ext uri="{FF2B5EF4-FFF2-40B4-BE49-F238E27FC236}">
                  <a16:creationId xmlns:a16="http://schemas.microsoft.com/office/drawing/2014/main" id="{4874ADF9-F8F4-4E1F-AB6A-062A8C1F936F}"/>
                </a:ext>
              </a:extLst>
            </p:cNvPr>
            <p:cNvSpPr>
              <a:spLocks noChangeShapeType="1"/>
            </p:cNvSpPr>
            <p:nvPr/>
          </p:nvSpPr>
          <p:spPr bwMode="auto">
            <a:xfrm>
              <a:off x="4889" y="2523"/>
              <a:ext cx="1"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grpSp>
    </p:spTree>
    <p:extLst>
      <p:ext uri="{BB962C8B-B14F-4D97-AF65-F5344CB8AC3E}">
        <p14:creationId xmlns:p14="http://schemas.microsoft.com/office/powerpoint/2010/main" val="1571346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Assume Branch Not Taken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14779" y="1341438"/>
            <a:ext cx="11339071"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latin typeface="Book Antiqua" panose="02040602050305030304" pitchFamily="18" charset="0"/>
              </a:rPr>
              <a:t>Stalling until the branch is complete is too slow.</a:t>
            </a:r>
            <a:endParaRPr lang="en-CA" dirty="0">
              <a:latin typeface="Book Antiqua" panose="02040602050305030304" pitchFamily="18" charset="0"/>
            </a:endParaRPr>
          </a:p>
          <a:p>
            <a:pPr algn="l"/>
            <a:r>
              <a:rPr lang="en-CA" dirty="0">
                <a:latin typeface="Book Antiqua" panose="02040602050305030304" pitchFamily="18" charset="0"/>
              </a:rPr>
              <a:t>One </a:t>
            </a:r>
            <a:r>
              <a:rPr lang="en-US" dirty="0">
                <a:latin typeface="Book Antiqua" panose="02040602050305030304" pitchFamily="18" charset="0"/>
              </a:rPr>
              <a:t>improvement over branch stalling is to predict that the conditional </a:t>
            </a:r>
            <a:r>
              <a:rPr lang="en-US" dirty="0">
                <a:solidFill>
                  <a:srgbClr val="0070C0"/>
                </a:solidFill>
                <a:latin typeface="Book Antiqua" panose="02040602050305030304" pitchFamily="18" charset="0"/>
              </a:rPr>
              <a:t>branch will not be taken </a:t>
            </a:r>
            <a:r>
              <a:rPr lang="en-US" dirty="0">
                <a:latin typeface="Book Antiqua" panose="02040602050305030304" pitchFamily="18" charset="0"/>
              </a:rPr>
              <a:t>and thus continue execution down the sequential instruction stream</a:t>
            </a:r>
            <a:r>
              <a:rPr lang="en-US" sz="1800" b="0" i="0" u="none" strike="noStrike" baseline="0" dirty="0">
                <a:latin typeface="MinionPro-Regular"/>
              </a:rPr>
              <a:t>.</a:t>
            </a:r>
          </a:p>
          <a:p>
            <a:r>
              <a:rPr lang="en-US" dirty="0">
                <a:latin typeface="Book Antiqua" panose="02040602050305030304" pitchFamily="18" charset="0"/>
              </a:rPr>
              <a:t>To </a:t>
            </a:r>
            <a:r>
              <a:rPr lang="en-US" dirty="0">
                <a:solidFill>
                  <a:srgbClr val="0070C0"/>
                </a:solidFill>
                <a:latin typeface="Book Antiqua" panose="02040602050305030304" pitchFamily="18" charset="0"/>
              </a:rPr>
              <a:t>discard</a:t>
            </a:r>
            <a:r>
              <a:rPr lang="en-US" dirty="0">
                <a:latin typeface="Book Antiqua" panose="02040602050305030304" pitchFamily="18" charset="0"/>
              </a:rPr>
              <a:t> instructions, we merely change the </a:t>
            </a:r>
            <a:r>
              <a:rPr lang="en-US" dirty="0">
                <a:solidFill>
                  <a:srgbClr val="0070C0"/>
                </a:solidFill>
                <a:latin typeface="Book Antiqua" panose="02040602050305030304" pitchFamily="18" charset="0"/>
              </a:rPr>
              <a:t>original control </a:t>
            </a:r>
            <a:r>
              <a:rPr lang="en-US" dirty="0">
                <a:latin typeface="Book Antiqua" panose="02040602050305030304" pitchFamily="18" charset="0"/>
              </a:rPr>
              <a:t>values to </a:t>
            </a:r>
            <a:r>
              <a:rPr lang="en-US" dirty="0">
                <a:solidFill>
                  <a:srgbClr val="0070C0"/>
                </a:solidFill>
                <a:highlight>
                  <a:srgbClr val="FFFF00"/>
                </a:highlight>
                <a:latin typeface="Book Antiqua" panose="02040602050305030304" pitchFamily="18" charset="0"/>
              </a:rPr>
              <a:t>0s</a:t>
            </a:r>
            <a:r>
              <a:rPr lang="en-US" dirty="0">
                <a:latin typeface="Book Antiqua" panose="02040602050305030304" pitchFamily="18" charset="0"/>
              </a:rPr>
              <a:t>, much as we did to </a:t>
            </a:r>
            <a:r>
              <a:rPr lang="en-US" dirty="0">
                <a:highlight>
                  <a:srgbClr val="FFFF00"/>
                </a:highlight>
                <a:latin typeface="Book Antiqua" panose="02040602050305030304" pitchFamily="18" charset="0"/>
              </a:rPr>
              <a:t>stall</a:t>
            </a:r>
            <a:r>
              <a:rPr lang="en-US" dirty="0">
                <a:latin typeface="Book Antiqua" panose="02040602050305030304" pitchFamily="18" charset="0"/>
              </a:rPr>
              <a:t> for a load-use data hazard.</a:t>
            </a:r>
          </a:p>
          <a:p>
            <a:pPr algn="l"/>
            <a:endParaRPr lang="en-US" altLang="en-US" dirty="0">
              <a:latin typeface="Book Antiqua" panose="02040602050305030304" pitchFamily="18" charset="0"/>
            </a:endParaRPr>
          </a:p>
        </p:txBody>
      </p:sp>
    </p:spTree>
    <p:extLst>
      <p:ext uri="{BB962C8B-B14F-4D97-AF65-F5344CB8AC3E}">
        <p14:creationId xmlns:p14="http://schemas.microsoft.com/office/powerpoint/2010/main" val="23704368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Assume Branch Not Taken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14779" y="1341438"/>
            <a:ext cx="11339071"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en-US" dirty="0">
                <a:latin typeface="Book Antiqua" panose="02040602050305030304" pitchFamily="18" charset="0"/>
              </a:rPr>
              <a:t>Also, </a:t>
            </a:r>
            <a:r>
              <a:rPr lang="en-CA" dirty="0">
                <a:latin typeface="Book Antiqua" panose="02040602050305030304" pitchFamily="18" charset="0"/>
              </a:rPr>
              <a:t>we must </a:t>
            </a:r>
            <a:r>
              <a:rPr lang="en-US" dirty="0">
                <a:latin typeface="Book Antiqua" panose="02040602050305030304" pitchFamily="18" charset="0"/>
              </a:rPr>
              <a:t>change the three instructions in the </a:t>
            </a:r>
            <a:r>
              <a:rPr lang="en-US" dirty="0">
                <a:solidFill>
                  <a:srgbClr val="0070C0"/>
                </a:solidFill>
                <a:latin typeface="Book Antiqua" panose="02040602050305030304" pitchFamily="18" charset="0"/>
              </a:rPr>
              <a:t>IF</a:t>
            </a:r>
            <a:r>
              <a:rPr lang="en-US" dirty="0">
                <a:latin typeface="Book Antiqua" panose="02040602050305030304" pitchFamily="18" charset="0"/>
              </a:rPr>
              <a:t>, </a:t>
            </a:r>
            <a:r>
              <a:rPr lang="en-US" dirty="0">
                <a:solidFill>
                  <a:srgbClr val="0070C0"/>
                </a:solidFill>
                <a:latin typeface="Book Antiqua" panose="02040602050305030304" pitchFamily="18" charset="0"/>
              </a:rPr>
              <a:t>ID</a:t>
            </a:r>
            <a:r>
              <a:rPr lang="en-US" dirty="0">
                <a:latin typeface="Book Antiqua" panose="02040602050305030304" pitchFamily="18" charset="0"/>
              </a:rPr>
              <a:t>, and </a:t>
            </a:r>
            <a:r>
              <a:rPr lang="en-US" dirty="0">
                <a:solidFill>
                  <a:srgbClr val="0070C0"/>
                </a:solidFill>
                <a:latin typeface="Book Antiqua" panose="02040602050305030304" pitchFamily="18" charset="0"/>
              </a:rPr>
              <a:t>EX</a:t>
            </a:r>
            <a:r>
              <a:rPr lang="en-US" dirty="0">
                <a:latin typeface="Book Antiqua" panose="02040602050305030304" pitchFamily="18" charset="0"/>
              </a:rPr>
              <a:t> stages when the branch reaches the MEM stage.</a:t>
            </a:r>
          </a:p>
          <a:p>
            <a:pPr algn="l"/>
            <a:r>
              <a:rPr lang="en-CA" dirty="0">
                <a:latin typeface="Book Antiqua" panose="02040602050305030304" pitchFamily="18" charset="0"/>
              </a:rPr>
              <a:t>Discarding instructions, then, </a:t>
            </a:r>
            <a:r>
              <a:rPr lang="en-US" dirty="0">
                <a:latin typeface="Book Antiqua" panose="02040602050305030304" pitchFamily="18" charset="0"/>
              </a:rPr>
              <a:t>means we must be able to </a:t>
            </a:r>
            <a:r>
              <a:rPr lang="en-US" dirty="0">
                <a:solidFill>
                  <a:srgbClr val="0070C0"/>
                </a:solidFill>
                <a:latin typeface="Book Antiqua" panose="02040602050305030304" pitchFamily="18" charset="0"/>
              </a:rPr>
              <a:t>flush</a:t>
            </a:r>
            <a:r>
              <a:rPr lang="en-US" dirty="0">
                <a:latin typeface="Book Antiqua" panose="02040602050305030304" pitchFamily="18" charset="0"/>
              </a:rPr>
              <a:t> instructions in the IF, ID, and EX stages of the </a:t>
            </a:r>
            <a:r>
              <a:rPr lang="en-CA" dirty="0">
                <a:latin typeface="Book Antiqua" panose="02040602050305030304" pitchFamily="18" charset="0"/>
              </a:rPr>
              <a:t>pipeline.</a:t>
            </a:r>
          </a:p>
          <a:p>
            <a:pPr algn="l"/>
            <a:r>
              <a:rPr lang="en-US" dirty="0">
                <a:latin typeface="Book Antiqua" panose="02040602050305030304" pitchFamily="18" charset="0"/>
              </a:rPr>
              <a:t>To </a:t>
            </a:r>
            <a:r>
              <a:rPr lang="en-US" dirty="0">
                <a:solidFill>
                  <a:srgbClr val="0070C0"/>
                </a:solidFill>
                <a:latin typeface="Book Antiqua" panose="02040602050305030304" pitchFamily="18" charset="0"/>
              </a:rPr>
              <a:t>flush</a:t>
            </a:r>
            <a:r>
              <a:rPr lang="en-US" dirty="0">
                <a:latin typeface="Book Antiqua" panose="02040602050305030304" pitchFamily="18" charset="0"/>
              </a:rPr>
              <a:t> instructions in the </a:t>
            </a:r>
            <a:r>
              <a:rPr lang="en-US" dirty="0">
                <a:solidFill>
                  <a:srgbClr val="0070C0"/>
                </a:solidFill>
                <a:latin typeface="Book Antiqua" panose="02040602050305030304" pitchFamily="18" charset="0"/>
              </a:rPr>
              <a:t>IF</a:t>
            </a:r>
            <a:r>
              <a:rPr lang="en-US" dirty="0">
                <a:latin typeface="Book Antiqua" panose="02040602050305030304" pitchFamily="18" charset="0"/>
              </a:rPr>
              <a:t> stage, we add a control line, called </a:t>
            </a:r>
            <a:r>
              <a:rPr lang="en-US" dirty="0" err="1">
                <a:solidFill>
                  <a:srgbClr val="0070C0"/>
                </a:solidFill>
                <a:latin typeface="Book Antiqua" panose="02040602050305030304" pitchFamily="18" charset="0"/>
              </a:rPr>
              <a:t>IF.Flush</a:t>
            </a:r>
            <a:r>
              <a:rPr lang="en-US" dirty="0">
                <a:latin typeface="Book Antiqua" panose="02040602050305030304" pitchFamily="18" charset="0"/>
              </a:rPr>
              <a:t>, that zeros the instruction field of the IF/ID pipeline register.</a:t>
            </a:r>
          </a:p>
          <a:p>
            <a:pPr algn="l"/>
            <a:r>
              <a:rPr lang="en-US" dirty="0">
                <a:latin typeface="Book Antiqua" panose="02040602050305030304" pitchFamily="18" charset="0"/>
              </a:rPr>
              <a:t> Clearing the register transforms the fetched instruction into a </a:t>
            </a:r>
            <a:r>
              <a:rPr lang="en-US" dirty="0" err="1">
                <a:solidFill>
                  <a:srgbClr val="0070C0"/>
                </a:solidFill>
                <a:latin typeface="Book Antiqua" panose="02040602050305030304" pitchFamily="18" charset="0"/>
              </a:rPr>
              <a:t>nop</a:t>
            </a:r>
            <a:r>
              <a:rPr lang="en-US" dirty="0">
                <a:latin typeface="Book Antiqua" panose="02040602050305030304" pitchFamily="18" charset="0"/>
              </a:rPr>
              <a:t>, an instruction that has no action and </a:t>
            </a:r>
            <a:r>
              <a:rPr lang="en-CA" dirty="0">
                <a:latin typeface="Book Antiqua" panose="02040602050305030304" pitchFamily="18" charset="0"/>
              </a:rPr>
              <a:t>changes no state.</a:t>
            </a:r>
            <a:endParaRPr lang="en-US" dirty="0">
              <a:latin typeface="Book Antiqua" panose="02040602050305030304" pitchFamily="18" charset="0"/>
            </a:endParaRPr>
          </a:p>
          <a:p>
            <a:pPr algn="l"/>
            <a:endParaRPr lang="en-US" altLang="en-US" dirty="0">
              <a:latin typeface="Book Antiqua" panose="02040602050305030304" pitchFamily="18" charset="0"/>
            </a:endParaRPr>
          </a:p>
        </p:txBody>
      </p:sp>
    </p:spTree>
    <p:extLst>
      <p:ext uri="{BB962C8B-B14F-4D97-AF65-F5344CB8AC3E}">
        <p14:creationId xmlns:p14="http://schemas.microsoft.com/office/powerpoint/2010/main" val="11908673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Reducing Branch Delay</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074656"/>
            <a:ext cx="11455854" cy="5057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2800" dirty="0">
                <a:latin typeface="Book Antiqua" panose="02040602050305030304" pitchFamily="18" charset="0"/>
              </a:rPr>
              <a:t>Move hardware to determine outcome to </a:t>
            </a:r>
            <a:r>
              <a:rPr lang="en-US" altLang="en-US" sz="2800" dirty="0">
                <a:solidFill>
                  <a:srgbClr val="0070C0"/>
                </a:solidFill>
                <a:latin typeface="Book Antiqua" panose="02040602050305030304" pitchFamily="18" charset="0"/>
              </a:rPr>
              <a:t>ID</a:t>
            </a:r>
            <a:r>
              <a:rPr lang="en-US" altLang="en-US" sz="2800" dirty="0">
                <a:latin typeface="Book Antiqua" panose="02040602050305030304" pitchFamily="18" charset="0"/>
              </a:rPr>
              <a:t> stage rather than </a:t>
            </a:r>
            <a:r>
              <a:rPr lang="en-US" altLang="en-US" sz="2800" dirty="0">
                <a:solidFill>
                  <a:srgbClr val="0070C0"/>
                </a:solidFill>
                <a:latin typeface="Book Antiqua" panose="02040602050305030304" pitchFamily="18" charset="0"/>
              </a:rPr>
              <a:t>EX</a:t>
            </a:r>
          </a:p>
          <a:p>
            <a:pPr lvl="1" eaLnBrk="1" hangingPunct="1"/>
            <a:r>
              <a:rPr lang="en-US" altLang="en-US" sz="2800" dirty="0">
                <a:latin typeface="Book Antiqua" panose="02040602050305030304" pitchFamily="18" charset="0"/>
              </a:rPr>
              <a:t>Target address adder</a:t>
            </a:r>
          </a:p>
          <a:p>
            <a:pPr lvl="1"/>
            <a:r>
              <a:rPr lang="en-US" altLang="en-US" sz="2800" dirty="0">
                <a:latin typeface="Book Antiqua" panose="02040602050305030304" pitchFamily="18" charset="0"/>
              </a:rPr>
              <a:t>Register comparator (</a:t>
            </a:r>
            <a:r>
              <a:rPr lang="en-US" sz="1800" b="0" i="0" u="none" strike="noStrike" baseline="0" dirty="0">
                <a:latin typeface="MinionPro-Regular"/>
              </a:rPr>
              <a:t>XORing individual bit positions of two registers and </a:t>
            </a:r>
            <a:r>
              <a:rPr lang="en-US" sz="1800" b="0" i="0" u="none" strike="noStrike" baseline="0" dirty="0" err="1">
                <a:latin typeface="MinionPro-Regular"/>
              </a:rPr>
              <a:t>ORing</a:t>
            </a:r>
            <a:r>
              <a:rPr lang="en-US" sz="1800" b="0" i="0" u="none" strike="noStrike" baseline="0" dirty="0">
                <a:latin typeface="MinionPro-Regular"/>
              </a:rPr>
              <a:t> the XORed </a:t>
            </a:r>
            <a:r>
              <a:rPr lang="en-CA" sz="1800" b="0" i="0" u="none" strike="noStrike" baseline="0" dirty="0">
                <a:latin typeface="MinionPro-Regular"/>
              </a:rPr>
              <a:t>result)</a:t>
            </a:r>
            <a:endParaRPr lang="en-US" altLang="en-US" sz="2800" dirty="0">
              <a:latin typeface="Book Antiqua" panose="02040602050305030304" pitchFamily="18" charset="0"/>
            </a:endParaRPr>
          </a:p>
          <a:p>
            <a:pPr eaLnBrk="1" hangingPunct="1"/>
            <a:r>
              <a:rPr lang="en-US" altLang="en-US" sz="2800" dirty="0">
                <a:latin typeface="Book Antiqua" panose="02040602050305030304" pitchFamily="18" charset="0"/>
              </a:rPr>
              <a:t>Example: </a:t>
            </a:r>
            <a:r>
              <a:rPr lang="en-US" altLang="en-US" sz="2800" dirty="0">
                <a:solidFill>
                  <a:srgbClr val="0070C0"/>
                </a:solidFill>
                <a:highlight>
                  <a:srgbClr val="FFFF00"/>
                </a:highlight>
                <a:latin typeface="Book Antiqua" panose="02040602050305030304" pitchFamily="18" charset="0"/>
              </a:rPr>
              <a:t>branch taken</a:t>
            </a:r>
          </a:p>
          <a:p>
            <a:pPr lvl="1" eaLnBrk="1" hangingPunct="1">
              <a:buFont typeface="Wingdings" panose="05000000000000000000" pitchFamily="2" charset="2"/>
              <a:buNone/>
            </a:pPr>
            <a:r>
              <a:rPr lang="en-US" altLang="en-US" sz="2000" dirty="0"/>
              <a:t>	</a:t>
            </a:r>
            <a:r>
              <a:rPr lang="en-US" altLang="en-US" sz="2000" dirty="0">
                <a:latin typeface="Lucida Console" panose="020B0609040504020204" pitchFamily="49" charset="0"/>
              </a:rPr>
              <a:t>36:  sub  x10, x4, x8</a:t>
            </a:r>
            <a:br>
              <a:rPr lang="en-US" altLang="en-US" sz="2000" dirty="0">
                <a:latin typeface="Lucida Console" panose="020B0609040504020204" pitchFamily="49" charset="0"/>
              </a:rPr>
            </a:br>
            <a:r>
              <a:rPr lang="en-US" altLang="en-US" sz="2000" dirty="0">
                <a:latin typeface="Lucida Console" panose="020B0609040504020204" pitchFamily="49" charset="0"/>
              </a:rPr>
              <a:t>40:  </a:t>
            </a:r>
            <a:r>
              <a:rPr lang="en-US" altLang="en-US" sz="2000" dirty="0" err="1">
                <a:latin typeface="Lucida Console" panose="020B0609040504020204" pitchFamily="49" charset="0"/>
              </a:rPr>
              <a:t>beq</a:t>
            </a:r>
            <a:r>
              <a:rPr lang="en-US" altLang="en-US" sz="2000" dirty="0">
                <a:latin typeface="Lucida Console" panose="020B0609040504020204" pitchFamily="49" charset="0"/>
              </a:rPr>
              <a:t>  x1,  x3, 16  // PC-relative branch</a:t>
            </a:r>
            <a:br>
              <a:rPr lang="en-US" altLang="en-US" sz="2000" dirty="0">
                <a:latin typeface="Lucida Console" panose="020B0609040504020204" pitchFamily="49" charset="0"/>
              </a:rPr>
            </a:br>
            <a:r>
              <a:rPr lang="en-US" altLang="en-US" sz="2000" dirty="0">
                <a:latin typeface="Lucida Console" panose="020B0609040504020204" pitchFamily="49" charset="0"/>
              </a:rPr>
              <a:t>                       // to 40+16*2=72</a:t>
            </a:r>
            <a:br>
              <a:rPr lang="en-US" altLang="en-US" sz="2000" dirty="0">
                <a:latin typeface="Lucida Console" panose="020B0609040504020204" pitchFamily="49" charset="0"/>
              </a:rPr>
            </a:br>
            <a:r>
              <a:rPr lang="en-US" altLang="en-US" sz="2000" dirty="0">
                <a:solidFill>
                  <a:srgbClr val="0070C0"/>
                </a:solidFill>
                <a:highlight>
                  <a:srgbClr val="FFFF00"/>
                </a:highlight>
                <a:latin typeface="Lucida Console" panose="020B0609040504020204" pitchFamily="49" charset="0"/>
              </a:rPr>
              <a:t>44</a:t>
            </a:r>
            <a:r>
              <a:rPr lang="en-US" altLang="en-US" sz="2000" dirty="0">
                <a:solidFill>
                  <a:srgbClr val="0070C0"/>
                </a:solidFill>
                <a:latin typeface="Lucida Console" panose="020B0609040504020204" pitchFamily="49" charset="0"/>
              </a:rPr>
              <a:t>:  and  x12, x2, x5</a:t>
            </a:r>
            <a:br>
              <a:rPr lang="en-US" altLang="en-US" sz="2000" dirty="0">
                <a:solidFill>
                  <a:srgbClr val="0070C0"/>
                </a:solidFill>
                <a:latin typeface="Lucida Console" panose="020B0609040504020204" pitchFamily="49" charset="0"/>
              </a:rPr>
            </a:br>
            <a:r>
              <a:rPr lang="en-US" altLang="en-US" sz="2000" dirty="0">
                <a:solidFill>
                  <a:srgbClr val="0070C0"/>
                </a:solidFill>
                <a:highlight>
                  <a:srgbClr val="FFFF00"/>
                </a:highlight>
                <a:latin typeface="Lucida Console" panose="020B0609040504020204" pitchFamily="49" charset="0"/>
              </a:rPr>
              <a:t>48</a:t>
            </a:r>
            <a:r>
              <a:rPr lang="en-US" altLang="en-US" sz="2000" dirty="0">
                <a:solidFill>
                  <a:srgbClr val="0070C0"/>
                </a:solidFill>
                <a:latin typeface="Lucida Console" panose="020B0609040504020204" pitchFamily="49" charset="0"/>
              </a:rPr>
              <a:t>:  </a:t>
            </a:r>
            <a:r>
              <a:rPr lang="en-US" altLang="en-US" sz="2000" dirty="0" err="1">
                <a:solidFill>
                  <a:srgbClr val="0070C0"/>
                </a:solidFill>
                <a:latin typeface="Lucida Console" panose="020B0609040504020204" pitchFamily="49" charset="0"/>
              </a:rPr>
              <a:t>orr</a:t>
            </a:r>
            <a:r>
              <a:rPr lang="en-US" altLang="en-US" sz="2000" dirty="0">
                <a:solidFill>
                  <a:srgbClr val="0070C0"/>
                </a:solidFill>
                <a:latin typeface="Lucida Console" panose="020B0609040504020204" pitchFamily="49" charset="0"/>
              </a:rPr>
              <a:t>  x13, x2, x6</a:t>
            </a:r>
            <a:br>
              <a:rPr lang="en-US" altLang="en-US" sz="2000" dirty="0">
                <a:solidFill>
                  <a:srgbClr val="0070C0"/>
                </a:solidFill>
                <a:latin typeface="Lucida Console" panose="020B0609040504020204" pitchFamily="49" charset="0"/>
              </a:rPr>
            </a:br>
            <a:r>
              <a:rPr lang="en-US" altLang="en-US" sz="2000" dirty="0">
                <a:solidFill>
                  <a:srgbClr val="0070C0"/>
                </a:solidFill>
                <a:highlight>
                  <a:srgbClr val="FFFF00"/>
                </a:highlight>
                <a:latin typeface="Lucida Console" panose="020B0609040504020204" pitchFamily="49" charset="0"/>
              </a:rPr>
              <a:t>52</a:t>
            </a:r>
            <a:r>
              <a:rPr lang="en-US" altLang="en-US" sz="2000" dirty="0">
                <a:solidFill>
                  <a:srgbClr val="0070C0"/>
                </a:solidFill>
                <a:latin typeface="Lucida Console" panose="020B0609040504020204" pitchFamily="49" charset="0"/>
              </a:rPr>
              <a:t>:  add  x14, x4, x2</a:t>
            </a:r>
            <a:br>
              <a:rPr lang="en-US" altLang="en-US" sz="2000" dirty="0">
                <a:solidFill>
                  <a:srgbClr val="0070C0"/>
                </a:solidFill>
                <a:latin typeface="Lucida Console" panose="020B0609040504020204" pitchFamily="49" charset="0"/>
              </a:rPr>
            </a:br>
            <a:r>
              <a:rPr lang="en-US" altLang="en-US" sz="2000" dirty="0">
                <a:solidFill>
                  <a:srgbClr val="0070C0"/>
                </a:solidFill>
                <a:highlight>
                  <a:srgbClr val="FFFF00"/>
                </a:highlight>
                <a:latin typeface="Lucida Console" panose="020B0609040504020204" pitchFamily="49" charset="0"/>
              </a:rPr>
              <a:t>56</a:t>
            </a:r>
            <a:r>
              <a:rPr lang="en-US" altLang="en-US" sz="2000" dirty="0">
                <a:solidFill>
                  <a:srgbClr val="0070C0"/>
                </a:solidFill>
                <a:latin typeface="Lucida Console" panose="020B0609040504020204" pitchFamily="49" charset="0"/>
              </a:rPr>
              <a:t>:  sub  x15, x6, x7</a:t>
            </a:r>
            <a:br>
              <a:rPr lang="en-US" altLang="en-US" sz="2000" dirty="0">
                <a:latin typeface="Lucida Console" panose="020B0609040504020204" pitchFamily="49" charset="0"/>
              </a:rPr>
            </a:br>
            <a:r>
              <a:rPr lang="en-US" altLang="en-US" sz="2000" dirty="0">
                <a:latin typeface="Lucida Console" panose="020B0609040504020204" pitchFamily="49" charset="0"/>
              </a:rPr>
              <a:t>     ...</a:t>
            </a:r>
            <a:br>
              <a:rPr lang="en-US" altLang="en-US" sz="2000" dirty="0">
                <a:latin typeface="Lucida Console" panose="020B0609040504020204" pitchFamily="49" charset="0"/>
              </a:rPr>
            </a:br>
            <a:r>
              <a:rPr lang="en-US" altLang="en-US" sz="2000" dirty="0">
                <a:latin typeface="Lucida Console" panose="020B0609040504020204" pitchFamily="49" charset="0"/>
              </a:rPr>
              <a:t>72:  </a:t>
            </a:r>
            <a:r>
              <a:rPr lang="en-US" altLang="en-US" sz="2000" dirty="0" err="1">
                <a:latin typeface="Lucida Console" panose="020B0609040504020204" pitchFamily="49" charset="0"/>
              </a:rPr>
              <a:t>ld</a:t>
            </a:r>
            <a:r>
              <a:rPr lang="en-US" altLang="en-US" sz="2000" dirty="0">
                <a:latin typeface="Lucida Console" panose="020B0609040504020204" pitchFamily="49" charset="0"/>
              </a:rPr>
              <a:t>   x4, 50(x7)</a:t>
            </a:r>
          </a:p>
        </p:txBody>
      </p:sp>
    </p:spTree>
    <p:extLst>
      <p:ext uri="{BB962C8B-B14F-4D97-AF65-F5344CB8AC3E}">
        <p14:creationId xmlns:p14="http://schemas.microsoft.com/office/powerpoint/2010/main" val="34865509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a:solidFill>
                  <a:srgbClr val="C00000"/>
                </a:solidFill>
                <a:latin typeface="Book Antiqua" panose="02040602050305030304" pitchFamily="18" charset="0"/>
              </a:rPr>
              <a:t>Example: Branch Taken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3465A26A-5305-4CB2-B444-2861991619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0336" y="961390"/>
            <a:ext cx="8051864" cy="539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111A60EF-54FF-40E2-BF18-81C2CB442027}"/>
              </a:ext>
            </a:extLst>
          </p:cNvPr>
          <p:cNvPicPr>
            <a:picLocks noChangeAspect="1"/>
          </p:cNvPicPr>
          <p:nvPr/>
        </p:nvPicPr>
        <p:blipFill>
          <a:blip r:embed="rId3"/>
          <a:stretch>
            <a:fillRect/>
          </a:stretch>
        </p:blipFill>
        <p:spPr>
          <a:xfrm>
            <a:off x="9753600" y="1777190"/>
            <a:ext cx="2048585" cy="1737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56975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a:solidFill>
                  <a:srgbClr val="C00000"/>
                </a:solidFill>
                <a:latin typeface="Book Antiqua" panose="02040602050305030304" pitchFamily="18" charset="0"/>
              </a:rPr>
              <a:t>Example: Branch Taken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07997035-8614-49DC-ADD1-2451912908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4319" y="1419225"/>
            <a:ext cx="7821613"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4F6E961-EA25-4D11-8230-891EFA5445E3}"/>
              </a:ext>
            </a:extLst>
          </p:cNvPr>
          <p:cNvPicPr>
            <a:picLocks noChangeAspect="1"/>
          </p:cNvPicPr>
          <p:nvPr/>
        </p:nvPicPr>
        <p:blipFill>
          <a:blip r:embed="rId3"/>
          <a:stretch>
            <a:fillRect/>
          </a:stretch>
        </p:blipFill>
        <p:spPr>
          <a:xfrm>
            <a:off x="9753600" y="1777190"/>
            <a:ext cx="2048585" cy="1737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4944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Data Hazards for Branches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Rectangle 3">
            <a:extLst>
              <a:ext uri="{FF2B5EF4-FFF2-40B4-BE49-F238E27FC236}">
                <a16:creationId xmlns:a16="http://schemas.microsoft.com/office/drawing/2014/main" id="{FB6F9D62-5014-4847-AAD0-4E1FFA4DD232}"/>
              </a:ext>
            </a:extLst>
          </p:cNvPr>
          <p:cNvSpPr txBox="1">
            <a:spLocks noChangeArrowheads="1"/>
          </p:cNvSpPr>
          <p:nvPr/>
        </p:nvSpPr>
        <p:spPr>
          <a:xfrm>
            <a:off x="828183" y="1125538"/>
            <a:ext cx="10688034" cy="1228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If a comparison register is a destination of 2</a:t>
            </a:r>
            <a:r>
              <a:rPr lang="en-US" altLang="en-US" baseline="30000" dirty="0">
                <a:latin typeface="Book Antiqua" panose="02040602050305030304" pitchFamily="18" charset="0"/>
              </a:rPr>
              <a:t>nd</a:t>
            </a:r>
            <a:r>
              <a:rPr lang="en-US" altLang="en-US" dirty="0">
                <a:latin typeface="Book Antiqua" panose="02040602050305030304" pitchFamily="18" charset="0"/>
              </a:rPr>
              <a:t> or 3</a:t>
            </a:r>
            <a:r>
              <a:rPr lang="en-US" altLang="en-US" baseline="30000" dirty="0">
                <a:latin typeface="Book Antiqua" panose="02040602050305030304" pitchFamily="18" charset="0"/>
              </a:rPr>
              <a:t>rd</a:t>
            </a:r>
            <a:r>
              <a:rPr lang="en-US" altLang="en-US" dirty="0">
                <a:latin typeface="Book Antiqua" panose="02040602050305030304" pitchFamily="18" charset="0"/>
              </a:rPr>
              <a:t> preceding ALU instruction</a:t>
            </a:r>
          </a:p>
        </p:txBody>
      </p:sp>
      <p:sp>
        <p:nvSpPr>
          <p:cNvPr id="8" name="Rectangle 4">
            <a:extLst>
              <a:ext uri="{FF2B5EF4-FFF2-40B4-BE49-F238E27FC236}">
                <a16:creationId xmlns:a16="http://schemas.microsoft.com/office/drawing/2014/main" id="{B3AE4F31-9E87-4CBD-9EAA-22C066D08DA7}"/>
              </a:ext>
            </a:extLst>
          </p:cNvPr>
          <p:cNvSpPr>
            <a:spLocks noChangeArrowheads="1"/>
          </p:cNvSpPr>
          <p:nvPr/>
        </p:nvSpPr>
        <p:spPr bwMode="auto">
          <a:xfrm>
            <a:off x="2411038" y="3870325"/>
            <a:ext cx="322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a:t>
            </a:r>
            <a:endParaRPr lang="en-AU" altLang="en-US" sz="1800">
              <a:latin typeface="Lucida Console" panose="020B0609040504020204" pitchFamily="49" charset="0"/>
            </a:endParaRPr>
          </a:p>
        </p:txBody>
      </p:sp>
      <p:grpSp>
        <p:nvGrpSpPr>
          <p:cNvPr id="9" name="Group 5">
            <a:extLst>
              <a:ext uri="{FF2B5EF4-FFF2-40B4-BE49-F238E27FC236}">
                <a16:creationId xmlns:a16="http://schemas.microsoft.com/office/drawing/2014/main" id="{9C6D8864-F405-467D-8776-9B75FE9F4F6F}"/>
              </a:ext>
            </a:extLst>
          </p:cNvPr>
          <p:cNvGrpSpPr>
            <a:grpSpLocks/>
          </p:cNvGrpSpPr>
          <p:nvPr/>
        </p:nvGrpSpPr>
        <p:grpSpPr bwMode="auto">
          <a:xfrm>
            <a:off x="4787526" y="2636838"/>
            <a:ext cx="3024187" cy="504825"/>
            <a:chOff x="2018" y="2341"/>
            <a:chExt cx="1905" cy="318"/>
          </a:xfrm>
        </p:grpSpPr>
        <p:sp>
          <p:nvSpPr>
            <p:cNvPr id="11" name="Rectangle 6">
              <a:extLst>
                <a:ext uri="{FF2B5EF4-FFF2-40B4-BE49-F238E27FC236}">
                  <a16:creationId xmlns:a16="http://schemas.microsoft.com/office/drawing/2014/main" id="{67FB9880-5C4C-4799-A49F-24DE7F23ADE4}"/>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IF</a:t>
              </a:r>
              <a:endParaRPr lang="en-AU" altLang="en-US" sz="1400"/>
            </a:p>
          </p:txBody>
        </p:sp>
        <p:sp>
          <p:nvSpPr>
            <p:cNvPr id="14" name="Rectangle 7">
              <a:extLst>
                <a:ext uri="{FF2B5EF4-FFF2-40B4-BE49-F238E27FC236}">
                  <a16:creationId xmlns:a16="http://schemas.microsoft.com/office/drawing/2014/main" id="{4FB35EC0-E8B7-4BF3-87D3-AE13088E49C8}"/>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15" name="Rectangle 8">
              <a:extLst>
                <a:ext uri="{FF2B5EF4-FFF2-40B4-BE49-F238E27FC236}">
                  <a16:creationId xmlns:a16="http://schemas.microsoft.com/office/drawing/2014/main" id="{688F0BED-F5A8-4504-9658-7911EB412065}"/>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EX</a:t>
              </a:r>
              <a:endParaRPr lang="en-AU" altLang="en-US" sz="1400"/>
            </a:p>
          </p:txBody>
        </p:sp>
        <p:sp>
          <p:nvSpPr>
            <p:cNvPr id="16" name="Rectangle 9">
              <a:extLst>
                <a:ext uri="{FF2B5EF4-FFF2-40B4-BE49-F238E27FC236}">
                  <a16:creationId xmlns:a16="http://schemas.microsoft.com/office/drawing/2014/main" id="{3516D7C9-D20B-487C-86AC-B344D9893E4E}"/>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MEM</a:t>
              </a:r>
              <a:endParaRPr lang="en-AU" altLang="en-US" sz="1400"/>
            </a:p>
          </p:txBody>
        </p:sp>
        <p:sp>
          <p:nvSpPr>
            <p:cNvPr id="17" name="Rectangle 10">
              <a:extLst>
                <a:ext uri="{FF2B5EF4-FFF2-40B4-BE49-F238E27FC236}">
                  <a16:creationId xmlns:a16="http://schemas.microsoft.com/office/drawing/2014/main" id="{3023A5F9-18CE-4934-ABFF-147C1ADD79D3}"/>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WB</a:t>
              </a:r>
              <a:endParaRPr lang="en-AU" altLang="en-US" sz="1400"/>
            </a:p>
          </p:txBody>
        </p:sp>
        <p:sp>
          <p:nvSpPr>
            <p:cNvPr id="18" name="Rectangle 11">
              <a:extLst>
                <a:ext uri="{FF2B5EF4-FFF2-40B4-BE49-F238E27FC236}">
                  <a16:creationId xmlns:a16="http://schemas.microsoft.com/office/drawing/2014/main" id="{0AD58BE3-37F2-48C9-A77A-84F57382C3EB}"/>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19" name="Rectangle 12">
              <a:extLst>
                <a:ext uri="{FF2B5EF4-FFF2-40B4-BE49-F238E27FC236}">
                  <a16:creationId xmlns:a16="http://schemas.microsoft.com/office/drawing/2014/main" id="{C3C1D7B8-4ED8-4340-9185-D9909B131CD4}"/>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20" name="Rectangle 13">
              <a:extLst>
                <a:ext uri="{FF2B5EF4-FFF2-40B4-BE49-F238E27FC236}">
                  <a16:creationId xmlns:a16="http://schemas.microsoft.com/office/drawing/2014/main" id="{ACA788A6-9C94-434B-AEBB-D7E4A02BB471}"/>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21" name="Rectangle 14">
              <a:extLst>
                <a:ext uri="{FF2B5EF4-FFF2-40B4-BE49-F238E27FC236}">
                  <a16:creationId xmlns:a16="http://schemas.microsoft.com/office/drawing/2014/main" id="{F33E0D67-DE25-4FC8-B1A3-73137DD5C230}"/>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grpSp>
      <p:grpSp>
        <p:nvGrpSpPr>
          <p:cNvPr id="22" name="Group 15">
            <a:extLst>
              <a:ext uri="{FF2B5EF4-FFF2-40B4-BE49-F238E27FC236}">
                <a16:creationId xmlns:a16="http://schemas.microsoft.com/office/drawing/2014/main" id="{06744AE3-6DFA-4EF3-84F7-EB9CF95800CD}"/>
              </a:ext>
            </a:extLst>
          </p:cNvPr>
          <p:cNvGrpSpPr>
            <a:grpSpLocks/>
          </p:cNvGrpSpPr>
          <p:nvPr/>
        </p:nvGrpSpPr>
        <p:grpSpPr bwMode="auto">
          <a:xfrm>
            <a:off x="5435226" y="3213100"/>
            <a:ext cx="3024187" cy="504825"/>
            <a:chOff x="2018" y="2341"/>
            <a:chExt cx="1905" cy="318"/>
          </a:xfrm>
        </p:grpSpPr>
        <p:sp>
          <p:nvSpPr>
            <p:cNvPr id="23" name="Rectangle 16">
              <a:extLst>
                <a:ext uri="{FF2B5EF4-FFF2-40B4-BE49-F238E27FC236}">
                  <a16:creationId xmlns:a16="http://schemas.microsoft.com/office/drawing/2014/main" id="{CC62F37D-49AE-44DC-96F0-6B01B87602E7}"/>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IF</a:t>
              </a:r>
              <a:endParaRPr lang="en-AU" altLang="en-US" sz="1400"/>
            </a:p>
          </p:txBody>
        </p:sp>
        <p:sp>
          <p:nvSpPr>
            <p:cNvPr id="24" name="Rectangle 17">
              <a:extLst>
                <a:ext uri="{FF2B5EF4-FFF2-40B4-BE49-F238E27FC236}">
                  <a16:creationId xmlns:a16="http://schemas.microsoft.com/office/drawing/2014/main" id="{DD8F1631-95BE-4837-AD64-3A6C6AC6EED2}"/>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25" name="Rectangle 18">
              <a:extLst>
                <a:ext uri="{FF2B5EF4-FFF2-40B4-BE49-F238E27FC236}">
                  <a16:creationId xmlns:a16="http://schemas.microsoft.com/office/drawing/2014/main" id="{914A8C74-9B7F-4AF3-B70D-FCCDA4C8BDF1}"/>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EX</a:t>
              </a:r>
              <a:endParaRPr lang="en-AU" altLang="en-US" sz="1400"/>
            </a:p>
          </p:txBody>
        </p:sp>
        <p:sp>
          <p:nvSpPr>
            <p:cNvPr id="26" name="Rectangle 19">
              <a:extLst>
                <a:ext uri="{FF2B5EF4-FFF2-40B4-BE49-F238E27FC236}">
                  <a16:creationId xmlns:a16="http://schemas.microsoft.com/office/drawing/2014/main" id="{C466A4AF-DDCD-413D-A038-961E05BDDA40}"/>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MEM</a:t>
              </a:r>
              <a:endParaRPr lang="en-AU" altLang="en-US" sz="1400"/>
            </a:p>
          </p:txBody>
        </p:sp>
        <p:sp>
          <p:nvSpPr>
            <p:cNvPr id="27" name="Rectangle 20">
              <a:extLst>
                <a:ext uri="{FF2B5EF4-FFF2-40B4-BE49-F238E27FC236}">
                  <a16:creationId xmlns:a16="http://schemas.microsoft.com/office/drawing/2014/main" id="{F1433B90-29B0-4450-81C9-BB59FEDAE312}"/>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WB</a:t>
              </a:r>
              <a:endParaRPr lang="en-AU" altLang="en-US" sz="1400"/>
            </a:p>
          </p:txBody>
        </p:sp>
        <p:sp>
          <p:nvSpPr>
            <p:cNvPr id="28" name="Rectangle 21">
              <a:extLst>
                <a:ext uri="{FF2B5EF4-FFF2-40B4-BE49-F238E27FC236}">
                  <a16:creationId xmlns:a16="http://schemas.microsoft.com/office/drawing/2014/main" id="{54E73D3E-8159-4EE1-807F-520255B69A40}"/>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29" name="Rectangle 22">
              <a:extLst>
                <a:ext uri="{FF2B5EF4-FFF2-40B4-BE49-F238E27FC236}">
                  <a16:creationId xmlns:a16="http://schemas.microsoft.com/office/drawing/2014/main" id="{EC7CEDF2-CF3F-466C-B4DB-0FEAF3437966}"/>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30" name="Rectangle 23">
              <a:extLst>
                <a:ext uri="{FF2B5EF4-FFF2-40B4-BE49-F238E27FC236}">
                  <a16:creationId xmlns:a16="http://schemas.microsoft.com/office/drawing/2014/main" id="{3C5671ED-C050-4437-A294-C992F060BDF6}"/>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31" name="Rectangle 24">
              <a:extLst>
                <a:ext uri="{FF2B5EF4-FFF2-40B4-BE49-F238E27FC236}">
                  <a16:creationId xmlns:a16="http://schemas.microsoft.com/office/drawing/2014/main" id="{47BBB5D2-9783-4B2A-8A0F-A0E160A94452}"/>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grpSp>
      <p:grpSp>
        <p:nvGrpSpPr>
          <p:cNvPr id="32" name="Group 25">
            <a:extLst>
              <a:ext uri="{FF2B5EF4-FFF2-40B4-BE49-F238E27FC236}">
                <a16:creationId xmlns:a16="http://schemas.microsoft.com/office/drawing/2014/main" id="{DCA56AFB-CEBB-4DC4-9960-255E8954196C}"/>
              </a:ext>
            </a:extLst>
          </p:cNvPr>
          <p:cNvGrpSpPr>
            <a:grpSpLocks/>
          </p:cNvGrpSpPr>
          <p:nvPr/>
        </p:nvGrpSpPr>
        <p:grpSpPr bwMode="auto">
          <a:xfrm>
            <a:off x="6082926" y="3787775"/>
            <a:ext cx="3024187" cy="504825"/>
            <a:chOff x="2018" y="2341"/>
            <a:chExt cx="1905" cy="318"/>
          </a:xfrm>
        </p:grpSpPr>
        <p:sp>
          <p:nvSpPr>
            <p:cNvPr id="33" name="Rectangle 26">
              <a:extLst>
                <a:ext uri="{FF2B5EF4-FFF2-40B4-BE49-F238E27FC236}">
                  <a16:creationId xmlns:a16="http://schemas.microsoft.com/office/drawing/2014/main" id="{08C6F73D-88EF-4279-B7E9-4E96EFB3C61B}"/>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IF</a:t>
              </a:r>
              <a:endParaRPr lang="en-AU" altLang="en-US" sz="1400"/>
            </a:p>
          </p:txBody>
        </p:sp>
        <p:sp>
          <p:nvSpPr>
            <p:cNvPr id="34" name="Rectangle 27">
              <a:extLst>
                <a:ext uri="{FF2B5EF4-FFF2-40B4-BE49-F238E27FC236}">
                  <a16:creationId xmlns:a16="http://schemas.microsoft.com/office/drawing/2014/main" id="{3C85C3DC-6587-4464-84E8-5D641D6BE297}"/>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35" name="Rectangle 28">
              <a:extLst>
                <a:ext uri="{FF2B5EF4-FFF2-40B4-BE49-F238E27FC236}">
                  <a16:creationId xmlns:a16="http://schemas.microsoft.com/office/drawing/2014/main" id="{DB33E4B4-B088-46F3-B329-2BA34CCE1C5E}"/>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EX</a:t>
              </a:r>
              <a:endParaRPr lang="en-AU" altLang="en-US" sz="1400"/>
            </a:p>
          </p:txBody>
        </p:sp>
        <p:sp>
          <p:nvSpPr>
            <p:cNvPr id="36" name="Rectangle 29">
              <a:extLst>
                <a:ext uri="{FF2B5EF4-FFF2-40B4-BE49-F238E27FC236}">
                  <a16:creationId xmlns:a16="http://schemas.microsoft.com/office/drawing/2014/main" id="{92FF4E20-7D85-4F00-825A-2D9BFB19DD1A}"/>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MEM</a:t>
              </a:r>
              <a:endParaRPr lang="en-AU" altLang="en-US" sz="1400"/>
            </a:p>
          </p:txBody>
        </p:sp>
        <p:sp>
          <p:nvSpPr>
            <p:cNvPr id="37" name="Rectangle 30">
              <a:extLst>
                <a:ext uri="{FF2B5EF4-FFF2-40B4-BE49-F238E27FC236}">
                  <a16:creationId xmlns:a16="http://schemas.microsoft.com/office/drawing/2014/main" id="{F1D70680-24EA-483A-B2B9-97CACF560774}"/>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WB</a:t>
              </a:r>
              <a:endParaRPr lang="en-AU" altLang="en-US" sz="1400"/>
            </a:p>
          </p:txBody>
        </p:sp>
        <p:sp>
          <p:nvSpPr>
            <p:cNvPr id="38" name="Rectangle 31">
              <a:extLst>
                <a:ext uri="{FF2B5EF4-FFF2-40B4-BE49-F238E27FC236}">
                  <a16:creationId xmlns:a16="http://schemas.microsoft.com/office/drawing/2014/main" id="{B0E421A2-B673-4CDE-B9EB-7A9A268B48A7}"/>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39" name="Rectangle 32">
              <a:extLst>
                <a:ext uri="{FF2B5EF4-FFF2-40B4-BE49-F238E27FC236}">
                  <a16:creationId xmlns:a16="http://schemas.microsoft.com/office/drawing/2014/main" id="{0B57ED34-D027-4DC1-8F1B-F2A4E32E725B}"/>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40" name="Rectangle 33">
              <a:extLst>
                <a:ext uri="{FF2B5EF4-FFF2-40B4-BE49-F238E27FC236}">
                  <a16:creationId xmlns:a16="http://schemas.microsoft.com/office/drawing/2014/main" id="{BCF073EA-5B4B-4585-ACAA-FCD17FFE32A8}"/>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41" name="Rectangle 34">
              <a:extLst>
                <a:ext uri="{FF2B5EF4-FFF2-40B4-BE49-F238E27FC236}">
                  <a16:creationId xmlns:a16="http://schemas.microsoft.com/office/drawing/2014/main" id="{4124013D-7F50-45FA-AAE2-256964A91018}"/>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grpSp>
      <p:grpSp>
        <p:nvGrpSpPr>
          <p:cNvPr id="42" name="Group 35">
            <a:extLst>
              <a:ext uri="{FF2B5EF4-FFF2-40B4-BE49-F238E27FC236}">
                <a16:creationId xmlns:a16="http://schemas.microsoft.com/office/drawing/2014/main" id="{E2F96B9C-C9A2-4692-9E0B-921F67E6D9AA}"/>
              </a:ext>
            </a:extLst>
          </p:cNvPr>
          <p:cNvGrpSpPr>
            <a:grpSpLocks/>
          </p:cNvGrpSpPr>
          <p:nvPr/>
        </p:nvGrpSpPr>
        <p:grpSpPr bwMode="auto">
          <a:xfrm>
            <a:off x="6732213" y="4364038"/>
            <a:ext cx="3024188" cy="504825"/>
            <a:chOff x="2018" y="2341"/>
            <a:chExt cx="1905" cy="318"/>
          </a:xfrm>
        </p:grpSpPr>
        <p:sp>
          <p:nvSpPr>
            <p:cNvPr id="43" name="Rectangle 36">
              <a:extLst>
                <a:ext uri="{FF2B5EF4-FFF2-40B4-BE49-F238E27FC236}">
                  <a16:creationId xmlns:a16="http://schemas.microsoft.com/office/drawing/2014/main" id="{869303B1-4733-408C-A832-57122C647453}"/>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IF</a:t>
              </a:r>
              <a:endParaRPr lang="en-AU" altLang="en-US" sz="1400"/>
            </a:p>
          </p:txBody>
        </p:sp>
        <p:sp>
          <p:nvSpPr>
            <p:cNvPr id="44" name="Rectangle 37">
              <a:extLst>
                <a:ext uri="{FF2B5EF4-FFF2-40B4-BE49-F238E27FC236}">
                  <a16:creationId xmlns:a16="http://schemas.microsoft.com/office/drawing/2014/main" id="{D7D8BD34-1636-49BB-8B7C-294C4FEB4418}"/>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45" name="Rectangle 38">
              <a:extLst>
                <a:ext uri="{FF2B5EF4-FFF2-40B4-BE49-F238E27FC236}">
                  <a16:creationId xmlns:a16="http://schemas.microsoft.com/office/drawing/2014/main" id="{70271920-EF26-4E8F-8DF6-7A880E6D5774}"/>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EX</a:t>
              </a:r>
              <a:endParaRPr lang="en-AU" altLang="en-US" sz="1400"/>
            </a:p>
          </p:txBody>
        </p:sp>
        <p:sp>
          <p:nvSpPr>
            <p:cNvPr id="46" name="Rectangle 39">
              <a:extLst>
                <a:ext uri="{FF2B5EF4-FFF2-40B4-BE49-F238E27FC236}">
                  <a16:creationId xmlns:a16="http://schemas.microsoft.com/office/drawing/2014/main" id="{C1CDF6BA-78A3-406B-9081-CC1FD9A8E968}"/>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MEM</a:t>
              </a:r>
              <a:endParaRPr lang="en-AU" altLang="en-US" sz="1400"/>
            </a:p>
          </p:txBody>
        </p:sp>
        <p:sp>
          <p:nvSpPr>
            <p:cNvPr id="47" name="Rectangle 40">
              <a:extLst>
                <a:ext uri="{FF2B5EF4-FFF2-40B4-BE49-F238E27FC236}">
                  <a16:creationId xmlns:a16="http://schemas.microsoft.com/office/drawing/2014/main" id="{65BAC7BE-162F-458C-9DF2-FF95862758A4}"/>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WB</a:t>
              </a:r>
              <a:endParaRPr lang="en-AU" altLang="en-US" sz="1400"/>
            </a:p>
          </p:txBody>
        </p:sp>
        <p:sp>
          <p:nvSpPr>
            <p:cNvPr id="48" name="Rectangle 41">
              <a:extLst>
                <a:ext uri="{FF2B5EF4-FFF2-40B4-BE49-F238E27FC236}">
                  <a16:creationId xmlns:a16="http://schemas.microsoft.com/office/drawing/2014/main" id="{40993743-7288-41BD-B7B3-53A4E257A824}"/>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49" name="Rectangle 42">
              <a:extLst>
                <a:ext uri="{FF2B5EF4-FFF2-40B4-BE49-F238E27FC236}">
                  <a16:creationId xmlns:a16="http://schemas.microsoft.com/office/drawing/2014/main" id="{6AB0442C-8C14-41E7-A823-9B0B00D125B6}"/>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50" name="Rectangle 43">
              <a:extLst>
                <a:ext uri="{FF2B5EF4-FFF2-40B4-BE49-F238E27FC236}">
                  <a16:creationId xmlns:a16="http://schemas.microsoft.com/office/drawing/2014/main" id="{5EE48A17-E83C-45B7-8431-E3094B9A542E}"/>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51" name="Rectangle 44">
              <a:extLst>
                <a:ext uri="{FF2B5EF4-FFF2-40B4-BE49-F238E27FC236}">
                  <a16:creationId xmlns:a16="http://schemas.microsoft.com/office/drawing/2014/main" id="{159D0610-09AA-4E8B-AA97-1AACAFF1A912}"/>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grpSp>
      <p:sp>
        <p:nvSpPr>
          <p:cNvPr id="52" name="Rectangle 45">
            <a:extLst>
              <a:ext uri="{FF2B5EF4-FFF2-40B4-BE49-F238E27FC236}">
                <a16:creationId xmlns:a16="http://schemas.microsoft.com/office/drawing/2014/main" id="{49210594-FCA5-42A6-8063-A323B7C044BA}"/>
              </a:ext>
            </a:extLst>
          </p:cNvPr>
          <p:cNvSpPr>
            <a:spLocks noChangeArrowheads="1"/>
          </p:cNvSpPr>
          <p:nvPr/>
        </p:nvSpPr>
        <p:spPr bwMode="auto">
          <a:xfrm>
            <a:off x="2411038" y="3294063"/>
            <a:ext cx="2117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add </a:t>
            </a:r>
            <a:r>
              <a:rPr lang="en-US" altLang="en-US" sz="1800">
                <a:solidFill>
                  <a:schemeClr val="hlink"/>
                </a:solidFill>
                <a:latin typeface="Lucida Console" panose="020B0609040504020204" pitchFamily="49" charset="0"/>
              </a:rPr>
              <a:t>x4</a:t>
            </a:r>
            <a:r>
              <a:rPr lang="en-US" altLang="en-US" sz="1800">
                <a:latin typeface="Lucida Console" panose="020B0609040504020204" pitchFamily="49" charset="0"/>
              </a:rPr>
              <a:t>, x5, x6</a:t>
            </a:r>
            <a:endParaRPr lang="en-AU" altLang="en-US" sz="1800">
              <a:latin typeface="Lucida Console" panose="020B0609040504020204" pitchFamily="49" charset="0"/>
            </a:endParaRPr>
          </a:p>
        </p:txBody>
      </p:sp>
      <p:sp>
        <p:nvSpPr>
          <p:cNvPr id="53" name="Rectangle 46">
            <a:extLst>
              <a:ext uri="{FF2B5EF4-FFF2-40B4-BE49-F238E27FC236}">
                <a16:creationId xmlns:a16="http://schemas.microsoft.com/office/drawing/2014/main" id="{80752524-C986-43E7-8C1D-2A319BC51329}"/>
              </a:ext>
            </a:extLst>
          </p:cNvPr>
          <p:cNvSpPr>
            <a:spLocks noChangeArrowheads="1"/>
          </p:cNvSpPr>
          <p:nvPr/>
        </p:nvSpPr>
        <p:spPr bwMode="auto">
          <a:xfrm>
            <a:off x="2411038" y="2717800"/>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add </a:t>
            </a:r>
            <a:r>
              <a:rPr lang="en-US" altLang="en-US" sz="1800">
                <a:solidFill>
                  <a:schemeClr val="hlink"/>
                </a:solidFill>
                <a:latin typeface="Lucida Console" panose="020B0609040504020204" pitchFamily="49" charset="0"/>
              </a:rPr>
              <a:t>x1</a:t>
            </a:r>
            <a:r>
              <a:rPr lang="en-US" altLang="en-US" sz="1800">
                <a:latin typeface="Lucida Console" panose="020B0609040504020204" pitchFamily="49" charset="0"/>
              </a:rPr>
              <a:t>, x2, x3</a:t>
            </a:r>
            <a:endParaRPr lang="en-AU" altLang="en-US" sz="1800">
              <a:latin typeface="Lucida Console" panose="020B0609040504020204" pitchFamily="49" charset="0"/>
            </a:endParaRPr>
          </a:p>
        </p:txBody>
      </p:sp>
      <p:sp>
        <p:nvSpPr>
          <p:cNvPr id="54" name="Rectangle 47">
            <a:extLst>
              <a:ext uri="{FF2B5EF4-FFF2-40B4-BE49-F238E27FC236}">
                <a16:creationId xmlns:a16="http://schemas.microsoft.com/office/drawing/2014/main" id="{7B086D87-5CB9-49E2-8D99-380102D5C30A}"/>
              </a:ext>
            </a:extLst>
          </p:cNvPr>
          <p:cNvSpPr>
            <a:spLocks noChangeArrowheads="1"/>
          </p:cNvSpPr>
          <p:nvPr/>
        </p:nvSpPr>
        <p:spPr bwMode="auto">
          <a:xfrm>
            <a:off x="2411038" y="4446588"/>
            <a:ext cx="2670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err="1">
                <a:latin typeface="Lucida Console" panose="020B0609040504020204" pitchFamily="49" charset="0"/>
              </a:rPr>
              <a:t>beq</a:t>
            </a:r>
            <a:r>
              <a:rPr lang="en-US" altLang="en-US" sz="1800" dirty="0">
                <a:latin typeface="Lucida Console" panose="020B0609040504020204" pitchFamily="49" charset="0"/>
              </a:rPr>
              <a:t> </a:t>
            </a:r>
            <a:r>
              <a:rPr lang="en-US" altLang="en-US" sz="1800" dirty="0">
                <a:solidFill>
                  <a:schemeClr val="hlink"/>
                </a:solidFill>
                <a:latin typeface="Lucida Console" panose="020B0609040504020204" pitchFamily="49" charset="0"/>
              </a:rPr>
              <a:t>x1</a:t>
            </a:r>
            <a:r>
              <a:rPr lang="en-US" altLang="en-US" sz="1800" dirty="0">
                <a:latin typeface="Lucida Console" panose="020B0609040504020204" pitchFamily="49" charset="0"/>
              </a:rPr>
              <a:t>, </a:t>
            </a:r>
            <a:r>
              <a:rPr lang="en-US" altLang="en-US" sz="1800" dirty="0">
                <a:solidFill>
                  <a:schemeClr val="hlink"/>
                </a:solidFill>
                <a:latin typeface="Lucida Console" panose="020B0609040504020204" pitchFamily="49" charset="0"/>
              </a:rPr>
              <a:t>x4</a:t>
            </a:r>
            <a:r>
              <a:rPr lang="en-US" altLang="en-US" sz="1800" dirty="0">
                <a:latin typeface="Lucida Console" panose="020B0609040504020204" pitchFamily="49" charset="0"/>
              </a:rPr>
              <a:t>, target</a:t>
            </a:r>
            <a:endParaRPr lang="en-AU" altLang="en-US" sz="1800" dirty="0">
              <a:latin typeface="Lucida Console" panose="020B0609040504020204" pitchFamily="49" charset="0"/>
            </a:endParaRPr>
          </a:p>
        </p:txBody>
      </p:sp>
      <p:sp>
        <p:nvSpPr>
          <p:cNvPr id="55" name="Line 48">
            <a:extLst>
              <a:ext uri="{FF2B5EF4-FFF2-40B4-BE49-F238E27FC236}">
                <a16:creationId xmlns:a16="http://schemas.microsoft.com/office/drawing/2014/main" id="{4E8423DD-FF8B-4147-9A27-5D6E9A16F6EF}"/>
              </a:ext>
            </a:extLst>
          </p:cNvPr>
          <p:cNvSpPr>
            <a:spLocks noChangeShapeType="1"/>
          </p:cNvSpPr>
          <p:nvPr/>
        </p:nvSpPr>
        <p:spPr bwMode="auto">
          <a:xfrm>
            <a:off x="7306888" y="2852738"/>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6" name="Line 49">
            <a:extLst>
              <a:ext uri="{FF2B5EF4-FFF2-40B4-BE49-F238E27FC236}">
                <a16:creationId xmlns:a16="http://schemas.microsoft.com/office/drawing/2014/main" id="{F241431B-6CC2-4342-A343-6C779844B35A}"/>
              </a:ext>
            </a:extLst>
          </p:cNvPr>
          <p:cNvSpPr>
            <a:spLocks noChangeShapeType="1"/>
          </p:cNvSpPr>
          <p:nvPr/>
        </p:nvSpPr>
        <p:spPr bwMode="auto">
          <a:xfrm>
            <a:off x="7306888" y="3429000"/>
            <a:ext cx="433388" cy="1223963"/>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7" name="Rectangle 50">
            <a:extLst>
              <a:ext uri="{FF2B5EF4-FFF2-40B4-BE49-F238E27FC236}">
                <a16:creationId xmlns:a16="http://schemas.microsoft.com/office/drawing/2014/main" id="{D90C7412-449C-4CF7-86D1-4B414957E272}"/>
              </a:ext>
            </a:extLst>
          </p:cNvPr>
          <p:cNvSpPr>
            <a:spLocks noChangeArrowheads="1"/>
          </p:cNvSpPr>
          <p:nvPr/>
        </p:nvSpPr>
        <p:spPr bwMode="auto">
          <a:xfrm>
            <a:off x="2339601" y="51577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dirty="0">
                <a:latin typeface="Book Antiqua" panose="02040602050305030304" pitchFamily="18" charset="0"/>
              </a:rPr>
              <a:t>Can resolve using forwarding</a:t>
            </a:r>
          </a:p>
        </p:txBody>
      </p:sp>
    </p:spTree>
    <p:extLst>
      <p:ext uri="{BB962C8B-B14F-4D97-AF65-F5344CB8AC3E}">
        <p14:creationId xmlns:p14="http://schemas.microsoft.com/office/powerpoint/2010/main" val="1212398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Data Hazards for Branches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Rectangle 3">
            <a:extLst>
              <a:ext uri="{FF2B5EF4-FFF2-40B4-BE49-F238E27FC236}">
                <a16:creationId xmlns:a16="http://schemas.microsoft.com/office/drawing/2014/main" id="{FB6F9D62-5014-4847-AAD0-4E1FFA4DD232}"/>
              </a:ext>
            </a:extLst>
          </p:cNvPr>
          <p:cNvSpPr txBox="1">
            <a:spLocks noChangeArrowheads="1"/>
          </p:cNvSpPr>
          <p:nvPr/>
        </p:nvSpPr>
        <p:spPr>
          <a:xfrm>
            <a:off x="828183" y="1125538"/>
            <a:ext cx="10688034" cy="12287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If a comparison register is a destination of preceding ALU instruction or 2</a:t>
            </a:r>
            <a:r>
              <a:rPr lang="en-US" altLang="en-US" baseline="30000" dirty="0">
                <a:latin typeface="Book Antiqua" panose="02040602050305030304" pitchFamily="18" charset="0"/>
              </a:rPr>
              <a:t>nd</a:t>
            </a:r>
            <a:r>
              <a:rPr lang="en-US" altLang="en-US" dirty="0">
                <a:latin typeface="Book Antiqua" panose="02040602050305030304" pitchFamily="18" charset="0"/>
              </a:rPr>
              <a:t> preceding load instruction</a:t>
            </a:r>
          </a:p>
          <a:p>
            <a:r>
              <a:rPr lang="en-US" altLang="en-US" dirty="0">
                <a:latin typeface="Book Antiqua" panose="02040602050305030304" pitchFamily="18" charset="0"/>
              </a:rPr>
              <a:t>Need 1 stall cycle</a:t>
            </a:r>
          </a:p>
        </p:txBody>
      </p:sp>
      <p:sp>
        <p:nvSpPr>
          <p:cNvPr id="58" name="Rectangle 4">
            <a:extLst>
              <a:ext uri="{FF2B5EF4-FFF2-40B4-BE49-F238E27FC236}">
                <a16:creationId xmlns:a16="http://schemas.microsoft.com/office/drawing/2014/main" id="{32468435-4AE2-4765-942C-C096317276F1}"/>
              </a:ext>
            </a:extLst>
          </p:cNvPr>
          <p:cNvSpPr>
            <a:spLocks noChangeArrowheads="1"/>
          </p:cNvSpPr>
          <p:nvPr/>
        </p:nvSpPr>
        <p:spPr bwMode="auto">
          <a:xfrm>
            <a:off x="2899766" y="4247767"/>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latin typeface="Lucida Console" panose="020B0609040504020204" pitchFamily="49" charset="0"/>
            </a:endParaRPr>
          </a:p>
        </p:txBody>
      </p:sp>
      <p:grpSp>
        <p:nvGrpSpPr>
          <p:cNvPr id="59" name="Group 5">
            <a:extLst>
              <a:ext uri="{FF2B5EF4-FFF2-40B4-BE49-F238E27FC236}">
                <a16:creationId xmlns:a16="http://schemas.microsoft.com/office/drawing/2014/main" id="{5FA114E5-B539-45C0-A29C-75AF4117BBB0}"/>
              </a:ext>
            </a:extLst>
          </p:cNvPr>
          <p:cNvGrpSpPr>
            <a:grpSpLocks/>
          </p:cNvGrpSpPr>
          <p:nvPr/>
        </p:nvGrpSpPr>
        <p:grpSpPr bwMode="auto">
          <a:xfrm>
            <a:off x="5276254" y="3014279"/>
            <a:ext cx="3024187" cy="504825"/>
            <a:chOff x="2018" y="2341"/>
            <a:chExt cx="1905" cy="318"/>
          </a:xfrm>
        </p:grpSpPr>
        <p:sp>
          <p:nvSpPr>
            <p:cNvPr id="60" name="Rectangle 6">
              <a:extLst>
                <a:ext uri="{FF2B5EF4-FFF2-40B4-BE49-F238E27FC236}">
                  <a16:creationId xmlns:a16="http://schemas.microsoft.com/office/drawing/2014/main" id="{FE56C4D2-7741-4E70-A828-9ACC2954DC1F}"/>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IF</a:t>
              </a:r>
              <a:endParaRPr lang="en-AU" altLang="en-US" sz="1400"/>
            </a:p>
          </p:txBody>
        </p:sp>
        <p:sp>
          <p:nvSpPr>
            <p:cNvPr id="61" name="Rectangle 7">
              <a:extLst>
                <a:ext uri="{FF2B5EF4-FFF2-40B4-BE49-F238E27FC236}">
                  <a16:creationId xmlns:a16="http://schemas.microsoft.com/office/drawing/2014/main" id="{D7B7533D-7B53-455D-A530-CDE0D0BF6463}"/>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62" name="Rectangle 8">
              <a:extLst>
                <a:ext uri="{FF2B5EF4-FFF2-40B4-BE49-F238E27FC236}">
                  <a16:creationId xmlns:a16="http://schemas.microsoft.com/office/drawing/2014/main" id="{CD90D090-20E6-41F9-A5B1-34A7A626840F}"/>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EX</a:t>
              </a:r>
              <a:endParaRPr lang="en-AU" altLang="en-US" sz="1400"/>
            </a:p>
          </p:txBody>
        </p:sp>
        <p:sp>
          <p:nvSpPr>
            <p:cNvPr id="63" name="Rectangle 9">
              <a:extLst>
                <a:ext uri="{FF2B5EF4-FFF2-40B4-BE49-F238E27FC236}">
                  <a16:creationId xmlns:a16="http://schemas.microsoft.com/office/drawing/2014/main" id="{8EB26B32-C40D-445C-9A93-3B57781D2E65}"/>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MEM</a:t>
              </a:r>
              <a:endParaRPr lang="en-AU" altLang="en-US" sz="1400"/>
            </a:p>
          </p:txBody>
        </p:sp>
        <p:sp>
          <p:nvSpPr>
            <p:cNvPr id="64" name="Rectangle 10">
              <a:extLst>
                <a:ext uri="{FF2B5EF4-FFF2-40B4-BE49-F238E27FC236}">
                  <a16:creationId xmlns:a16="http://schemas.microsoft.com/office/drawing/2014/main" id="{D0A70577-B1E1-43A8-B451-55E03F105603}"/>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WB</a:t>
              </a:r>
              <a:endParaRPr lang="en-AU" altLang="en-US" sz="1400"/>
            </a:p>
          </p:txBody>
        </p:sp>
        <p:sp>
          <p:nvSpPr>
            <p:cNvPr id="65" name="Rectangle 11">
              <a:extLst>
                <a:ext uri="{FF2B5EF4-FFF2-40B4-BE49-F238E27FC236}">
                  <a16:creationId xmlns:a16="http://schemas.microsoft.com/office/drawing/2014/main" id="{4AA4DCB3-819A-4505-8BA1-4CE14FEF23D5}"/>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66" name="Rectangle 12">
              <a:extLst>
                <a:ext uri="{FF2B5EF4-FFF2-40B4-BE49-F238E27FC236}">
                  <a16:creationId xmlns:a16="http://schemas.microsoft.com/office/drawing/2014/main" id="{2825B73A-BE8D-4AB2-9A42-8CFF48FFC9B1}"/>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67" name="Rectangle 13">
              <a:extLst>
                <a:ext uri="{FF2B5EF4-FFF2-40B4-BE49-F238E27FC236}">
                  <a16:creationId xmlns:a16="http://schemas.microsoft.com/office/drawing/2014/main" id="{A31FA05A-6565-4D24-8FFD-E10D97346596}"/>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68" name="Rectangle 14">
              <a:extLst>
                <a:ext uri="{FF2B5EF4-FFF2-40B4-BE49-F238E27FC236}">
                  <a16:creationId xmlns:a16="http://schemas.microsoft.com/office/drawing/2014/main" id="{4F3DDD23-F72B-4AC1-BBD9-79C515A7500B}"/>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grpSp>
      <p:grpSp>
        <p:nvGrpSpPr>
          <p:cNvPr id="69" name="Group 15">
            <a:extLst>
              <a:ext uri="{FF2B5EF4-FFF2-40B4-BE49-F238E27FC236}">
                <a16:creationId xmlns:a16="http://schemas.microsoft.com/office/drawing/2014/main" id="{42DEB9EF-25E0-4655-BE84-02D35AA05BDF}"/>
              </a:ext>
            </a:extLst>
          </p:cNvPr>
          <p:cNvGrpSpPr>
            <a:grpSpLocks/>
          </p:cNvGrpSpPr>
          <p:nvPr/>
        </p:nvGrpSpPr>
        <p:grpSpPr bwMode="auto">
          <a:xfrm>
            <a:off x="5923954" y="3590542"/>
            <a:ext cx="3024187" cy="504825"/>
            <a:chOff x="2018" y="2341"/>
            <a:chExt cx="1905" cy="318"/>
          </a:xfrm>
        </p:grpSpPr>
        <p:sp>
          <p:nvSpPr>
            <p:cNvPr id="70" name="Rectangle 16">
              <a:extLst>
                <a:ext uri="{FF2B5EF4-FFF2-40B4-BE49-F238E27FC236}">
                  <a16:creationId xmlns:a16="http://schemas.microsoft.com/office/drawing/2014/main" id="{E118DFFB-026C-4296-8F92-A14C4BDC45CF}"/>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IF</a:t>
              </a:r>
              <a:endParaRPr lang="en-AU" altLang="en-US" sz="1400"/>
            </a:p>
          </p:txBody>
        </p:sp>
        <p:sp>
          <p:nvSpPr>
            <p:cNvPr id="71" name="Rectangle 17">
              <a:extLst>
                <a:ext uri="{FF2B5EF4-FFF2-40B4-BE49-F238E27FC236}">
                  <a16:creationId xmlns:a16="http://schemas.microsoft.com/office/drawing/2014/main" id="{6B0D2132-7FD6-4A2B-95EB-ED30C4178E17}"/>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72" name="Rectangle 18">
              <a:extLst>
                <a:ext uri="{FF2B5EF4-FFF2-40B4-BE49-F238E27FC236}">
                  <a16:creationId xmlns:a16="http://schemas.microsoft.com/office/drawing/2014/main" id="{EECB7326-3CE9-43A7-84F3-F544DA66F242}"/>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EX</a:t>
              </a:r>
              <a:endParaRPr lang="en-AU" altLang="en-US" sz="1400"/>
            </a:p>
          </p:txBody>
        </p:sp>
        <p:sp>
          <p:nvSpPr>
            <p:cNvPr id="73" name="Rectangle 19">
              <a:extLst>
                <a:ext uri="{FF2B5EF4-FFF2-40B4-BE49-F238E27FC236}">
                  <a16:creationId xmlns:a16="http://schemas.microsoft.com/office/drawing/2014/main" id="{DCCEEF2B-F712-4CC5-99EA-F1E691185E74}"/>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MEM</a:t>
              </a:r>
              <a:endParaRPr lang="en-AU" altLang="en-US" sz="1400"/>
            </a:p>
          </p:txBody>
        </p:sp>
        <p:sp>
          <p:nvSpPr>
            <p:cNvPr id="74" name="Rectangle 20">
              <a:extLst>
                <a:ext uri="{FF2B5EF4-FFF2-40B4-BE49-F238E27FC236}">
                  <a16:creationId xmlns:a16="http://schemas.microsoft.com/office/drawing/2014/main" id="{1D618EA3-D6FB-4FE9-A0E9-ED281FF7FAC4}"/>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WB</a:t>
              </a:r>
              <a:endParaRPr lang="en-AU" altLang="en-US" sz="1400"/>
            </a:p>
          </p:txBody>
        </p:sp>
        <p:sp>
          <p:nvSpPr>
            <p:cNvPr id="75" name="Rectangle 21">
              <a:extLst>
                <a:ext uri="{FF2B5EF4-FFF2-40B4-BE49-F238E27FC236}">
                  <a16:creationId xmlns:a16="http://schemas.microsoft.com/office/drawing/2014/main" id="{0A9134B7-AAA8-4F48-BD34-BA0C91DF3700}"/>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6" name="Rectangle 22">
              <a:extLst>
                <a:ext uri="{FF2B5EF4-FFF2-40B4-BE49-F238E27FC236}">
                  <a16:creationId xmlns:a16="http://schemas.microsoft.com/office/drawing/2014/main" id="{3E54DB7B-D8F4-4C58-A514-38782926701A}"/>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7" name="Rectangle 23">
              <a:extLst>
                <a:ext uri="{FF2B5EF4-FFF2-40B4-BE49-F238E27FC236}">
                  <a16:creationId xmlns:a16="http://schemas.microsoft.com/office/drawing/2014/main" id="{D63B604B-8990-4E05-983E-06AE599BD625}"/>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8" name="Rectangle 24">
              <a:extLst>
                <a:ext uri="{FF2B5EF4-FFF2-40B4-BE49-F238E27FC236}">
                  <a16:creationId xmlns:a16="http://schemas.microsoft.com/office/drawing/2014/main" id="{3B31B2CF-25E4-4FDB-B64E-8904244C125C}"/>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grpSp>
      <p:sp>
        <p:nvSpPr>
          <p:cNvPr id="79" name="Rectangle 25">
            <a:extLst>
              <a:ext uri="{FF2B5EF4-FFF2-40B4-BE49-F238E27FC236}">
                <a16:creationId xmlns:a16="http://schemas.microsoft.com/office/drawing/2014/main" id="{B7A5027D-B72B-4F1C-8BE2-D11579857603}"/>
              </a:ext>
            </a:extLst>
          </p:cNvPr>
          <p:cNvSpPr>
            <a:spLocks noChangeArrowheads="1"/>
          </p:cNvSpPr>
          <p:nvPr/>
        </p:nvSpPr>
        <p:spPr bwMode="auto">
          <a:xfrm>
            <a:off x="6571654" y="4238242"/>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IF</a:t>
            </a:r>
            <a:endParaRPr lang="en-AU" altLang="en-US" sz="1400"/>
          </a:p>
        </p:txBody>
      </p:sp>
      <p:sp>
        <p:nvSpPr>
          <p:cNvPr id="80" name="Rectangle 26">
            <a:extLst>
              <a:ext uri="{FF2B5EF4-FFF2-40B4-BE49-F238E27FC236}">
                <a16:creationId xmlns:a16="http://schemas.microsoft.com/office/drawing/2014/main" id="{AD2A5E6C-C2D7-443A-B927-B3D906E0AAF5}"/>
              </a:ext>
            </a:extLst>
          </p:cNvPr>
          <p:cNvSpPr>
            <a:spLocks noChangeArrowheads="1"/>
          </p:cNvSpPr>
          <p:nvPr/>
        </p:nvSpPr>
        <p:spPr bwMode="auto">
          <a:xfrm>
            <a:off x="7219354" y="4238242"/>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81" name="Rectangle 27">
            <a:extLst>
              <a:ext uri="{FF2B5EF4-FFF2-40B4-BE49-F238E27FC236}">
                <a16:creationId xmlns:a16="http://schemas.microsoft.com/office/drawing/2014/main" id="{F50F4FB9-85D5-49C2-BAAD-58075365151E}"/>
              </a:ext>
            </a:extLst>
          </p:cNvPr>
          <p:cNvSpPr>
            <a:spLocks noChangeArrowheads="1"/>
          </p:cNvSpPr>
          <p:nvPr/>
        </p:nvSpPr>
        <p:spPr bwMode="auto">
          <a:xfrm>
            <a:off x="7076479" y="4165217"/>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82" name="Rectangle 28">
            <a:extLst>
              <a:ext uri="{FF2B5EF4-FFF2-40B4-BE49-F238E27FC236}">
                <a16:creationId xmlns:a16="http://schemas.microsoft.com/office/drawing/2014/main" id="{4F02CF4F-F41E-4DEA-9B0A-DBCCB59DD95A}"/>
              </a:ext>
            </a:extLst>
          </p:cNvPr>
          <p:cNvSpPr>
            <a:spLocks noChangeArrowheads="1"/>
          </p:cNvSpPr>
          <p:nvPr/>
        </p:nvSpPr>
        <p:spPr bwMode="auto">
          <a:xfrm>
            <a:off x="7724179" y="4165217"/>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83" name="Rectangle 29">
            <a:extLst>
              <a:ext uri="{FF2B5EF4-FFF2-40B4-BE49-F238E27FC236}">
                <a16:creationId xmlns:a16="http://schemas.microsoft.com/office/drawing/2014/main" id="{55D224E9-F494-4C15-A644-2B20326D73A5}"/>
              </a:ext>
            </a:extLst>
          </p:cNvPr>
          <p:cNvSpPr>
            <a:spLocks noChangeArrowheads="1"/>
          </p:cNvSpPr>
          <p:nvPr/>
        </p:nvSpPr>
        <p:spPr bwMode="auto">
          <a:xfrm>
            <a:off x="8371879" y="4165217"/>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84" name="Rectangle 30">
            <a:extLst>
              <a:ext uri="{FF2B5EF4-FFF2-40B4-BE49-F238E27FC236}">
                <a16:creationId xmlns:a16="http://schemas.microsoft.com/office/drawing/2014/main" id="{5ED4E77B-CDE5-4637-9F35-42B03DD58DB2}"/>
              </a:ext>
            </a:extLst>
          </p:cNvPr>
          <p:cNvSpPr>
            <a:spLocks noChangeArrowheads="1"/>
          </p:cNvSpPr>
          <p:nvPr/>
        </p:nvSpPr>
        <p:spPr bwMode="auto">
          <a:xfrm>
            <a:off x="9019579" y="4165217"/>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85" name="Rectangle 31">
            <a:extLst>
              <a:ext uri="{FF2B5EF4-FFF2-40B4-BE49-F238E27FC236}">
                <a16:creationId xmlns:a16="http://schemas.microsoft.com/office/drawing/2014/main" id="{E1DBDE6D-3922-4525-96E8-E9FD86C7D94B}"/>
              </a:ext>
            </a:extLst>
          </p:cNvPr>
          <p:cNvSpPr>
            <a:spLocks noChangeArrowheads="1"/>
          </p:cNvSpPr>
          <p:nvPr/>
        </p:nvSpPr>
        <p:spPr bwMode="auto">
          <a:xfrm>
            <a:off x="7868641" y="4814504"/>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86" name="Rectangle 32">
            <a:extLst>
              <a:ext uri="{FF2B5EF4-FFF2-40B4-BE49-F238E27FC236}">
                <a16:creationId xmlns:a16="http://schemas.microsoft.com/office/drawing/2014/main" id="{C61D5565-03B6-41B2-A791-CB5AC4227F94}"/>
              </a:ext>
            </a:extLst>
          </p:cNvPr>
          <p:cNvSpPr>
            <a:spLocks noChangeArrowheads="1"/>
          </p:cNvSpPr>
          <p:nvPr/>
        </p:nvSpPr>
        <p:spPr bwMode="auto">
          <a:xfrm>
            <a:off x="8517929" y="4814504"/>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EX</a:t>
            </a:r>
            <a:endParaRPr lang="en-AU" altLang="en-US" sz="1400"/>
          </a:p>
        </p:txBody>
      </p:sp>
      <p:sp>
        <p:nvSpPr>
          <p:cNvPr id="87" name="Rectangle 33">
            <a:extLst>
              <a:ext uri="{FF2B5EF4-FFF2-40B4-BE49-F238E27FC236}">
                <a16:creationId xmlns:a16="http://schemas.microsoft.com/office/drawing/2014/main" id="{E4E5A296-0FA5-4A32-86A2-547694776825}"/>
              </a:ext>
            </a:extLst>
          </p:cNvPr>
          <p:cNvSpPr>
            <a:spLocks noChangeArrowheads="1"/>
          </p:cNvSpPr>
          <p:nvPr/>
        </p:nvSpPr>
        <p:spPr bwMode="auto">
          <a:xfrm>
            <a:off x="9165629" y="4814504"/>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MEM</a:t>
            </a:r>
            <a:endParaRPr lang="en-AU" altLang="en-US" sz="1400"/>
          </a:p>
        </p:txBody>
      </p:sp>
      <p:sp>
        <p:nvSpPr>
          <p:cNvPr id="88" name="Rectangle 34">
            <a:extLst>
              <a:ext uri="{FF2B5EF4-FFF2-40B4-BE49-F238E27FC236}">
                <a16:creationId xmlns:a16="http://schemas.microsoft.com/office/drawing/2014/main" id="{9AE116A8-2E59-4119-AA0B-7A5F5A55C061}"/>
              </a:ext>
            </a:extLst>
          </p:cNvPr>
          <p:cNvSpPr>
            <a:spLocks noChangeArrowheads="1"/>
          </p:cNvSpPr>
          <p:nvPr/>
        </p:nvSpPr>
        <p:spPr bwMode="auto">
          <a:xfrm>
            <a:off x="9813329" y="4814504"/>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WB</a:t>
            </a:r>
            <a:endParaRPr lang="en-AU" altLang="en-US" sz="1400"/>
          </a:p>
        </p:txBody>
      </p:sp>
      <p:sp>
        <p:nvSpPr>
          <p:cNvPr id="89" name="Rectangle 35">
            <a:extLst>
              <a:ext uri="{FF2B5EF4-FFF2-40B4-BE49-F238E27FC236}">
                <a16:creationId xmlns:a16="http://schemas.microsoft.com/office/drawing/2014/main" id="{D831840C-1F37-4126-921D-9FDFDEA42816}"/>
              </a:ext>
            </a:extLst>
          </p:cNvPr>
          <p:cNvSpPr>
            <a:spLocks noChangeArrowheads="1"/>
          </p:cNvSpPr>
          <p:nvPr/>
        </p:nvSpPr>
        <p:spPr bwMode="auto">
          <a:xfrm>
            <a:off x="7725766" y="4741479"/>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90" name="Rectangle 36">
            <a:extLst>
              <a:ext uri="{FF2B5EF4-FFF2-40B4-BE49-F238E27FC236}">
                <a16:creationId xmlns:a16="http://schemas.microsoft.com/office/drawing/2014/main" id="{FF932B48-49B4-4A15-AE83-D44711FA55FA}"/>
              </a:ext>
            </a:extLst>
          </p:cNvPr>
          <p:cNvSpPr>
            <a:spLocks noChangeArrowheads="1"/>
          </p:cNvSpPr>
          <p:nvPr/>
        </p:nvSpPr>
        <p:spPr bwMode="auto">
          <a:xfrm>
            <a:off x="8373466" y="4741479"/>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91" name="Rectangle 37">
            <a:extLst>
              <a:ext uri="{FF2B5EF4-FFF2-40B4-BE49-F238E27FC236}">
                <a16:creationId xmlns:a16="http://schemas.microsoft.com/office/drawing/2014/main" id="{DFB2335F-AEA9-403B-991B-5D590D4882D9}"/>
              </a:ext>
            </a:extLst>
          </p:cNvPr>
          <p:cNvSpPr>
            <a:spLocks noChangeArrowheads="1"/>
          </p:cNvSpPr>
          <p:nvPr/>
        </p:nvSpPr>
        <p:spPr bwMode="auto">
          <a:xfrm>
            <a:off x="9021166" y="4741479"/>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92" name="Rectangle 38">
            <a:extLst>
              <a:ext uri="{FF2B5EF4-FFF2-40B4-BE49-F238E27FC236}">
                <a16:creationId xmlns:a16="http://schemas.microsoft.com/office/drawing/2014/main" id="{451B2BA2-36E0-4FAC-A87A-4703760B6895}"/>
              </a:ext>
            </a:extLst>
          </p:cNvPr>
          <p:cNvSpPr>
            <a:spLocks noChangeArrowheads="1"/>
          </p:cNvSpPr>
          <p:nvPr/>
        </p:nvSpPr>
        <p:spPr bwMode="auto">
          <a:xfrm>
            <a:off x="9668866" y="4741479"/>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93" name="Rectangle 39">
            <a:extLst>
              <a:ext uri="{FF2B5EF4-FFF2-40B4-BE49-F238E27FC236}">
                <a16:creationId xmlns:a16="http://schemas.microsoft.com/office/drawing/2014/main" id="{2C8B26D5-BDD5-4D59-A646-4834B58FFFDE}"/>
              </a:ext>
            </a:extLst>
          </p:cNvPr>
          <p:cNvSpPr>
            <a:spLocks noChangeArrowheads="1"/>
          </p:cNvSpPr>
          <p:nvPr/>
        </p:nvSpPr>
        <p:spPr bwMode="auto">
          <a:xfrm>
            <a:off x="2899766" y="3671504"/>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latin typeface="Lucida Console" panose="020B0609040504020204" pitchFamily="49" charset="0"/>
              </a:rPr>
              <a:t>add </a:t>
            </a:r>
            <a:r>
              <a:rPr lang="en-US" altLang="en-US" sz="1800" dirty="0">
                <a:solidFill>
                  <a:schemeClr val="hlink"/>
                </a:solidFill>
                <a:latin typeface="Lucida Console" panose="020B0609040504020204" pitchFamily="49" charset="0"/>
              </a:rPr>
              <a:t>x4</a:t>
            </a:r>
            <a:r>
              <a:rPr lang="en-US" altLang="en-US" sz="1800" dirty="0">
                <a:latin typeface="Lucida Console" panose="020B0609040504020204" pitchFamily="49" charset="0"/>
              </a:rPr>
              <a:t>, $x5, $x6</a:t>
            </a:r>
            <a:endParaRPr lang="en-AU" altLang="en-US" sz="1800" dirty="0">
              <a:latin typeface="Lucida Console" panose="020B0609040504020204" pitchFamily="49" charset="0"/>
            </a:endParaRPr>
          </a:p>
        </p:txBody>
      </p:sp>
      <p:sp>
        <p:nvSpPr>
          <p:cNvPr id="94" name="Rectangle 40">
            <a:extLst>
              <a:ext uri="{FF2B5EF4-FFF2-40B4-BE49-F238E27FC236}">
                <a16:creationId xmlns:a16="http://schemas.microsoft.com/office/drawing/2014/main" id="{13726620-BBC0-4348-B9FF-0DE6263CB808}"/>
              </a:ext>
            </a:extLst>
          </p:cNvPr>
          <p:cNvSpPr>
            <a:spLocks noChangeArrowheads="1"/>
          </p:cNvSpPr>
          <p:nvPr/>
        </p:nvSpPr>
        <p:spPr bwMode="auto">
          <a:xfrm>
            <a:off x="2899766" y="3095242"/>
            <a:ext cx="1858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lw  </a:t>
            </a:r>
            <a:r>
              <a:rPr lang="en-US" altLang="en-US" sz="1800">
                <a:solidFill>
                  <a:schemeClr val="hlink"/>
                </a:solidFill>
                <a:latin typeface="Lucida Console" panose="020B0609040504020204" pitchFamily="49" charset="0"/>
              </a:rPr>
              <a:t>x1</a:t>
            </a:r>
            <a:r>
              <a:rPr lang="en-US" altLang="en-US" sz="1800">
                <a:latin typeface="Lucida Console" panose="020B0609040504020204" pitchFamily="49" charset="0"/>
              </a:rPr>
              <a:t>, addr</a:t>
            </a:r>
            <a:endParaRPr lang="en-AU" altLang="en-US" sz="1800">
              <a:latin typeface="Lucida Console" panose="020B0609040504020204" pitchFamily="49" charset="0"/>
            </a:endParaRPr>
          </a:p>
        </p:txBody>
      </p:sp>
      <p:sp>
        <p:nvSpPr>
          <p:cNvPr id="95" name="Rectangle 41">
            <a:extLst>
              <a:ext uri="{FF2B5EF4-FFF2-40B4-BE49-F238E27FC236}">
                <a16:creationId xmlns:a16="http://schemas.microsoft.com/office/drawing/2014/main" id="{37D6ACB8-52E6-4A78-9019-D63A908185D7}"/>
              </a:ext>
            </a:extLst>
          </p:cNvPr>
          <p:cNvSpPr>
            <a:spLocks noChangeArrowheads="1"/>
          </p:cNvSpPr>
          <p:nvPr/>
        </p:nvSpPr>
        <p:spPr bwMode="auto">
          <a:xfrm>
            <a:off x="2899766" y="4824029"/>
            <a:ext cx="269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x1</a:t>
            </a:r>
            <a:r>
              <a:rPr lang="en-US" altLang="en-US" sz="1800">
                <a:latin typeface="Lucida Console" panose="020B0609040504020204" pitchFamily="49" charset="0"/>
              </a:rPr>
              <a:t>, </a:t>
            </a:r>
            <a:r>
              <a:rPr lang="en-US" altLang="en-US" sz="1800">
                <a:solidFill>
                  <a:schemeClr val="hlink"/>
                </a:solidFill>
                <a:latin typeface="Lucida Console" panose="020B0609040504020204" pitchFamily="49" charset="0"/>
              </a:rPr>
              <a:t>x4</a:t>
            </a:r>
            <a:r>
              <a:rPr lang="en-US" altLang="en-US" sz="1800">
                <a:latin typeface="Lucida Console" panose="020B0609040504020204" pitchFamily="49" charset="0"/>
              </a:rPr>
              <a:t>, target</a:t>
            </a:r>
            <a:endParaRPr lang="en-AU" altLang="en-US" sz="1800">
              <a:latin typeface="Lucida Console" panose="020B0609040504020204" pitchFamily="49" charset="0"/>
            </a:endParaRPr>
          </a:p>
        </p:txBody>
      </p:sp>
      <p:sp>
        <p:nvSpPr>
          <p:cNvPr id="96" name="Line 42">
            <a:extLst>
              <a:ext uri="{FF2B5EF4-FFF2-40B4-BE49-F238E27FC236}">
                <a16:creationId xmlns:a16="http://schemas.microsoft.com/office/drawing/2014/main" id="{0AC527CD-37C8-4FBD-BB42-14D98AA2C11E}"/>
              </a:ext>
            </a:extLst>
          </p:cNvPr>
          <p:cNvSpPr>
            <a:spLocks noChangeShapeType="1"/>
          </p:cNvSpPr>
          <p:nvPr/>
        </p:nvSpPr>
        <p:spPr bwMode="auto">
          <a:xfrm>
            <a:off x="7795616" y="3230179"/>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7" name="Line 43">
            <a:extLst>
              <a:ext uri="{FF2B5EF4-FFF2-40B4-BE49-F238E27FC236}">
                <a16:creationId xmlns:a16="http://schemas.microsoft.com/office/drawing/2014/main" id="{FECB8651-3420-449C-813B-CA2F7CB18822}"/>
              </a:ext>
            </a:extLst>
          </p:cNvPr>
          <p:cNvSpPr>
            <a:spLocks noChangeShapeType="1"/>
          </p:cNvSpPr>
          <p:nvPr/>
        </p:nvSpPr>
        <p:spPr bwMode="auto">
          <a:xfrm>
            <a:off x="7795616" y="3806442"/>
            <a:ext cx="433388" cy="1223962"/>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8" name="AutoShape 44">
            <a:extLst>
              <a:ext uri="{FF2B5EF4-FFF2-40B4-BE49-F238E27FC236}">
                <a16:creationId xmlns:a16="http://schemas.microsoft.com/office/drawing/2014/main" id="{FBF929FD-3948-457D-8D4B-82D7EF38A700}"/>
              </a:ext>
            </a:extLst>
          </p:cNvPr>
          <p:cNvSpPr>
            <a:spLocks noChangeArrowheads="1"/>
          </p:cNvSpPr>
          <p:nvPr/>
        </p:nvSpPr>
        <p:spPr bwMode="auto">
          <a:xfrm>
            <a:off x="7868641" y="4309679"/>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99" name="AutoShape 45">
            <a:extLst>
              <a:ext uri="{FF2B5EF4-FFF2-40B4-BE49-F238E27FC236}">
                <a16:creationId xmlns:a16="http://schemas.microsoft.com/office/drawing/2014/main" id="{10CE0474-389C-46C0-B466-6E1EE2E3910C}"/>
              </a:ext>
            </a:extLst>
          </p:cNvPr>
          <p:cNvSpPr>
            <a:spLocks noChangeArrowheads="1"/>
          </p:cNvSpPr>
          <p:nvPr/>
        </p:nvSpPr>
        <p:spPr bwMode="auto">
          <a:xfrm>
            <a:off x="8516341" y="4309679"/>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100" name="AutoShape 46">
            <a:extLst>
              <a:ext uri="{FF2B5EF4-FFF2-40B4-BE49-F238E27FC236}">
                <a16:creationId xmlns:a16="http://schemas.microsoft.com/office/drawing/2014/main" id="{AA2FC2D7-D1A8-427E-9005-E9D2B423949F}"/>
              </a:ext>
            </a:extLst>
          </p:cNvPr>
          <p:cNvSpPr>
            <a:spLocks noChangeArrowheads="1"/>
          </p:cNvSpPr>
          <p:nvPr/>
        </p:nvSpPr>
        <p:spPr bwMode="auto">
          <a:xfrm>
            <a:off x="9164041" y="4309679"/>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Tree>
    <p:extLst>
      <p:ext uri="{BB962C8B-B14F-4D97-AF65-F5344CB8AC3E}">
        <p14:creationId xmlns:p14="http://schemas.microsoft.com/office/powerpoint/2010/main" val="19295436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Data Hazards for Branches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Rectangle 3">
            <a:extLst>
              <a:ext uri="{FF2B5EF4-FFF2-40B4-BE49-F238E27FC236}">
                <a16:creationId xmlns:a16="http://schemas.microsoft.com/office/drawing/2014/main" id="{FB6F9D62-5014-4847-AAD0-4E1FFA4DD232}"/>
              </a:ext>
            </a:extLst>
          </p:cNvPr>
          <p:cNvSpPr txBox="1">
            <a:spLocks noChangeArrowheads="1"/>
          </p:cNvSpPr>
          <p:nvPr/>
        </p:nvSpPr>
        <p:spPr>
          <a:xfrm>
            <a:off x="828183" y="1125538"/>
            <a:ext cx="10688034" cy="12287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If a comparison register is a destination of immediately preceding load instruction</a:t>
            </a:r>
          </a:p>
          <a:p>
            <a:r>
              <a:rPr lang="en-US" altLang="en-US" dirty="0">
                <a:latin typeface="Book Antiqua" panose="02040602050305030304" pitchFamily="18" charset="0"/>
              </a:rPr>
              <a:t>Need 2 stall cycles</a:t>
            </a:r>
          </a:p>
        </p:txBody>
      </p:sp>
      <p:sp>
        <p:nvSpPr>
          <p:cNvPr id="58" name="Rectangle 4">
            <a:extLst>
              <a:ext uri="{FF2B5EF4-FFF2-40B4-BE49-F238E27FC236}">
                <a16:creationId xmlns:a16="http://schemas.microsoft.com/office/drawing/2014/main" id="{052D402C-4FCC-44EC-B049-328446250CB9}"/>
              </a:ext>
            </a:extLst>
          </p:cNvPr>
          <p:cNvSpPr>
            <a:spLocks noChangeArrowheads="1"/>
          </p:cNvSpPr>
          <p:nvPr/>
        </p:nvSpPr>
        <p:spPr bwMode="auto">
          <a:xfrm>
            <a:off x="2474096" y="4279290"/>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latin typeface="Lucida Console" panose="020B0609040504020204" pitchFamily="49" charset="0"/>
            </a:endParaRPr>
          </a:p>
        </p:txBody>
      </p:sp>
      <p:grpSp>
        <p:nvGrpSpPr>
          <p:cNvPr id="59" name="Group 5">
            <a:extLst>
              <a:ext uri="{FF2B5EF4-FFF2-40B4-BE49-F238E27FC236}">
                <a16:creationId xmlns:a16="http://schemas.microsoft.com/office/drawing/2014/main" id="{DBD7151C-482E-4007-9617-9E2D31704EFD}"/>
              </a:ext>
            </a:extLst>
          </p:cNvPr>
          <p:cNvGrpSpPr>
            <a:grpSpLocks/>
          </p:cNvGrpSpPr>
          <p:nvPr/>
        </p:nvGrpSpPr>
        <p:grpSpPr bwMode="auto">
          <a:xfrm>
            <a:off x="4850584" y="3045802"/>
            <a:ext cx="3024187" cy="504825"/>
            <a:chOff x="2018" y="2341"/>
            <a:chExt cx="1905" cy="318"/>
          </a:xfrm>
        </p:grpSpPr>
        <p:sp>
          <p:nvSpPr>
            <p:cNvPr id="60" name="Rectangle 6">
              <a:extLst>
                <a:ext uri="{FF2B5EF4-FFF2-40B4-BE49-F238E27FC236}">
                  <a16:creationId xmlns:a16="http://schemas.microsoft.com/office/drawing/2014/main" id="{918D3087-EE36-43C2-8BDB-D0706D2E83B9}"/>
                </a:ext>
              </a:extLst>
            </p:cNvPr>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IF</a:t>
              </a:r>
              <a:endParaRPr lang="en-AU" altLang="en-US" sz="1400"/>
            </a:p>
          </p:txBody>
        </p:sp>
        <p:sp>
          <p:nvSpPr>
            <p:cNvPr id="61" name="Rectangle 7">
              <a:extLst>
                <a:ext uri="{FF2B5EF4-FFF2-40B4-BE49-F238E27FC236}">
                  <a16:creationId xmlns:a16="http://schemas.microsoft.com/office/drawing/2014/main" id="{5DF5CD3A-C315-4E4E-9DAB-288BBE5B13DC}"/>
                </a:ext>
              </a:extLst>
            </p:cNvPr>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62" name="Rectangle 8">
              <a:extLst>
                <a:ext uri="{FF2B5EF4-FFF2-40B4-BE49-F238E27FC236}">
                  <a16:creationId xmlns:a16="http://schemas.microsoft.com/office/drawing/2014/main" id="{04A45927-7EAE-457F-BD44-0B77A5AB00F9}"/>
                </a:ext>
              </a:extLst>
            </p:cNvPr>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EX</a:t>
              </a:r>
              <a:endParaRPr lang="en-AU" altLang="en-US" sz="1400"/>
            </a:p>
          </p:txBody>
        </p:sp>
        <p:sp>
          <p:nvSpPr>
            <p:cNvPr id="63" name="Rectangle 9">
              <a:extLst>
                <a:ext uri="{FF2B5EF4-FFF2-40B4-BE49-F238E27FC236}">
                  <a16:creationId xmlns:a16="http://schemas.microsoft.com/office/drawing/2014/main" id="{B3B676F7-6BAC-4E0B-94EA-1A45BEFE0086}"/>
                </a:ext>
              </a:extLst>
            </p:cNvPr>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MEM</a:t>
              </a:r>
              <a:endParaRPr lang="en-AU" altLang="en-US" sz="1400"/>
            </a:p>
          </p:txBody>
        </p:sp>
        <p:sp>
          <p:nvSpPr>
            <p:cNvPr id="64" name="Rectangle 10">
              <a:extLst>
                <a:ext uri="{FF2B5EF4-FFF2-40B4-BE49-F238E27FC236}">
                  <a16:creationId xmlns:a16="http://schemas.microsoft.com/office/drawing/2014/main" id="{E2DE93A9-06AF-467F-BFF7-363ACF9583D3}"/>
                </a:ext>
              </a:extLst>
            </p:cNvPr>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WB</a:t>
              </a:r>
              <a:endParaRPr lang="en-AU" altLang="en-US" sz="1400"/>
            </a:p>
          </p:txBody>
        </p:sp>
        <p:sp>
          <p:nvSpPr>
            <p:cNvPr id="65" name="Rectangle 11">
              <a:extLst>
                <a:ext uri="{FF2B5EF4-FFF2-40B4-BE49-F238E27FC236}">
                  <a16:creationId xmlns:a16="http://schemas.microsoft.com/office/drawing/2014/main" id="{AA4740DD-DF05-45AF-A2FE-9FFD97E85009}"/>
                </a:ext>
              </a:extLst>
            </p:cNvPr>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66" name="Rectangle 12">
              <a:extLst>
                <a:ext uri="{FF2B5EF4-FFF2-40B4-BE49-F238E27FC236}">
                  <a16:creationId xmlns:a16="http://schemas.microsoft.com/office/drawing/2014/main" id="{8B1D3587-3AA1-4A0E-A561-0601004B8E37}"/>
                </a:ext>
              </a:extLst>
            </p:cNvPr>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67" name="Rectangle 13">
              <a:extLst>
                <a:ext uri="{FF2B5EF4-FFF2-40B4-BE49-F238E27FC236}">
                  <a16:creationId xmlns:a16="http://schemas.microsoft.com/office/drawing/2014/main" id="{3340B094-41BA-4817-AB37-90244BCA2C9D}"/>
                </a:ext>
              </a:extLst>
            </p:cNvPr>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68" name="Rectangle 14">
              <a:extLst>
                <a:ext uri="{FF2B5EF4-FFF2-40B4-BE49-F238E27FC236}">
                  <a16:creationId xmlns:a16="http://schemas.microsoft.com/office/drawing/2014/main" id="{19865865-AECE-4FA8-8672-52175ED9992F}"/>
                </a:ext>
              </a:extLst>
            </p:cNvPr>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grpSp>
      <p:sp>
        <p:nvSpPr>
          <p:cNvPr id="69" name="Rectangle 15">
            <a:extLst>
              <a:ext uri="{FF2B5EF4-FFF2-40B4-BE49-F238E27FC236}">
                <a16:creationId xmlns:a16="http://schemas.microsoft.com/office/drawing/2014/main" id="{A8373CA6-560E-4718-A014-36BA2B7C1A81}"/>
              </a:ext>
            </a:extLst>
          </p:cNvPr>
          <p:cNvSpPr>
            <a:spLocks noChangeArrowheads="1"/>
          </p:cNvSpPr>
          <p:nvPr/>
        </p:nvSpPr>
        <p:spPr bwMode="auto">
          <a:xfrm>
            <a:off x="5498284" y="3695090"/>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IF</a:t>
            </a:r>
            <a:endParaRPr lang="en-AU" altLang="en-US" sz="1400"/>
          </a:p>
        </p:txBody>
      </p:sp>
      <p:sp>
        <p:nvSpPr>
          <p:cNvPr id="70" name="Rectangle 16">
            <a:extLst>
              <a:ext uri="{FF2B5EF4-FFF2-40B4-BE49-F238E27FC236}">
                <a16:creationId xmlns:a16="http://schemas.microsoft.com/office/drawing/2014/main" id="{0236A89F-B71C-4698-A63B-83CEBB27A225}"/>
              </a:ext>
            </a:extLst>
          </p:cNvPr>
          <p:cNvSpPr>
            <a:spLocks noChangeArrowheads="1"/>
          </p:cNvSpPr>
          <p:nvPr/>
        </p:nvSpPr>
        <p:spPr bwMode="auto">
          <a:xfrm>
            <a:off x="6145984" y="3695090"/>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71" name="Rectangle 17">
            <a:extLst>
              <a:ext uri="{FF2B5EF4-FFF2-40B4-BE49-F238E27FC236}">
                <a16:creationId xmlns:a16="http://schemas.microsoft.com/office/drawing/2014/main" id="{42D57F29-522A-4C85-BE65-E1D9B748F197}"/>
              </a:ext>
            </a:extLst>
          </p:cNvPr>
          <p:cNvSpPr>
            <a:spLocks noChangeArrowheads="1"/>
          </p:cNvSpPr>
          <p:nvPr/>
        </p:nvSpPr>
        <p:spPr bwMode="auto">
          <a:xfrm>
            <a:off x="6003109" y="3622065"/>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2" name="Rectangle 18">
            <a:extLst>
              <a:ext uri="{FF2B5EF4-FFF2-40B4-BE49-F238E27FC236}">
                <a16:creationId xmlns:a16="http://schemas.microsoft.com/office/drawing/2014/main" id="{E5F36896-CFC4-4DCF-9A7E-D678F5FC52F4}"/>
              </a:ext>
            </a:extLst>
          </p:cNvPr>
          <p:cNvSpPr>
            <a:spLocks noChangeArrowheads="1"/>
          </p:cNvSpPr>
          <p:nvPr/>
        </p:nvSpPr>
        <p:spPr bwMode="auto">
          <a:xfrm>
            <a:off x="6650809" y="3622065"/>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3" name="Rectangle 19">
            <a:extLst>
              <a:ext uri="{FF2B5EF4-FFF2-40B4-BE49-F238E27FC236}">
                <a16:creationId xmlns:a16="http://schemas.microsoft.com/office/drawing/2014/main" id="{35B630CE-089D-4751-B864-AFAE551C5CDB}"/>
              </a:ext>
            </a:extLst>
          </p:cNvPr>
          <p:cNvSpPr>
            <a:spLocks noChangeArrowheads="1"/>
          </p:cNvSpPr>
          <p:nvPr/>
        </p:nvSpPr>
        <p:spPr bwMode="auto">
          <a:xfrm>
            <a:off x="7298509" y="3622065"/>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4" name="Rectangle 20">
            <a:extLst>
              <a:ext uri="{FF2B5EF4-FFF2-40B4-BE49-F238E27FC236}">
                <a16:creationId xmlns:a16="http://schemas.microsoft.com/office/drawing/2014/main" id="{E61C0188-57B5-447C-AA6C-AE95E354469D}"/>
              </a:ext>
            </a:extLst>
          </p:cNvPr>
          <p:cNvSpPr>
            <a:spLocks noChangeArrowheads="1"/>
          </p:cNvSpPr>
          <p:nvPr/>
        </p:nvSpPr>
        <p:spPr bwMode="auto">
          <a:xfrm>
            <a:off x="7946209" y="3622065"/>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5" name="Rectangle 21">
            <a:extLst>
              <a:ext uri="{FF2B5EF4-FFF2-40B4-BE49-F238E27FC236}">
                <a16:creationId xmlns:a16="http://schemas.microsoft.com/office/drawing/2014/main" id="{8CF0C76E-5077-44F9-B7BF-E3643AFD2E51}"/>
              </a:ext>
            </a:extLst>
          </p:cNvPr>
          <p:cNvSpPr>
            <a:spLocks noChangeArrowheads="1"/>
          </p:cNvSpPr>
          <p:nvPr/>
        </p:nvSpPr>
        <p:spPr bwMode="auto">
          <a:xfrm>
            <a:off x="6793684" y="4269765"/>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76" name="Rectangle 22">
            <a:extLst>
              <a:ext uri="{FF2B5EF4-FFF2-40B4-BE49-F238E27FC236}">
                <a16:creationId xmlns:a16="http://schemas.microsoft.com/office/drawing/2014/main" id="{6F7F14B8-F3B6-46DC-9932-45DDD08F157F}"/>
              </a:ext>
            </a:extLst>
          </p:cNvPr>
          <p:cNvSpPr>
            <a:spLocks noChangeArrowheads="1"/>
          </p:cNvSpPr>
          <p:nvPr/>
        </p:nvSpPr>
        <p:spPr bwMode="auto">
          <a:xfrm>
            <a:off x="6650809" y="4196740"/>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7" name="Rectangle 23">
            <a:extLst>
              <a:ext uri="{FF2B5EF4-FFF2-40B4-BE49-F238E27FC236}">
                <a16:creationId xmlns:a16="http://schemas.microsoft.com/office/drawing/2014/main" id="{FBCC2479-2E94-4465-8585-9A315BE45BAC}"/>
              </a:ext>
            </a:extLst>
          </p:cNvPr>
          <p:cNvSpPr>
            <a:spLocks noChangeArrowheads="1"/>
          </p:cNvSpPr>
          <p:nvPr/>
        </p:nvSpPr>
        <p:spPr bwMode="auto">
          <a:xfrm>
            <a:off x="7298509" y="4196740"/>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8" name="Rectangle 24">
            <a:extLst>
              <a:ext uri="{FF2B5EF4-FFF2-40B4-BE49-F238E27FC236}">
                <a16:creationId xmlns:a16="http://schemas.microsoft.com/office/drawing/2014/main" id="{FC888402-7CF9-402F-8792-CB060062E584}"/>
              </a:ext>
            </a:extLst>
          </p:cNvPr>
          <p:cNvSpPr>
            <a:spLocks noChangeArrowheads="1"/>
          </p:cNvSpPr>
          <p:nvPr/>
        </p:nvSpPr>
        <p:spPr bwMode="auto">
          <a:xfrm>
            <a:off x="7946209" y="4196740"/>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79" name="Rectangle 25">
            <a:extLst>
              <a:ext uri="{FF2B5EF4-FFF2-40B4-BE49-F238E27FC236}">
                <a16:creationId xmlns:a16="http://schemas.microsoft.com/office/drawing/2014/main" id="{3012A30A-A745-45D6-BCC6-A087192734B7}"/>
              </a:ext>
            </a:extLst>
          </p:cNvPr>
          <p:cNvSpPr>
            <a:spLocks noChangeArrowheads="1"/>
          </p:cNvSpPr>
          <p:nvPr/>
        </p:nvSpPr>
        <p:spPr bwMode="auto">
          <a:xfrm>
            <a:off x="8593909" y="4196740"/>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80" name="Rectangle 26">
            <a:extLst>
              <a:ext uri="{FF2B5EF4-FFF2-40B4-BE49-F238E27FC236}">
                <a16:creationId xmlns:a16="http://schemas.microsoft.com/office/drawing/2014/main" id="{FAA54B10-2EBF-421E-A849-45AB224BB8AB}"/>
              </a:ext>
            </a:extLst>
          </p:cNvPr>
          <p:cNvSpPr>
            <a:spLocks noChangeArrowheads="1"/>
          </p:cNvSpPr>
          <p:nvPr/>
        </p:nvSpPr>
        <p:spPr bwMode="auto">
          <a:xfrm>
            <a:off x="7442971" y="4846027"/>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ID</a:t>
            </a:r>
            <a:endParaRPr lang="en-AU" altLang="en-US" sz="1400"/>
          </a:p>
        </p:txBody>
      </p:sp>
      <p:sp>
        <p:nvSpPr>
          <p:cNvPr id="81" name="Rectangle 27">
            <a:extLst>
              <a:ext uri="{FF2B5EF4-FFF2-40B4-BE49-F238E27FC236}">
                <a16:creationId xmlns:a16="http://schemas.microsoft.com/office/drawing/2014/main" id="{39D415D5-64F9-4C37-B41D-6BB62D898C82}"/>
              </a:ext>
            </a:extLst>
          </p:cNvPr>
          <p:cNvSpPr>
            <a:spLocks noChangeArrowheads="1"/>
          </p:cNvSpPr>
          <p:nvPr/>
        </p:nvSpPr>
        <p:spPr bwMode="auto">
          <a:xfrm>
            <a:off x="8092259" y="4846027"/>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EX</a:t>
            </a:r>
            <a:endParaRPr lang="en-AU" altLang="en-US" sz="1400"/>
          </a:p>
        </p:txBody>
      </p:sp>
      <p:sp>
        <p:nvSpPr>
          <p:cNvPr id="82" name="Rectangle 28">
            <a:extLst>
              <a:ext uri="{FF2B5EF4-FFF2-40B4-BE49-F238E27FC236}">
                <a16:creationId xmlns:a16="http://schemas.microsoft.com/office/drawing/2014/main" id="{8D1629CA-94C5-4CCB-A4AA-7650B5CE7C2E}"/>
              </a:ext>
            </a:extLst>
          </p:cNvPr>
          <p:cNvSpPr>
            <a:spLocks noChangeArrowheads="1"/>
          </p:cNvSpPr>
          <p:nvPr/>
        </p:nvSpPr>
        <p:spPr bwMode="auto">
          <a:xfrm>
            <a:off x="8739959" y="4846027"/>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MEM</a:t>
            </a:r>
            <a:endParaRPr lang="en-AU" altLang="en-US" sz="1400"/>
          </a:p>
        </p:txBody>
      </p:sp>
      <p:sp>
        <p:nvSpPr>
          <p:cNvPr id="83" name="Rectangle 29">
            <a:extLst>
              <a:ext uri="{FF2B5EF4-FFF2-40B4-BE49-F238E27FC236}">
                <a16:creationId xmlns:a16="http://schemas.microsoft.com/office/drawing/2014/main" id="{3707A29B-DDBC-487A-88C5-0B371C661DC8}"/>
              </a:ext>
            </a:extLst>
          </p:cNvPr>
          <p:cNvSpPr>
            <a:spLocks noChangeArrowheads="1"/>
          </p:cNvSpPr>
          <p:nvPr/>
        </p:nvSpPr>
        <p:spPr bwMode="auto">
          <a:xfrm>
            <a:off x="9387659" y="4846027"/>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a:t>WB</a:t>
            </a:r>
            <a:endParaRPr lang="en-AU" altLang="en-US" sz="1400"/>
          </a:p>
        </p:txBody>
      </p:sp>
      <p:sp>
        <p:nvSpPr>
          <p:cNvPr id="84" name="Rectangle 30">
            <a:extLst>
              <a:ext uri="{FF2B5EF4-FFF2-40B4-BE49-F238E27FC236}">
                <a16:creationId xmlns:a16="http://schemas.microsoft.com/office/drawing/2014/main" id="{7EC48C3E-1106-4E09-B58D-5CFB3C8FA086}"/>
              </a:ext>
            </a:extLst>
          </p:cNvPr>
          <p:cNvSpPr>
            <a:spLocks noChangeArrowheads="1"/>
          </p:cNvSpPr>
          <p:nvPr/>
        </p:nvSpPr>
        <p:spPr bwMode="auto">
          <a:xfrm>
            <a:off x="7300096" y="4773002"/>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85" name="Rectangle 31">
            <a:extLst>
              <a:ext uri="{FF2B5EF4-FFF2-40B4-BE49-F238E27FC236}">
                <a16:creationId xmlns:a16="http://schemas.microsoft.com/office/drawing/2014/main" id="{8EDC2BB3-22D7-4A04-84B4-DFD71D877C4F}"/>
              </a:ext>
            </a:extLst>
          </p:cNvPr>
          <p:cNvSpPr>
            <a:spLocks noChangeArrowheads="1"/>
          </p:cNvSpPr>
          <p:nvPr/>
        </p:nvSpPr>
        <p:spPr bwMode="auto">
          <a:xfrm>
            <a:off x="7947796" y="4773002"/>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86" name="Rectangle 32">
            <a:extLst>
              <a:ext uri="{FF2B5EF4-FFF2-40B4-BE49-F238E27FC236}">
                <a16:creationId xmlns:a16="http://schemas.microsoft.com/office/drawing/2014/main" id="{0509C5EC-A2A8-40CA-B7ED-C6F8D31700A9}"/>
              </a:ext>
            </a:extLst>
          </p:cNvPr>
          <p:cNvSpPr>
            <a:spLocks noChangeArrowheads="1"/>
          </p:cNvSpPr>
          <p:nvPr/>
        </p:nvSpPr>
        <p:spPr bwMode="auto">
          <a:xfrm>
            <a:off x="8595496" y="4773002"/>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87" name="Rectangle 33">
            <a:extLst>
              <a:ext uri="{FF2B5EF4-FFF2-40B4-BE49-F238E27FC236}">
                <a16:creationId xmlns:a16="http://schemas.microsoft.com/office/drawing/2014/main" id="{212BB76B-9A17-45FD-8B69-5046ABF1D936}"/>
              </a:ext>
            </a:extLst>
          </p:cNvPr>
          <p:cNvSpPr>
            <a:spLocks noChangeArrowheads="1"/>
          </p:cNvSpPr>
          <p:nvPr/>
        </p:nvSpPr>
        <p:spPr bwMode="auto">
          <a:xfrm>
            <a:off x="9243196" y="4773002"/>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600"/>
          </a:p>
        </p:txBody>
      </p:sp>
      <p:sp>
        <p:nvSpPr>
          <p:cNvPr id="88" name="Rectangle 34">
            <a:extLst>
              <a:ext uri="{FF2B5EF4-FFF2-40B4-BE49-F238E27FC236}">
                <a16:creationId xmlns:a16="http://schemas.microsoft.com/office/drawing/2014/main" id="{0231DFAB-75DA-42AE-B670-946EBF61BBD3}"/>
              </a:ext>
            </a:extLst>
          </p:cNvPr>
          <p:cNvSpPr>
            <a:spLocks noChangeArrowheads="1"/>
          </p:cNvSpPr>
          <p:nvPr/>
        </p:nvSpPr>
        <p:spPr bwMode="auto">
          <a:xfrm>
            <a:off x="2474096" y="3703027"/>
            <a:ext cx="170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beq </a:t>
            </a:r>
            <a:r>
              <a:rPr lang="en-US" altLang="en-US" sz="1800">
                <a:solidFill>
                  <a:schemeClr val="hlink"/>
                </a:solidFill>
                <a:latin typeface="Lucida Console" panose="020B0609040504020204" pitchFamily="49" charset="0"/>
              </a:rPr>
              <a:t>stalled</a:t>
            </a:r>
            <a:endParaRPr lang="en-AU" altLang="en-US" sz="1800">
              <a:solidFill>
                <a:schemeClr val="hlink"/>
              </a:solidFill>
              <a:latin typeface="Lucida Console" panose="020B0609040504020204" pitchFamily="49" charset="0"/>
            </a:endParaRPr>
          </a:p>
        </p:txBody>
      </p:sp>
      <p:sp>
        <p:nvSpPr>
          <p:cNvPr id="89" name="Rectangle 35">
            <a:extLst>
              <a:ext uri="{FF2B5EF4-FFF2-40B4-BE49-F238E27FC236}">
                <a16:creationId xmlns:a16="http://schemas.microsoft.com/office/drawing/2014/main" id="{29F7E9A0-AC12-4E04-B5BD-099BCC75D0B4}"/>
              </a:ext>
            </a:extLst>
          </p:cNvPr>
          <p:cNvSpPr>
            <a:spLocks noChangeArrowheads="1"/>
          </p:cNvSpPr>
          <p:nvPr/>
        </p:nvSpPr>
        <p:spPr bwMode="auto">
          <a:xfrm>
            <a:off x="2474096" y="3126765"/>
            <a:ext cx="1858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Lucida Console" panose="020B0609040504020204" pitchFamily="49" charset="0"/>
              </a:rPr>
              <a:t>lw  </a:t>
            </a:r>
            <a:r>
              <a:rPr lang="en-US" altLang="en-US" sz="1800">
                <a:solidFill>
                  <a:schemeClr val="hlink"/>
                </a:solidFill>
                <a:latin typeface="Lucida Console" panose="020B0609040504020204" pitchFamily="49" charset="0"/>
              </a:rPr>
              <a:t>x1</a:t>
            </a:r>
            <a:r>
              <a:rPr lang="en-US" altLang="en-US" sz="1800">
                <a:latin typeface="Lucida Console" panose="020B0609040504020204" pitchFamily="49" charset="0"/>
              </a:rPr>
              <a:t>, addr</a:t>
            </a:r>
            <a:endParaRPr lang="en-AU" altLang="en-US" sz="1800">
              <a:latin typeface="Lucida Console" panose="020B0609040504020204" pitchFamily="49" charset="0"/>
            </a:endParaRPr>
          </a:p>
        </p:txBody>
      </p:sp>
      <p:sp>
        <p:nvSpPr>
          <p:cNvPr id="90" name="Rectangle 36">
            <a:extLst>
              <a:ext uri="{FF2B5EF4-FFF2-40B4-BE49-F238E27FC236}">
                <a16:creationId xmlns:a16="http://schemas.microsoft.com/office/drawing/2014/main" id="{E108C01A-D2C4-4FC4-B201-84D99E00EA5D}"/>
              </a:ext>
            </a:extLst>
          </p:cNvPr>
          <p:cNvSpPr>
            <a:spLocks noChangeArrowheads="1"/>
          </p:cNvSpPr>
          <p:nvPr/>
        </p:nvSpPr>
        <p:spPr bwMode="auto">
          <a:xfrm>
            <a:off x="2474096" y="4855552"/>
            <a:ext cx="269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err="1">
                <a:latin typeface="Lucida Console" panose="020B0609040504020204" pitchFamily="49" charset="0"/>
              </a:rPr>
              <a:t>beq</a:t>
            </a:r>
            <a:r>
              <a:rPr lang="en-US" altLang="en-US" sz="1800" dirty="0">
                <a:latin typeface="Lucida Console" panose="020B0609040504020204" pitchFamily="49" charset="0"/>
              </a:rPr>
              <a:t> </a:t>
            </a:r>
            <a:r>
              <a:rPr lang="en-US" altLang="en-US" sz="1800" dirty="0">
                <a:solidFill>
                  <a:schemeClr val="hlink"/>
                </a:solidFill>
                <a:latin typeface="Lucida Console" panose="020B0609040504020204" pitchFamily="49" charset="0"/>
              </a:rPr>
              <a:t>x1</a:t>
            </a:r>
            <a:r>
              <a:rPr lang="en-US" altLang="en-US" sz="1800" dirty="0">
                <a:latin typeface="Lucida Console" panose="020B0609040504020204" pitchFamily="49" charset="0"/>
              </a:rPr>
              <a:t>, </a:t>
            </a:r>
            <a:r>
              <a:rPr lang="en-US" altLang="en-US" sz="1800" dirty="0">
                <a:solidFill>
                  <a:schemeClr val="hlink"/>
                </a:solidFill>
                <a:latin typeface="Lucida Console" panose="020B0609040504020204" pitchFamily="49" charset="0"/>
              </a:rPr>
              <a:t>x0</a:t>
            </a:r>
            <a:r>
              <a:rPr lang="en-US" altLang="en-US" sz="1800" dirty="0">
                <a:latin typeface="Lucida Console" panose="020B0609040504020204" pitchFamily="49" charset="0"/>
              </a:rPr>
              <a:t>, target</a:t>
            </a:r>
            <a:endParaRPr lang="en-AU" altLang="en-US" sz="1800" dirty="0">
              <a:latin typeface="Lucida Console" panose="020B0609040504020204" pitchFamily="49" charset="0"/>
            </a:endParaRPr>
          </a:p>
        </p:txBody>
      </p:sp>
      <p:sp>
        <p:nvSpPr>
          <p:cNvPr id="91" name="Line 37">
            <a:extLst>
              <a:ext uri="{FF2B5EF4-FFF2-40B4-BE49-F238E27FC236}">
                <a16:creationId xmlns:a16="http://schemas.microsoft.com/office/drawing/2014/main" id="{71D04A23-FF78-4CA3-8D44-F6D8C3187315}"/>
              </a:ext>
            </a:extLst>
          </p:cNvPr>
          <p:cNvSpPr>
            <a:spLocks noChangeShapeType="1"/>
          </p:cNvSpPr>
          <p:nvPr/>
        </p:nvSpPr>
        <p:spPr bwMode="auto">
          <a:xfrm>
            <a:off x="7369946" y="3261702"/>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2" name="AutoShape 38">
            <a:extLst>
              <a:ext uri="{FF2B5EF4-FFF2-40B4-BE49-F238E27FC236}">
                <a16:creationId xmlns:a16="http://schemas.microsoft.com/office/drawing/2014/main" id="{CCB4B471-D830-4EB9-93F5-5A0FD4BF6DD8}"/>
              </a:ext>
            </a:extLst>
          </p:cNvPr>
          <p:cNvSpPr>
            <a:spLocks noChangeArrowheads="1"/>
          </p:cNvSpPr>
          <p:nvPr/>
        </p:nvSpPr>
        <p:spPr bwMode="auto">
          <a:xfrm>
            <a:off x="7442971" y="4341202"/>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93" name="AutoShape 39">
            <a:extLst>
              <a:ext uri="{FF2B5EF4-FFF2-40B4-BE49-F238E27FC236}">
                <a16:creationId xmlns:a16="http://schemas.microsoft.com/office/drawing/2014/main" id="{007DAF41-8C2A-4281-97FB-533AF703DC31}"/>
              </a:ext>
            </a:extLst>
          </p:cNvPr>
          <p:cNvSpPr>
            <a:spLocks noChangeArrowheads="1"/>
          </p:cNvSpPr>
          <p:nvPr/>
        </p:nvSpPr>
        <p:spPr bwMode="auto">
          <a:xfrm>
            <a:off x="8090671" y="4341202"/>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94" name="AutoShape 40">
            <a:extLst>
              <a:ext uri="{FF2B5EF4-FFF2-40B4-BE49-F238E27FC236}">
                <a16:creationId xmlns:a16="http://schemas.microsoft.com/office/drawing/2014/main" id="{3D56A07E-F042-461B-98C0-BE361CFE4758}"/>
              </a:ext>
            </a:extLst>
          </p:cNvPr>
          <p:cNvSpPr>
            <a:spLocks noChangeArrowheads="1"/>
          </p:cNvSpPr>
          <p:nvPr/>
        </p:nvSpPr>
        <p:spPr bwMode="auto">
          <a:xfrm>
            <a:off x="8738371" y="4341202"/>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95" name="AutoShape 41">
            <a:extLst>
              <a:ext uri="{FF2B5EF4-FFF2-40B4-BE49-F238E27FC236}">
                <a16:creationId xmlns:a16="http://schemas.microsoft.com/office/drawing/2014/main" id="{D768A8D2-1BE9-4911-B793-1113324B5FB5}"/>
              </a:ext>
            </a:extLst>
          </p:cNvPr>
          <p:cNvSpPr>
            <a:spLocks noChangeArrowheads="1"/>
          </p:cNvSpPr>
          <p:nvPr/>
        </p:nvSpPr>
        <p:spPr bwMode="auto">
          <a:xfrm>
            <a:off x="6795271" y="3764940"/>
            <a:ext cx="360363" cy="287337"/>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96" name="AutoShape 42">
            <a:extLst>
              <a:ext uri="{FF2B5EF4-FFF2-40B4-BE49-F238E27FC236}">
                <a16:creationId xmlns:a16="http://schemas.microsoft.com/office/drawing/2014/main" id="{ECD52E6A-FAF4-4BFD-9249-44CDE6D69092}"/>
              </a:ext>
            </a:extLst>
          </p:cNvPr>
          <p:cNvSpPr>
            <a:spLocks noChangeArrowheads="1"/>
          </p:cNvSpPr>
          <p:nvPr/>
        </p:nvSpPr>
        <p:spPr bwMode="auto">
          <a:xfrm>
            <a:off x="7442971" y="3764940"/>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97" name="AutoShape 43">
            <a:extLst>
              <a:ext uri="{FF2B5EF4-FFF2-40B4-BE49-F238E27FC236}">
                <a16:creationId xmlns:a16="http://schemas.microsoft.com/office/drawing/2014/main" id="{8CD4E07B-1BEC-49A0-98FE-AD5E645F8EB4}"/>
              </a:ext>
            </a:extLst>
          </p:cNvPr>
          <p:cNvSpPr>
            <a:spLocks noChangeArrowheads="1"/>
          </p:cNvSpPr>
          <p:nvPr/>
        </p:nvSpPr>
        <p:spPr bwMode="auto">
          <a:xfrm>
            <a:off x="8090671" y="3764940"/>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Tree>
    <p:extLst>
      <p:ext uri="{BB962C8B-B14F-4D97-AF65-F5344CB8AC3E}">
        <p14:creationId xmlns:p14="http://schemas.microsoft.com/office/powerpoint/2010/main" val="38455522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Dynamic Branch Prediction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341438"/>
            <a:ext cx="11488511" cy="47910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dirty="0">
                <a:latin typeface="Book Antiqua" panose="02040602050305030304" pitchFamily="18" charset="0"/>
              </a:rPr>
              <a:t>The time that is wasted in case of a branch misprediction is equal to the number of stages in the pipeline from the fetch stage to the execute stage.</a:t>
            </a:r>
          </a:p>
          <a:p>
            <a:r>
              <a:rPr lang="en-US" dirty="0">
                <a:latin typeface="Book Antiqua" panose="02040602050305030304" pitchFamily="18" charset="0"/>
              </a:rPr>
              <a:t>Modern microprocessors tend to have quite long pipelines so that the misprediction delay is between </a:t>
            </a:r>
            <a:r>
              <a:rPr lang="en-US" dirty="0">
                <a:solidFill>
                  <a:srgbClr val="0070C0"/>
                </a:solidFill>
                <a:latin typeface="Book Antiqua" panose="02040602050305030304" pitchFamily="18" charset="0"/>
              </a:rPr>
              <a:t>10 and 20 clock cycles</a:t>
            </a:r>
            <a:r>
              <a:rPr lang="en-US" dirty="0">
                <a:latin typeface="Book Antiqua" panose="02040602050305030304" pitchFamily="18" charset="0"/>
              </a:rPr>
              <a:t>. </a:t>
            </a:r>
          </a:p>
          <a:p>
            <a:r>
              <a:rPr lang="en-US" dirty="0">
                <a:latin typeface="Book Antiqua" panose="02040602050305030304" pitchFamily="18" charset="0"/>
              </a:rPr>
              <a:t>As a result, making a pipeline longer increases the need for a more advanced branch predictor</a:t>
            </a:r>
            <a:endParaRPr lang="en-US" altLang="en-US" dirty="0">
              <a:latin typeface="Book Antiqua" panose="02040602050305030304" pitchFamily="18" charset="0"/>
            </a:endParaRPr>
          </a:p>
          <a:p>
            <a:pPr eaLnBrk="1" hangingPunct="1"/>
            <a:r>
              <a:rPr lang="en-US" altLang="en-US" sz="2800" dirty="0">
                <a:solidFill>
                  <a:srgbClr val="0070C0"/>
                </a:solidFill>
                <a:latin typeface="Book Antiqua" panose="02040602050305030304" pitchFamily="18" charset="0"/>
              </a:rPr>
              <a:t>Dynamic branch prediction</a:t>
            </a:r>
            <a:r>
              <a:rPr lang="en-US" altLang="en-US" sz="2800" dirty="0">
                <a:latin typeface="Book Antiqua" panose="02040602050305030304" pitchFamily="18" charset="0"/>
              </a:rPr>
              <a:t>: look up the address of the instruction to see if the conditional branch was taken the last time this instruction was executed, and, if so, to begin fetching new instructions from the same place as the last time. </a:t>
            </a:r>
          </a:p>
          <a:p>
            <a:r>
              <a:rPr lang="en-US" dirty="0">
                <a:solidFill>
                  <a:srgbClr val="0070C0"/>
                </a:solidFill>
                <a:latin typeface="Book Antiqua" panose="02040602050305030304" pitchFamily="18" charset="0"/>
              </a:rPr>
              <a:t>Branch prediction buffer </a:t>
            </a:r>
            <a:r>
              <a:rPr lang="en-US" dirty="0">
                <a:latin typeface="Book Antiqua" panose="02040602050305030304" pitchFamily="18" charset="0"/>
              </a:rPr>
              <a:t>or </a:t>
            </a:r>
            <a:r>
              <a:rPr lang="en-US" dirty="0">
                <a:solidFill>
                  <a:srgbClr val="0070C0"/>
                </a:solidFill>
                <a:latin typeface="Book Antiqua" panose="02040602050305030304" pitchFamily="18" charset="0"/>
              </a:rPr>
              <a:t>branch history table: </a:t>
            </a:r>
            <a:r>
              <a:rPr lang="en-US" dirty="0">
                <a:latin typeface="Book Antiqua" panose="02040602050305030304" pitchFamily="18" charset="0"/>
              </a:rPr>
              <a:t>a small memory indexed by the lower portion of the address of the branch instruction. The memory contains a bit that says whether the branch was recently taken or not.</a:t>
            </a:r>
            <a:endParaRPr lang="en-US" altLang="en-US"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25307863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Dynamic Branch Prediction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119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341438"/>
            <a:ext cx="11268075"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latin typeface="Book Antiqua" panose="02040602050305030304" pitchFamily="18" charset="0"/>
              </a:rPr>
              <a:t>Prediction is just a </a:t>
            </a:r>
            <a:r>
              <a:rPr lang="en-US" dirty="0">
                <a:solidFill>
                  <a:srgbClr val="0070C0"/>
                </a:solidFill>
                <a:latin typeface="Book Antiqua" panose="02040602050305030304" pitchFamily="18" charset="0"/>
              </a:rPr>
              <a:t>hint</a:t>
            </a:r>
            <a:r>
              <a:rPr lang="en-US" dirty="0">
                <a:latin typeface="Book Antiqua" panose="02040602050305030304" pitchFamily="18" charset="0"/>
              </a:rPr>
              <a:t> that we hope is correct, so fetching begins in the predicted direction. If the hint turns out to be </a:t>
            </a:r>
            <a:r>
              <a:rPr lang="en-US" dirty="0">
                <a:solidFill>
                  <a:srgbClr val="0070C0"/>
                </a:solidFill>
                <a:latin typeface="Book Antiqua" panose="02040602050305030304" pitchFamily="18" charset="0"/>
              </a:rPr>
              <a:t>wrong</a:t>
            </a:r>
            <a:r>
              <a:rPr lang="en-US" dirty="0">
                <a:latin typeface="Book Antiqua" panose="02040602050305030304" pitchFamily="18" charset="0"/>
              </a:rPr>
              <a:t>, the incorrectly predicted instructions are </a:t>
            </a:r>
            <a:r>
              <a:rPr lang="en-US" dirty="0">
                <a:solidFill>
                  <a:srgbClr val="0070C0"/>
                </a:solidFill>
                <a:latin typeface="Book Antiqua" panose="02040602050305030304" pitchFamily="18" charset="0"/>
              </a:rPr>
              <a:t>deleted</a:t>
            </a:r>
            <a:r>
              <a:rPr lang="en-US" dirty="0">
                <a:latin typeface="Book Antiqua" panose="02040602050305030304" pitchFamily="18" charset="0"/>
              </a:rPr>
              <a:t>, the </a:t>
            </a:r>
            <a:r>
              <a:rPr lang="en-US" dirty="0">
                <a:solidFill>
                  <a:srgbClr val="C00000"/>
                </a:solidFill>
                <a:latin typeface="Book Antiqua" panose="02040602050305030304" pitchFamily="18" charset="0"/>
              </a:rPr>
              <a:t>prediction bit is inverted and stored back</a:t>
            </a:r>
            <a:r>
              <a:rPr lang="en-US" dirty="0">
                <a:latin typeface="Book Antiqua" panose="02040602050305030304" pitchFamily="18" charset="0"/>
              </a:rPr>
              <a:t>, and the proper sequence is fetched and executed.</a:t>
            </a:r>
          </a:p>
          <a:p>
            <a:r>
              <a:rPr lang="en-US" dirty="0">
                <a:latin typeface="Book Antiqua" panose="02040602050305030304" pitchFamily="18" charset="0"/>
              </a:rPr>
              <a:t>This simple </a:t>
            </a:r>
            <a:r>
              <a:rPr lang="en-US" dirty="0">
                <a:solidFill>
                  <a:srgbClr val="0070C0"/>
                </a:solidFill>
                <a:latin typeface="Book Antiqua" panose="02040602050305030304" pitchFamily="18" charset="0"/>
              </a:rPr>
              <a:t>1-bit</a:t>
            </a:r>
            <a:r>
              <a:rPr lang="en-US" dirty="0">
                <a:latin typeface="Book Antiqua" panose="02040602050305030304" pitchFamily="18" charset="0"/>
              </a:rPr>
              <a:t> prediction scheme has a performance shortcoming: even if a conditional branch is almost always taken, we can predict incorrectly </a:t>
            </a:r>
            <a:r>
              <a:rPr lang="en-US" dirty="0">
                <a:solidFill>
                  <a:srgbClr val="0070C0"/>
                </a:solidFill>
                <a:latin typeface="Book Antiqua" panose="02040602050305030304" pitchFamily="18" charset="0"/>
              </a:rPr>
              <a:t>twice</a:t>
            </a:r>
            <a:r>
              <a:rPr lang="en-US" dirty="0">
                <a:latin typeface="Book Antiqua" panose="02040602050305030304" pitchFamily="18" charset="0"/>
              </a:rPr>
              <a:t>, rather than once, when it is not taken.</a:t>
            </a:r>
          </a:p>
          <a:p>
            <a:r>
              <a:rPr lang="en-US" dirty="0">
                <a:latin typeface="Book Antiqua" panose="02040602050305030304" pitchFamily="18" charset="0"/>
              </a:rPr>
              <a:t> The following example shows this dilemma.</a:t>
            </a:r>
            <a:endParaRPr lang="en-AU" altLang="en-US" dirty="0">
              <a:latin typeface="Book Antiqua" panose="02040602050305030304" pitchFamily="18" charset="0"/>
            </a:endParaRPr>
          </a:p>
        </p:txBody>
      </p:sp>
    </p:spTree>
    <p:extLst>
      <p:ext uri="{BB962C8B-B14F-4D97-AF65-F5344CB8AC3E}">
        <p14:creationId xmlns:p14="http://schemas.microsoft.com/office/powerpoint/2010/main" val="38862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2042160"/>
          </a:xfrm>
        </p:spPr>
        <p:txBody>
          <a:bodyPr>
            <a:normAutofit fontScale="92500" lnSpcReduction="20000"/>
          </a:bodyPr>
          <a:lstStyle/>
          <a:p>
            <a:pPr eaLnBrk="1" hangingPunct="1"/>
            <a:r>
              <a:rPr lang="en-US" altLang="en-US" sz="3200" dirty="0">
                <a:latin typeface="Book Antiqua" panose="02040602050305030304" pitchFamily="18" charset="0"/>
              </a:rPr>
              <a:t>Register with write control</a:t>
            </a:r>
          </a:p>
          <a:p>
            <a:pPr lvl="1" eaLnBrk="1" hangingPunct="1"/>
            <a:r>
              <a:rPr lang="en-US" altLang="en-US" sz="2800" dirty="0">
                <a:latin typeface="Book Antiqua" panose="02040602050305030304" pitchFamily="18" charset="0"/>
              </a:rPr>
              <a:t>Only updates on clock edge when write control input is 1</a:t>
            </a:r>
          </a:p>
          <a:p>
            <a:pPr lvl="1" eaLnBrk="1" hangingPunct="1"/>
            <a:r>
              <a:rPr lang="en-US" altLang="en-US" sz="2800" dirty="0">
                <a:latin typeface="Book Antiqua" panose="02040602050305030304" pitchFamily="18" charset="0"/>
              </a:rPr>
              <a:t>Used when stored value is required later</a:t>
            </a:r>
          </a:p>
          <a:p>
            <a:r>
              <a:rPr lang="en-US" altLang="en-US" sz="3200" dirty="0">
                <a:solidFill>
                  <a:srgbClr val="0070C0"/>
                </a:solidFill>
                <a:latin typeface="Book Antiqua" panose="02040602050305030304" pitchFamily="18" charset="0"/>
              </a:rPr>
              <a:t>Edge-triggered clocking</a:t>
            </a:r>
            <a:r>
              <a:rPr lang="en-US" altLang="en-US" sz="3200" dirty="0">
                <a:latin typeface="Book Antiqua" panose="02040602050305030304" pitchFamily="18" charset="0"/>
              </a:rPr>
              <a:t>: A clocking scheme in which all state changes occur on a clock edge.</a:t>
            </a:r>
            <a:endParaRPr lang="en-AU" altLang="en-US" sz="32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Sequential Elements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grpSp>
        <p:nvGrpSpPr>
          <p:cNvPr id="49" name="Group 4">
            <a:extLst>
              <a:ext uri="{FF2B5EF4-FFF2-40B4-BE49-F238E27FC236}">
                <a16:creationId xmlns:a16="http://schemas.microsoft.com/office/drawing/2014/main" id="{8971364D-CE4D-4B64-A095-A20140D717CD}"/>
              </a:ext>
            </a:extLst>
          </p:cNvPr>
          <p:cNvGrpSpPr>
            <a:grpSpLocks/>
          </p:cNvGrpSpPr>
          <p:nvPr/>
        </p:nvGrpSpPr>
        <p:grpSpPr bwMode="auto">
          <a:xfrm>
            <a:off x="1176654" y="3582036"/>
            <a:ext cx="2449513" cy="1682433"/>
            <a:chOff x="340" y="2750"/>
            <a:chExt cx="1453" cy="771"/>
          </a:xfrm>
        </p:grpSpPr>
        <p:sp>
          <p:nvSpPr>
            <p:cNvPr id="50" name="Rectangle 5">
              <a:extLst>
                <a:ext uri="{FF2B5EF4-FFF2-40B4-BE49-F238E27FC236}">
                  <a16:creationId xmlns:a16="http://schemas.microsoft.com/office/drawing/2014/main" id="{CEB38481-C302-4AD2-A6AA-AB7A1A2B287E}"/>
                </a:ext>
              </a:extLst>
            </p:cNvPr>
            <p:cNvSpPr>
              <a:spLocks noChangeArrowheads="1"/>
            </p:cNvSpPr>
            <p:nvPr/>
          </p:nvSpPr>
          <p:spPr bwMode="auto">
            <a:xfrm>
              <a:off x="930" y="2750"/>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51" name="Line 6">
              <a:extLst>
                <a:ext uri="{FF2B5EF4-FFF2-40B4-BE49-F238E27FC236}">
                  <a16:creationId xmlns:a16="http://schemas.microsoft.com/office/drawing/2014/main" id="{0B7CF12D-50EC-4691-92DF-23B816631380}"/>
                </a:ext>
              </a:extLst>
            </p:cNvPr>
            <p:cNvSpPr>
              <a:spLocks noChangeShapeType="1"/>
            </p:cNvSpPr>
            <p:nvPr/>
          </p:nvSpPr>
          <p:spPr bwMode="auto">
            <a:xfrm>
              <a:off x="794"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52" name="Line 7">
              <a:extLst>
                <a:ext uri="{FF2B5EF4-FFF2-40B4-BE49-F238E27FC236}">
                  <a16:creationId xmlns:a16="http://schemas.microsoft.com/office/drawing/2014/main" id="{269817F7-1830-4E79-BD57-1FB69C2E6DB3}"/>
                </a:ext>
              </a:extLst>
            </p:cNvPr>
            <p:cNvSpPr>
              <a:spLocks noChangeShapeType="1"/>
            </p:cNvSpPr>
            <p:nvPr/>
          </p:nvSpPr>
          <p:spPr bwMode="auto">
            <a:xfrm>
              <a:off x="794" y="334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3" name="Line 8">
              <a:extLst>
                <a:ext uri="{FF2B5EF4-FFF2-40B4-BE49-F238E27FC236}">
                  <a16:creationId xmlns:a16="http://schemas.microsoft.com/office/drawing/2014/main" id="{1B19B7DB-2280-4E45-A314-F129ACACD5C2}"/>
                </a:ext>
              </a:extLst>
            </p:cNvPr>
            <p:cNvSpPr>
              <a:spLocks noChangeShapeType="1"/>
            </p:cNvSpPr>
            <p:nvPr/>
          </p:nvSpPr>
          <p:spPr bwMode="auto">
            <a:xfrm>
              <a:off x="1429"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54" name="Text Box 9">
              <a:extLst>
                <a:ext uri="{FF2B5EF4-FFF2-40B4-BE49-F238E27FC236}">
                  <a16:creationId xmlns:a16="http://schemas.microsoft.com/office/drawing/2014/main" id="{FF61C65F-456E-4166-BB0A-6C84F1DC3B33}"/>
                </a:ext>
              </a:extLst>
            </p:cNvPr>
            <p:cNvSpPr txBox="1">
              <a:spLocks noChangeArrowheads="1"/>
            </p:cNvSpPr>
            <p:nvPr/>
          </p:nvSpPr>
          <p:spPr bwMode="auto">
            <a:xfrm>
              <a:off x="567" y="279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D</a:t>
              </a:r>
              <a:endParaRPr lang="en-AU" altLang="en-US" sz="1800"/>
            </a:p>
          </p:txBody>
        </p:sp>
        <p:sp>
          <p:nvSpPr>
            <p:cNvPr id="55" name="Text Box 10">
              <a:extLst>
                <a:ext uri="{FF2B5EF4-FFF2-40B4-BE49-F238E27FC236}">
                  <a16:creationId xmlns:a16="http://schemas.microsoft.com/office/drawing/2014/main" id="{50057C94-6458-4A6F-BF20-6724E9D3353A}"/>
                </a:ext>
              </a:extLst>
            </p:cNvPr>
            <p:cNvSpPr txBox="1">
              <a:spLocks noChangeArrowheads="1"/>
            </p:cNvSpPr>
            <p:nvPr/>
          </p:nvSpPr>
          <p:spPr bwMode="auto">
            <a:xfrm>
              <a:off x="476" y="3207"/>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Clk</a:t>
              </a:r>
              <a:endParaRPr lang="en-AU" altLang="en-US" sz="1800"/>
            </a:p>
          </p:txBody>
        </p:sp>
        <p:sp>
          <p:nvSpPr>
            <p:cNvPr id="56" name="Text Box 11">
              <a:extLst>
                <a:ext uri="{FF2B5EF4-FFF2-40B4-BE49-F238E27FC236}">
                  <a16:creationId xmlns:a16="http://schemas.microsoft.com/office/drawing/2014/main" id="{70E0A10D-D083-47C0-9279-68A2CC73B6FA}"/>
                </a:ext>
              </a:extLst>
            </p:cNvPr>
            <p:cNvSpPr txBox="1">
              <a:spLocks noChangeArrowheads="1"/>
            </p:cNvSpPr>
            <p:nvPr/>
          </p:nvSpPr>
          <p:spPr bwMode="auto">
            <a:xfrm>
              <a:off x="1565" y="2799"/>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Q</a:t>
              </a:r>
              <a:endParaRPr lang="en-AU" altLang="en-US" sz="1800"/>
            </a:p>
          </p:txBody>
        </p:sp>
        <p:sp>
          <p:nvSpPr>
            <p:cNvPr id="57" name="Line 12">
              <a:extLst>
                <a:ext uri="{FF2B5EF4-FFF2-40B4-BE49-F238E27FC236}">
                  <a16:creationId xmlns:a16="http://schemas.microsoft.com/office/drawing/2014/main" id="{4FCED195-E17D-49AD-B879-338034FD9D79}"/>
                </a:ext>
              </a:extLst>
            </p:cNvPr>
            <p:cNvSpPr>
              <a:spLocks noChangeShapeType="1"/>
            </p:cNvSpPr>
            <p:nvPr/>
          </p:nvSpPr>
          <p:spPr bwMode="auto">
            <a:xfrm>
              <a:off x="930" y="3294"/>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8" name="Line 13">
              <a:extLst>
                <a:ext uri="{FF2B5EF4-FFF2-40B4-BE49-F238E27FC236}">
                  <a16:creationId xmlns:a16="http://schemas.microsoft.com/office/drawing/2014/main" id="{8CDDA552-18C5-4C7F-9F15-EF893E618794}"/>
                </a:ext>
              </a:extLst>
            </p:cNvPr>
            <p:cNvSpPr>
              <a:spLocks noChangeShapeType="1"/>
            </p:cNvSpPr>
            <p:nvPr/>
          </p:nvSpPr>
          <p:spPr bwMode="auto">
            <a:xfrm flipV="1">
              <a:off x="930" y="3340"/>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59" name="Line 14">
              <a:extLst>
                <a:ext uri="{FF2B5EF4-FFF2-40B4-BE49-F238E27FC236}">
                  <a16:creationId xmlns:a16="http://schemas.microsoft.com/office/drawing/2014/main" id="{25BE7157-E20B-4A05-8BC4-AEA2748704E4}"/>
                </a:ext>
              </a:extLst>
            </p:cNvPr>
            <p:cNvSpPr>
              <a:spLocks noChangeShapeType="1"/>
            </p:cNvSpPr>
            <p:nvPr/>
          </p:nvSpPr>
          <p:spPr bwMode="auto">
            <a:xfrm>
              <a:off x="793" y="3154"/>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60" name="Text Box 15">
              <a:extLst>
                <a:ext uri="{FF2B5EF4-FFF2-40B4-BE49-F238E27FC236}">
                  <a16:creationId xmlns:a16="http://schemas.microsoft.com/office/drawing/2014/main" id="{7DCD1721-C418-494B-AD76-F888DD279FA2}"/>
                </a:ext>
              </a:extLst>
            </p:cNvPr>
            <p:cNvSpPr txBox="1">
              <a:spLocks noChangeArrowheads="1"/>
            </p:cNvSpPr>
            <p:nvPr/>
          </p:nvSpPr>
          <p:spPr bwMode="auto">
            <a:xfrm>
              <a:off x="340" y="302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Write</a:t>
              </a:r>
              <a:endParaRPr lang="en-AU" altLang="en-US" sz="1800"/>
            </a:p>
          </p:txBody>
        </p:sp>
      </p:grpSp>
      <p:grpSp>
        <p:nvGrpSpPr>
          <p:cNvPr id="61" name="Group 52">
            <a:extLst>
              <a:ext uri="{FF2B5EF4-FFF2-40B4-BE49-F238E27FC236}">
                <a16:creationId xmlns:a16="http://schemas.microsoft.com/office/drawing/2014/main" id="{8C74F969-6759-43FF-9EE1-B521EC8CDB0D}"/>
              </a:ext>
            </a:extLst>
          </p:cNvPr>
          <p:cNvGrpSpPr>
            <a:grpSpLocks/>
          </p:cNvGrpSpPr>
          <p:nvPr/>
        </p:nvGrpSpPr>
        <p:grpSpPr bwMode="auto">
          <a:xfrm>
            <a:off x="4991099" y="3185160"/>
            <a:ext cx="5794973" cy="2651760"/>
            <a:chOff x="2004" y="2387"/>
            <a:chExt cx="3144" cy="1497"/>
          </a:xfrm>
        </p:grpSpPr>
        <p:sp>
          <p:nvSpPr>
            <p:cNvPr id="62" name="Line 20">
              <a:extLst>
                <a:ext uri="{FF2B5EF4-FFF2-40B4-BE49-F238E27FC236}">
                  <a16:creationId xmlns:a16="http://schemas.microsoft.com/office/drawing/2014/main" id="{BCE6F6B8-7EA8-4404-AF8B-B3268F5BCB9B}"/>
                </a:ext>
              </a:extLst>
            </p:cNvPr>
            <p:cNvSpPr>
              <a:spLocks noChangeShapeType="1"/>
            </p:cNvSpPr>
            <p:nvPr/>
          </p:nvSpPr>
          <p:spPr bwMode="auto">
            <a:xfrm>
              <a:off x="2517" y="2840"/>
              <a:ext cx="8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3" name="Line 21">
              <a:extLst>
                <a:ext uri="{FF2B5EF4-FFF2-40B4-BE49-F238E27FC236}">
                  <a16:creationId xmlns:a16="http://schemas.microsoft.com/office/drawing/2014/main" id="{C6BD8F0E-FA49-41F6-97B0-87473E32A374}"/>
                </a:ext>
              </a:extLst>
            </p:cNvPr>
            <p:cNvSpPr>
              <a:spLocks noChangeShapeType="1"/>
            </p:cNvSpPr>
            <p:nvPr/>
          </p:nvSpPr>
          <p:spPr bwMode="auto">
            <a:xfrm>
              <a:off x="3334"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4" name="Line 22">
              <a:extLst>
                <a:ext uri="{FF2B5EF4-FFF2-40B4-BE49-F238E27FC236}">
                  <a16:creationId xmlns:a16="http://schemas.microsoft.com/office/drawing/2014/main" id="{3F76B4E5-7F7D-41CB-8ACB-AB3AA121A09B}"/>
                </a:ext>
              </a:extLst>
            </p:cNvPr>
            <p:cNvSpPr>
              <a:spLocks noChangeShapeType="1"/>
            </p:cNvSpPr>
            <p:nvPr/>
          </p:nvSpPr>
          <p:spPr bwMode="auto">
            <a:xfrm>
              <a:off x="3334" y="3022"/>
              <a:ext cx="12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5" name="Line 23">
              <a:extLst>
                <a:ext uri="{FF2B5EF4-FFF2-40B4-BE49-F238E27FC236}">
                  <a16:creationId xmlns:a16="http://schemas.microsoft.com/office/drawing/2014/main" id="{166F8B63-A67E-4354-BA78-E5AA74A775CB}"/>
                </a:ext>
              </a:extLst>
            </p:cNvPr>
            <p:cNvSpPr>
              <a:spLocks noChangeShapeType="1"/>
            </p:cNvSpPr>
            <p:nvPr/>
          </p:nvSpPr>
          <p:spPr bwMode="auto">
            <a:xfrm>
              <a:off x="4558"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6" name="Line 24">
              <a:extLst>
                <a:ext uri="{FF2B5EF4-FFF2-40B4-BE49-F238E27FC236}">
                  <a16:creationId xmlns:a16="http://schemas.microsoft.com/office/drawing/2014/main" id="{F7B8DEC3-BC07-45BF-BC54-06CBADBA87B5}"/>
                </a:ext>
              </a:extLst>
            </p:cNvPr>
            <p:cNvSpPr>
              <a:spLocks noChangeShapeType="1"/>
            </p:cNvSpPr>
            <p:nvPr/>
          </p:nvSpPr>
          <p:spPr bwMode="auto">
            <a:xfrm flipV="1">
              <a:off x="4558" y="2840"/>
              <a:ext cx="54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7" name="Line 25">
              <a:extLst>
                <a:ext uri="{FF2B5EF4-FFF2-40B4-BE49-F238E27FC236}">
                  <a16:creationId xmlns:a16="http://schemas.microsoft.com/office/drawing/2014/main" id="{1F537AB7-1B37-4DD9-A23A-65ABC04FAAF7}"/>
                </a:ext>
              </a:extLst>
            </p:cNvPr>
            <p:cNvSpPr>
              <a:spLocks noChangeShapeType="1"/>
            </p:cNvSpPr>
            <p:nvPr/>
          </p:nvSpPr>
          <p:spPr bwMode="auto">
            <a:xfrm>
              <a:off x="2517" y="3884"/>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68" name="Line 26">
              <a:extLst>
                <a:ext uri="{FF2B5EF4-FFF2-40B4-BE49-F238E27FC236}">
                  <a16:creationId xmlns:a16="http://schemas.microsoft.com/office/drawing/2014/main" id="{BBC71575-28B7-46BF-B226-852E363556C3}"/>
                </a:ext>
              </a:extLst>
            </p:cNvPr>
            <p:cNvSpPr>
              <a:spLocks noChangeShapeType="1"/>
            </p:cNvSpPr>
            <p:nvPr/>
          </p:nvSpPr>
          <p:spPr bwMode="auto">
            <a:xfrm flipH="1" flipV="1">
              <a:off x="2503" y="2387"/>
              <a:ext cx="14" cy="1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69" name="Text Box 27">
              <a:extLst>
                <a:ext uri="{FF2B5EF4-FFF2-40B4-BE49-F238E27FC236}">
                  <a16:creationId xmlns:a16="http://schemas.microsoft.com/office/drawing/2014/main" id="{58A82DFE-48D8-46B8-B3F7-1FEF5DD39736}"/>
                </a:ext>
              </a:extLst>
            </p:cNvPr>
            <p:cNvSpPr txBox="1">
              <a:spLocks noChangeArrowheads="1"/>
            </p:cNvSpPr>
            <p:nvPr/>
          </p:nvSpPr>
          <p:spPr bwMode="auto">
            <a:xfrm>
              <a:off x="2004" y="2844"/>
              <a:ext cx="4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Write</a:t>
              </a:r>
              <a:endParaRPr lang="en-AU" altLang="en-US" sz="1600"/>
            </a:p>
          </p:txBody>
        </p:sp>
        <p:sp>
          <p:nvSpPr>
            <p:cNvPr id="70" name="Text Box 28">
              <a:extLst>
                <a:ext uri="{FF2B5EF4-FFF2-40B4-BE49-F238E27FC236}">
                  <a16:creationId xmlns:a16="http://schemas.microsoft.com/office/drawing/2014/main" id="{5360B3F0-6202-4747-95AA-C8991289E915}"/>
                </a:ext>
              </a:extLst>
            </p:cNvPr>
            <p:cNvSpPr txBox="1">
              <a:spLocks noChangeArrowheads="1"/>
            </p:cNvSpPr>
            <p:nvPr/>
          </p:nvSpPr>
          <p:spPr bwMode="auto">
            <a:xfrm>
              <a:off x="2140" y="317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D</a:t>
              </a:r>
              <a:endParaRPr lang="en-AU" altLang="en-US" sz="1600"/>
            </a:p>
          </p:txBody>
        </p:sp>
        <p:sp>
          <p:nvSpPr>
            <p:cNvPr id="71" name="Text Box 29">
              <a:extLst>
                <a:ext uri="{FF2B5EF4-FFF2-40B4-BE49-F238E27FC236}">
                  <a16:creationId xmlns:a16="http://schemas.microsoft.com/office/drawing/2014/main" id="{18540480-F05A-49BD-ABBA-C2758A60B1FE}"/>
                </a:ext>
              </a:extLst>
            </p:cNvPr>
            <p:cNvSpPr txBox="1">
              <a:spLocks noChangeArrowheads="1"/>
            </p:cNvSpPr>
            <p:nvPr/>
          </p:nvSpPr>
          <p:spPr bwMode="auto">
            <a:xfrm>
              <a:off x="2140" y="3524"/>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Q</a:t>
              </a:r>
              <a:endParaRPr lang="en-AU" altLang="en-US" sz="1600"/>
            </a:p>
          </p:txBody>
        </p:sp>
        <p:sp>
          <p:nvSpPr>
            <p:cNvPr id="72" name="Freeform 30">
              <a:extLst>
                <a:ext uri="{FF2B5EF4-FFF2-40B4-BE49-F238E27FC236}">
                  <a16:creationId xmlns:a16="http://schemas.microsoft.com/office/drawing/2014/main" id="{6F3E044A-C534-4059-8D51-988AADFDC7A7}"/>
                </a:ext>
              </a:extLst>
            </p:cNvPr>
            <p:cNvSpPr>
              <a:spLocks/>
            </p:cNvSpPr>
            <p:nvPr/>
          </p:nvSpPr>
          <p:spPr bwMode="auto">
            <a:xfrm>
              <a:off x="2517" y="3203"/>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en-CA"/>
            </a:p>
          </p:txBody>
        </p:sp>
        <p:sp>
          <p:nvSpPr>
            <p:cNvPr id="73" name="Freeform 31">
              <a:extLst>
                <a:ext uri="{FF2B5EF4-FFF2-40B4-BE49-F238E27FC236}">
                  <a16:creationId xmlns:a16="http://schemas.microsoft.com/office/drawing/2014/main" id="{67E68F87-028C-4E23-B971-2A12B515E208}"/>
                </a:ext>
              </a:extLst>
            </p:cNvPr>
            <p:cNvSpPr>
              <a:spLocks/>
            </p:cNvSpPr>
            <p:nvPr/>
          </p:nvSpPr>
          <p:spPr bwMode="auto">
            <a:xfrm>
              <a:off x="3152" y="3203"/>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en-CA"/>
            </a:p>
          </p:txBody>
        </p:sp>
        <p:sp>
          <p:nvSpPr>
            <p:cNvPr id="74" name="Freeform 32">
              <a:extLst>
                <a:ext uri="{FF2B5EF4-FFF2-40B4-BE49-F238E27FC236}">
                  <a16:creationId xmlns:a16="http://schemas.microsoft.com/office/drawing/2014/main" id="{9A6F4F2B-AE82-4C78-A568-0BE188245E70}"/>
                </a:ext>
              </a:extLst>
            </p:cNvPr>
            <p:cNvSpPr>
              <a:spLocks/>
            </p:cNvSpPr>
            <p:nvPr/>
          </p:nvSpPr>
          <p:spPr bwMode="auto">
            <a:xfrm>
              <a:off x="2517" y="3567"/>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en-CA"/>
            </a:p>
          </p:txBody>
        </p:sp>
        <p:sp>
          <p:nvSpPr>
            <p:cNvPr id="75" name="Freeform 33">
              <a:extLst>
                <a:ext uri="{FF2B5EF4-FFF2-40B4-BE49-F238E27FC236}">
                  <a16:creationId xmlns:a16="http://schemas.microsoft.com/office/drawing/2014/main" id="{E7034F64-ADF2-4C7B-8F20-867E209492EC}"/>
                </a:ext>
              </a:extLst>
            </p:cNvPr>
            <p:cNvSpPr>
              <a:spLocks/>
            </p:cNvSpPr>
            <p:nvPr/>
          </p:nvSpPr>
          <p:spPr bwMode="auto">
            <a:xfrm>
              <a:off x="2698"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76" name="Freeform 34">
              <a:extLst>
                <a:ext uri="{FF2B5EF4-FFF2-40B4-BE49-F238E27FC236}">
                  <a16:creationId xmlns:a16="http://schemas.microsoft.com/office/drawing/2014/main" id="{65B0D4CA-8E0D-4A4B-B18A-E5755A4210E1}"/>
                </a:ext>
              </a:extLst>
            </p:cNvPr>
            <p:cNvSpPr>
              <a:spLocks/>
            </p:cNvSpPr>
            <p:nvPr/>
          </p:nvSpPr>
          <p:spPr bwMode="auto">
            <a:xfrm>
              <a:off x="2699"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77" name="Freeform 35">
              <a:extLst>
                <a:ext uri="{FF2B5EF4-FFF2-40B4-BE49-F238E27FC236}">
                  <a16:creationId xmlns:a16="http://schemas.microsoft.com/office/drawing/2014/main" id="{68C83F89-DE35-483C-8437-B22059C82B99}"/>
                </a:ext>
              </a:extLst>
            </p:cNvPr>
            <p:cNvSpPr>
              <a:spLocks/>
            </p:cNvSpPr>
            <p:nvPr/>
          </p:nvSpPr>
          <p:spPr bwMode="auto">
            <a:xfrm>
              <a:off x="4966" y="3566"/>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en-CA"/>
            </a:p>
          </p:txBody>
        </p:sp>
        <p:sp>
          <p:nvSpPr>
            <p:cNvPr id="78" name="Freeform 36">
              <a:extLst>
                <a:ext uri="{FF2B5EF4-FFF2-40B4-BE49-F238E27FC236}">
                  <a16:creationId xmlns:a16="http://schemas.microsoft.com/office/drawing/2014/main" id="{908C3544-0506-4525-829A-6A3A16FBC8E4}"/>
                </a:ext>
              </a:extLst>
            </p:cNvPr>
            <p:cNvSpPr>
              <a:spLocks/>
            </p:cNvSpPr>
            <p:nvPr/>
          </p:nvSpPr>
          <p:spPr bwMode="auto">
            <a:xfrm>
              <a:off x="4241" y="3203"/>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en-CA"/>
            </a:p>
          </p:txBody>
        </p:sp>
        <p:sp>
          <p:nvSpPr>
            <p:cNvPr id="79" name="Line 37">
              <a:extLst>
                <a:ext uri="{FF2B5EF4-FFF2-40B4-BE49-F238E27FC236}">
                  <a16:creationId xmlns:a16="http://schemas.microsoft.com/office/drawing/2014/main" id="{4BF37768-E4A5-4605-80E4-589872F93BDA}"/>
                </a:ext>
              </a:extLst>
            </p:cNvPr>
            <p:cNvSpPr>
              <a:spLocks noChangeShapeType="1"/>
            </p:cNvSpPr>
            <p:nvPr/>
          </p:nvSpPr>
          <p:spPr bwMode="auto">
            <a:xfrm>
              <a:off x="2698"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0" name="Line 38">
              <a:extLst>
                <a:ext uri="{FF2B5EF4-FFF2-40B4-BE49-F238E27FC236}">
                  <a16:creationId xmlns:a16="http://schemas.microsoft.com/office/drawing/2014/main" id="{F799A6CA-147A-47D1-B228-6AD2124FD9E0}"/>
                </a:ext>
              </a:extLst>
            </p:cNvPr>
            <p:cNvSpPr>
              <a:spLocks noChangeShapeType="1"/>
            </p:cNvSpPr>
            <p:nvPr/>
          </p:nvSpPr>
          <p:spPr bwMode="auto">
            <a:xfrm>
              <a:off x="2698"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1" name="Line 39">
              <a:extLst>
                <a:ext uri="{FF2B5EF4-FFF2-40B4-BE49-F238E27FC236}">
                  <a16:creationId xmlns:a16="http://schemas.microsoft.com/office/drawing/2014/main" id="{B8030793-BE43-4BC6-93F7-8B41891A64AD}"/>
                </a:ext>
              </a:extLst>
            </p:cNvPr>
            <p:cNvSpPr>
              <a:spLocks noChangeShapeType="1"/>
            </p:cNvSpPr>
            <p:nvPr/>
          </p:nvSpPr>
          <p:spPr bwMode="auto">
            <a:xfrm>
              <a:off x="3242"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 name="Line 40">
              <a:extLst>
                <a:ext uri="{FF2B5EF4-FFF2-40B4-BE49-F238E27FC236}">
                  <a16:creationId xmlns:a16="http://schemas.microsoft.com/office/drawing/2014/main" id="{E9F99F27-4A62-46A8-8D60-2C6155872F66}"/>
                </a:ext>
              </a:extLst>
            </p:cNvPr>
            <p:cNvSpPr>
              <a:spLocks noChangeShapeType="1"/>
            </p:cNvSpPr>
            <p:nvPr/>
          </p:nvSpPr>
          <p:spPr bwMode="auto">
            <a:xfrm>
              <a:off x="3242"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3" name="Line 41">
              <a:extLst>
                <a:ext uri="{FF2B5EF4-FFF2-40B4-BE49-F238E27FC236}">
                  <a16:creationId xmlns:a16="http://schemas.microsoft.com/office/drawing/2014/main" id="{104811C0-E709-407A-B28D-EFF12A3AEC90}"/>
                </a:ext>
              </a:extLst>
            </p:cNvPr>
            <p:cNvSpPr>
              <a:spLocks noChangeShapeType="1"/>
            </p:cNvSpPr>
            <p:nvPr/>
          </p:nvSpPr>
          <p:spPr bwMode="auto">
            <a:xfrm>
              <a:off x="2517" y="2659"/>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4" name="Line 42">
              <a:extLst>
                <a:ext uri="{FF2B5EF4-FFF2-40B4-BE49-F238E27FC236}">
                  <a16:creationId xmlns:a16="http://schemas.microsoft.com/office/drawing/2014/main" id="{EA628B70-B468-44F2-8882-CD346FA976F9}"/>
                </a:ext>
              </a:extLst>
            </p:cNvPr>
            <p:cNvSpPr>
              <a:spLocks noChangeShapeType="1"/>
            </p:cNvSpPr>
            <p:nvPr/>
          </p:nvSpPr>
          <p:spPr bwMode="auto">
            <a:xfrm>
              <a:off x="3787"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5" name="Line 43">
              <a:extLst>
                <a:ext uri="{FF2B5EF4-FFF2-40B4-BE49-F238E27FC236}">
                  <a16:creationId xmlns:a16="http://schemas.microsoft.com/office/drawing/2014/main" id="{DFA2DB4F-9E7D-4AE9-95A6-3069F79281DE}"/>
                </a:ext>
              </a:extLst>
            </p:cNvPr>
            <p:cNvSpPr>
              <a:spLocks noChangeShapeType="1"/>
            </p:cNvSpPr>
            <p:nvPr/>
          </p:nvSpPr>
          <p:spPr bwMode="auto">
            <a:xfrm>
              <a:off x="3787"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6" name="Line 44">
              <a:extLst>
                <a:ext uri="{FF2B5EF4-FFF2-40B4-BE49-F238E27FC236}">
                  <a16:creationId xmlns:a16="http://schemas.microsoft.com/office/drawing/2014/main" id="{C5475BB5-566B-4890-A687-C36568520054}"/>
                </a:ext>
              </a:extLst>
            </p:cNvPr>
            <p:cNvSpPr>
              <a:spLocks noChangeShapeType="1"/>
            </p:cNvSpPr>
            <p:nvPr/>
          </p:nvSpPr>
          <p:spPr bwMode="auto">
            <a:xfrm>
              <a:off x="4331"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7" name="Line 45">
              <a:extLst>
                <a:ext uri="{FF2B5EF4-FFF2-40B4-BE49-F238E27FC236}">
                  <a16:creationId xmlns:a16="http://schemas.microsoft.com/office/drawing/2014/main" id="{919349DF-DBB2-4C3D-A29F-92C3134DEFD5}"/>
                </a:ext>
              </a:extLst>
            </p:cNvPr>
            <p:cNvSpPr>
              <a:spLocks noChangeShapeType="1"/>
            </p:cNvSpPr>
            <p:nvPr/>
          </p:nvSpPr>
          <p:spPr bwMode="auto">
            <a:xfrm>
              <a:off x="4331"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8" name="Line 46">
              <a:extLst>
                <a:ext uri="{FF2B5EF4-FFF2-40B4-BE49-F238E27FC236}">
                  <a16:creationId xmlns:a16="http://schemas.microsoft.com/office/drawing/2014/main" id="{959E3365-0775-4FFB-9EB5-B435D27D927D}"/>
                </a:ext>
              </a:extLst>
            </p:cNvPr>
            <p:cNvSpPr>
              <a:spLocks noChangeShapeType="1"/>
            </p:cNvSpPr>
            <p:nvPr/>
          </p:nvSpPr>
          <p:spPr bwMode="auto">
            <a:xfrm>
              <a:off x="4875"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9" name="Line 47">
              <a:extLst>
                <a:ext uri="{FF2B5EF4-FFF2-40B4-BE49-F238E27FC236}">
                  <a16:creationId xmlns:a16="http://schemas.microsoft.com/office/drawing/2014/main" id="{1CF4F7D1-5B3C-4B23-84D0-AFDEDD319A91}"/>
                </a:ext>
              </a:extLst>
            </p:cNvPr>
            <p:cNvSpPr>
              <a:spLocks noChangeShapeType="1"/>
            </p:cNvSpPr>
            <p:nvPr/>
          </p:nvSpPr>
          <p:spPr bwMode="auto">
            <a:xfrm flipV="1">
              <a:off x="4876" y="2477"/>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90" name="Text Box 48">
              <a:extLst>
                <a:ext uri="{FF2B5EF4-FFF2-40B4-BE49-F238E27FC236}">
                  <a16:creationId xmlns:a16="http://schemas.microsoft.com/office/drawing/2014/main" id="{6BD0ED3F-77EA-4E5B-A52F-C01BC88C23D4}"/>
                </a:ext>
              </a:extLst>
            </p:cNvPr>
            <p:cNvSpPr txBox="1">
              <a:spLocks noChangeArrowheads="1"/>
            </p:cNvSpPr>
            <p:nvPr/>
          </p:nvSpPr>
          <p:spPr bwMode="auto">
            <a:xfrm>
              <a:off x="2140" y="2481"/>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Clk</a:t>
              </a:r>
              <a:endParaRPr lang="en-AU" altLang="en-US" sz="1600"/>
            </a:p>
          </p:txBody>
        </p:sp>
        <p:sp>
          <p:nvSpPr>
            <p:cNvPr id="91" name="Freeform 49">
              <a:extLst>
                <a:ext uri="{FF2B5EF4-FFF2-40B4-BE49-F238E27FC236}">
                  <a16:creationId xmlns:a16="http://schemas.microsoft.com/office/drawing/2014/main" id="{41960038-C12D-4F9C-9525-13BFB2A0AC9D}"/>
                </a:ext>
              </a:extLst>
            </p:cNvPr>
            <p:cNvSpPr>
              <a:spLocks/>
            </p:cNvSpPr>
            <p:nvPr/>
          </p:nvSpPr>
          <p:spPr bwMode="auto">
            <a:xfrm>
              <a:off x="2789" y="3566"/>
              <a:ext cx="2178" cy="182"/>
            </a:xfrm>
            <a:custGeom>
              <a:avLst/>
              <a:gdLst>
                <a:gd name="T0" fmla="*/ 0 w 2178"/>
                <a:gd name="T1" fmla="*/ 91 h 182"/>
                <a:gd name="T2" fmla="*/ 46 w 2178"/>
                <a:gd name="T3" fmla="*/ 0 h 182"/>
                <a:gd name="T4" fmla="*/ 2132 w 2178"/>
                <a:gd name="T5" fmla="*/ 0 h 182"/>
                <a:gd name="T6" fmla="*/ 2178 w 2178"/>
                <a:gd name="T7" fmla="*/ 91 h 182"/>
                <a:gd name="T8" fmla="*/ 2132 w 2178"/>
                <a:gd name="T9" fmla="*/ 182 h 182"/>
                <a:gd name="T10" fmla="*/ 46 w 2178"/>
                <a:gd name="T11" fmla="*/ 182 h 182"/>
                <a:gd name="T12" fmla="*/ 0 w 2178"/>
                <a:gd name="T13" fmla="*/ 91 h 182"/>
                <a:gd name="T14" fmla="*/ 0 60000 65536"/>
                <a:gd name="T15" fmla="*/ 0 60000 65536"/>
                <a:gd name="T16" fmla="*/ 0 60000 65536"/>
                <a:gd name="T17" fmla="*/ 0 60000 65536"/>
                <a:gd name="T18" fmla="*/ 0 60000 65536"/>
                <a:gd name="T19" fmla="*/ 0 60000 65536"/>
                <a:gd name="T20" fmla="*/ 0 60000 65536"/>
                <a:gd name="T21" fmla="*/ 0 w 2178"/>
                <a:gd name="T22" fmla="*/ 0 h 182"/>
                <a:gd name="T23" fmla="*/ 2178 w 2178"/>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8" h="182">
                  <a:moveTo>
                    <a:pt x="0" y="91"/>
                  </a:moveTo>
                  <a:lnTo>
                    <a:pt x="46" y="0"/>
                  </a:lnTo>
                  <a:lnTo>
                    <a:pt x="2132" y="0"/>
                  </a:lnTo>
                  <a:lnTo>
                    <a:pt x="2178" y="91"/>
                  </a:lnTo>
                  <a:lnTo>
                    <a:pt x="2132" y="182"/>
                  </a:lnTo>
                  <a:lnTo>
                    <a:pt x="46" y="182"/>
                  </a:lnTo>
                  <a:lnTo>
                    <a:pt x="0" y="91"/>
                  </a:lnTo>
                  <a:close/>
                </a:path>
              </a:pathLst>
            </a:custGeom>
            <a:solidFill>
              <a:schemeClr val="hlink"/>
            </a:solidFill>
            <a:ln w="9525">
              <a:solidFill>
                <a:schemeClr val="tx1"/>
              </a:solidFill>
              <a:round/>
              <a:headEnd/>
              <a:tailEnd/>
            </a:ln>
          </p:spPr>
          <p:txBody>
            <a:bodyPr/>
            <a:lstStyle/>
            <a:p>
              <a:endParaRPr lang="en-CA"/>
            </a:p>
          </p:txBody>
        </p:sp>
        <p:sp>
          <p:nvSpPr>
            <p:cNvPr id="92" name="Freeform 50">
              <a:extLst>
                <a:ext uri="{FF2B5EF4-FFF2-40B4-BE49-F238E27FC236}">
                  <a16:creationId xmlns:a16="http://schemas.microsoft.com/office/drawing/2014/main" id="{0FDBEFA2-4E99-4C2C-B2F4-77F6DF9BB4EB}"/>
                </a:ext>
              </a:extLst>
            </p:cNvPr>
            <p:cNvSpPr>
              <a:spLocks/>
            </p:cNvSpPr>
            <p:nvPr/>
          </p:nvSpPr>
          <p:spPr bwMode="auto">
            <a:xfrm>
              <a:off x="4875"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93" name="Freeform 51">
              <a:extLst>
                <a:ext uri="{FF2B5EF4-FFF2-40B4-BE49-F238E27FC236}">
                  <a16:creationId xmlns:a16="http://schemas.microsoft.com/office/drawing/2014/main" id="{BF226975-0A97-440E-AD2E-CB3EB2080DF0}"/>
                </a:ext>
              </a:extLst>
            </p:cNvPr>
            <p:cNvSpPr>
              <a:spLocks/>
            </p:cNvSpPr>
            <p:nvPr/>
          </p:nvSpPr>
          <p:spPr bwMode="auto">
            <a:xfrm>
              <a:off x="4876"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94" name="Line 17">
              <a:extLst>
                <a:ext uri="{FF2B5EF4-FFF2-40B4-BE49-F238E27FC236}">
                  <a16:creationId xmlns:a16="http://schemas.microsoft.com/office/drawing/2014/main" id="{918D6BAB-26E6-402A-8B8F-F6D2AE2D182B}"/>
                </a:ext>
              </a:extLst>
            </p:cNvPr>
            <p:cNvSpPr>
              <a:spLocks noChangeShapeType="1"/>
            </p:cNvSpPr>
            <p:nvPr/>
          </p:nvSpPr>
          <p:spPr bwMode="auto">
            <a:xfrm>
              <a:off x="2698"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sp>
          <p:nvSpPr>
            <p:cNvPr id="95" name="Line 18">
              <a:extLst>
                <a:ext uri="{FF2B5EF4-FFF2-40B4-BE49-F238E27FC236}">
                  <a16:creationId xmlns:a16="http://schemas.microsoft.com/office/drawing/2014/main" id="{341C623C-23C7-47CA-954B-9F777E8283EE}"/>
                </a:ext>
              </a:extLst>
            </p:cNvPr>
            <p:cNvSpPr>
              <a:spLocks noChangeShapeType="1"/>
            </p:cNvSpPr>
            <p:nvPr/>
          </p:nvSpPr>
          <p:spPr bwMode="auto">
            <a:xfrm>
              <a:off x="3787"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sp>
          <p:nvSpPr>
            <p:cNvPr id="96" name="Line 19">
              <a:extLst>
                <a:ext uri="{FF2B5EF4-FFF2-40B4-BE49-F238E27FC236}">
                  <a16:creationId xmlns:a16="http://schemas.microsoft.com/office/drawing/2014/main" id="{50254A3A-3B33-4F44-8A78-3B548B031456}"/>
                </a:ext>
              </a:extLst>
            </p:cNvPr>
            <p:cNvSpPr>
              <a:spLocks noChangeShapeType="1"/>
            </p:cNvSpPr>
            <p:nvPr/>
          </p:nvSpPr>
          <p:spPr bwMode="auto">
            <a:xfrm>
              <a:off x="4875" y="2387"/>
              <a:ext cx="1"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a:p>
          </p:txBody>
        </p:sp>
      </p:grpSp>
    </p:spTree>
    <p:extLst>
      <p:ext uri="{BB962C8B-B14F-4D97-AF65-F5344CB8AC3E}">
        <p14:creationId xmlns:p14="http://schemas.microsoft.com/office/powerpoint/2010/main" val="21881845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Dynamic Branch Prediction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CFA57233-68B5-465E-8099-9E147041229B}"/>
              </a:ext>
            </a:extLst>
          </p:cNvPr>
          <p:cNvPicPr>
            <a:picLocks noChangeAspect="1"/>
          </p:cNvPicPr>
          <p:nvPr/>
        </p:nvPicPr>
        <p:blipFill>
          <a:blip r:embed="rId2">
            <a:lum bright="-20000" contrast="40000"/>
          </a:blip>
          <a:stretch>
            <a:fillRect/>
          </a:stretch>
        </p:blipFill>
        <p:spPr>
          <a:xfrm>
            <a:off x="1046867" y="1566383"/>
            <a:ext cx="10205192" cy="4297680"/>
          </a:xfrm>
          <a:prstGeom prst="rect">
            <a:avLst/>
          </a:prstGeom>
        </p:spPr>
      </p:pic>
    </p:spTree>
    <p:extLst>
      <p:ext uri="{BB962C8B-B14F-4D97-AF65-F5344CB8AC3E}">
        <p14:creationId xmlns:p14="http://schemas.microsoft.com/office/powerpoint/2010/main" val="33718855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1-Bit Predictor: Shortcoming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Rectangle 2">
            <a:extLst>
              <a:ext uri="{FF2B5EF4-FFF2-40B4-BE49-F238E27FC236}">
                <a16:creationId xmlns:a16="http://schemas.microsoft.com/office/drawing/2014/main" id="{1BA1A796-AF2C-438D-884F-9EC6A605ACCF}"/>
              </a:ext>
            </a:extLst>
          </p:cNvPr>
          <p:cNvSpPr>
            <a:spLocks noChangeArrowheads="1"/>
          </p:cNvSpPr>
          <p:nvPr/>
        </p:nvSpPr>
        <p:spPr bwMode="auto">
          <a:xfrm>
            <a:off x="4292660" y="3140075"/>
            <a:ext cx="2447925" cy="431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 name="Rectangle 4">
            <a:extLst>
              <a:ext uri="{FF2B5EF4-FFF2-40B4-BE49-F238E27FC236}">
                <a16:creationId xmlns:a16="http://schemas.microsoft.com/office/drawing/2014/main" id="{4520EDF4-89E8-4A4E-AA07-D6EB7D06B087}"/>
              </a:ext>
            </a:extLst>
          </p:cNvPr>
          <p:cNvSpPr txBox="1">
            <a:spLocks noChangeArrowheads="1"/>
          </p:cNvSpPr>
          <p:nvPr/>
        </p:nvSpPr>
        <p:spPr>
          <a:xfrm>
            <a:off x="1119361" y="1125538"/>
            <a:ext cx="9428050" cy="719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Inner loop branches </a:t>
            </a:r>
            <a:r>
              <a:rPr lang="en-US" altLang="en-US" dirty="0" err="1">
                <a:latin typeface="Book Antiqua" panose="02040602050305030304" pitchFamily="18" charset="0"/>
              </a:rPr>
              <a:t>mispredicted</a:t>
            </a:r>
            <a:r>
              <a:rPr lang="en-US" altLang="en-US" dirty="0">
                <a:latin typeface="Book Antiqua" panose="02040602050305030304" pitchFamily="18" charset="0"/>
              </a:rPr>
              <a:t> twice!</a:t>
            </a:r>
            <a:endParaRPr lang="en-AU" altLang="en-US" dirty="0">
              <a:latin typeface="Book Antiqua" panose="02040602050305030304" pitchFamily="18" charset="0"/>
            </a:endParaRPr>
          </a:p>
        </p:txBody>
      </p:sp>
      <p:sp>
        <p:nvSpPr>
          <p:cNvPr id="9" name="Text Box 5">
            <a:extLst>
              <a:ext uri="{FF2B5EF4-FFF2-40B4-BE49-F238E27FC236}">
                <a16:creationId xmlns:a16="http://schemas.microsoft.com/office/drawing/2014/main" id="{B4299E78-7FE5-44A3-B18F-0EB2A4CF9FFC}"/>
              </a:ext>
            </a:extLst>
          </p:cNvPr>
          <p:cNvSpPr txBox="1">
            <a:spLocks noChangeArrowheads="1"/>
          </p:cNvSpPr>
          <p:nvPr/>
        </p:nvSpPr>
        <p:spPr bwMode="auto">
          <a:xfrm>
            <a:off x="3209985" y="1916113"/>
            <a:ext cx="3570287"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000">
                <a:latin typeface="Lucida Console" panose="020B0609040504020204" pitchFamily="49" charset="0"/>
              </a:rPr>
              <a:t>outer: …</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inner: …</a:t>
            </a:r>
          </a:p>
          <a:p>
            <a:pPr>
              <a:spcBef>
                <a:spcPct val="0"/>
              </a:spcBef>
              <a:buClrTx/>
              <a:buSzTx/>
              <a:buFontTx/>
              <a:buNone/>
            </a:pPr>
            <a:r>
              <a:rPr lang="en-US" altLang="en-US" sz="2000">
                <a:latin typeface="Lucida Console" panose="020B0609040504020204" pitchFamily="49" charset="0"/>
              </a:rPr>
              <a:t>       …</a:t>
            </a:r>
          </a:p>
          <a:p>
            <a:pPr>
              <a:spcBef>
                <a:spcPct val="0"/>
              </a:spcBef>
              <a:buClrTx/>
              <a:buSzTx/>
              <a:buFontTx/>
              <a:buNone/>
            </a:pPr>
            <a:r>
              <a:rPr lang="en-US" altLang="en-US" sz="2000">
                <a:latin typeface="Lucida Console" panose="020B0609040504020204" pitchFamily="49" charset="0"/>
              </a:rPr>
              <a:t>       beq …, …, inner</a:t>
            </a:r>
            <a:br>
              <a:rPr lang="en-US" altLang="en-US" sz="2000">
                <a:latin typeface="Lucida Console" panose="020B0609040504020204" pitchFamily="49" charset="0"/>
              </a:rPr>
            </a:br>
            <a:r>
              <a:rPr lang="en-US" altLang="en-US" sz="2000">
                <a:latin typeface="Lucida Console" panose="020B0609040504020204" pitchFamily="49" charset="0"/>
              </a:rPr>
              <a:t>       …</a:t>
            </a:r>
            <a:br>
              <a:rPr lang="en-US" altLang="en-US" sz="2000">
                <a:latin typeface="Lucida Console" panose="020B0609040504020204" pitchFamily="49" charset="0"/>
              </a:rPr>
            </a:br>
            <a:r>
              <a:rPr lang="en-US" altLang="en-US" sz="2000">
                <a:latin typeface="Lucida Console" panose="020B0609040504020204" pitchFamily="49" charset="0"/>
              </a:rPr>
              <a:t>       beq …, …, outer</a:t>
            </a:r>
            <a:endParaRPr lang="en-AU" altLang="en-US" sz="2000">
              <a:latin typeface="Lucida Console" panose="020B0609040504020204" pitchFamily="49" charset="0"/>
            </a:endParaRPr>
          </a:p>
        </p:txBody>
      </p:sp>
      <p:sp>
        <p:nvSpPr>
          <p:cNvPr id="11" name="Line 6">
            <a:extLst>
              <a:ext uri="{FF2B5EF4-FFF2-40B4-BE49-F238E27FC236}">
                <a16:creationId xmlns:a16="http://schemas.microsoft.com/office/drawing/2014/main" id="{EF14B365-567C-4D11-A41D-6428727241A6}"/>
              </a:ext>
            </a:extLst>
          </p:cNvPr>
          <p:cNvSpPr>
            <a:spLocks noChangeShapeType="1"/>
          </p:cNvSpPr>
          <p:nvPr/>
        </p:nvSpPr>
        <p:spPr bwMode="auto">
          <a:xfrm>
            <a:off x="6812022" y="3378200"/>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4" name="Line 7">
            <a:extLst>
              <a:ext uri="{FF2B5EF4-FFF2-40B4-BE49-F238E27FC236}">
                <a16:creationId xmlns:a16="http://schemas.microsoft.com/office/drawing/2014/main" id="{350C4DBA-DBD6-4192-8B54-A094C7F60155}"/>
              </a:ext>
            </a:extLst>
          </p:cNvPr>
          <p:cNvSpPr>
            <a:spLocks noChangeShapeType="1"/>
          </p:cNvSpPr>
          <p:nvPr/>
        </p:nvSpPr>
        <p:spPr bwMode="auto">
          <a:xfrm flipV="1">
            <a:off x="7172385" y="27305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 name="Line 8">
            <a:extLst>
              <a:ext uri="{FF2B5EF4-FFF2-40B4-BE49-F238E27FC236}">
                <a16:creationId xmlns:a16="http://schemas.microsoft.com/office/drawing/2014/main" id="{7EA73F68-849E-4D33-ACC8-5D3A0AC62E64}"/>
              </a:ext>
            </a:extLst>
          </p:cNvPr>
          <p:cNvSpPr>
            <a:spLocks noChangeShapeType="1"/>
          </p:cNvSpPr>
          <p:nvPr/>
        </p:nvSpPr>
        <p:spPr bwMode="auto">
          <a:xfrm flipH="1">
            <a:off x="5948422" y="2730500"/>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6" name="Line 9">
            <a:extLst>
              <a:ext uri="{FF2B5EF4-FFF2-40B4-BE49-F238E27FC236}">
                <a16:creationId xmlns:a16="http://schemas.microsoft.com/office/drawing/2014/main" id="{C908C6FC-9281-422C-9292-37DF878C422F}"/>
              </a:ext>
            </a:extLst>
          </p:cNvPr>
          <p:cNvSpPr>
            <a:spLocks noChangeShapeType="1"/>
          </p:cNvSpPr>
          <p:nvPr/>
        </p:nvSpPr>
        <p:spPr bwMode="auto">
          <a:xfrm>
            <a:off x="6812022" y="3954463"/>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7" name="Line 10">
            <a:extLst>
              <a:ext uri="{FF2B5EF4-FFF2-40B4-BE49-F238E27FC236}">
                <a16:creationId xmlns:a16="http://schemas.microsoft.com/office/drawing/2014/main" id="{C61BC074-33E8-4700-B294-5CD38AD28018}"/>
              </a:ext>
            </a:extLst>
          </p:cNvPr>
          <p:cNvSpPr>
            <a:spLocks noChangeShapeType="1"/>
          </p:cNvSpPr>
          <p:nvPr/>
        </p:nvSpPr>
        <p:spPr bwMode="auto">
          <a:xfrm flipV="1">
            <a:off x="7532747" y="2082800"/>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8" name="Line 11">
            <a:extLst>
              <a:ext uri="{FF2B5EF4-FFF2-40B4-BE49-F238E27FC236}">
                <a16:creationId xmlns:a16="http://schemas.microsoft.com/office/drawing/2014/main" id="{0C5525B2-046A-462A-B630-F51A0DE67125}"/>
              </a:ext>
            </a:extLst>
          </p:cNvPr>
          <p:cNvSpPr>
            <a:spLocks noChangeShapeType="1"/>
          </p:cNvSpPr>
          <p:nvPr/>
        </p:nvSpPr>
        <p:spPr bwMode="auto">
          <a:xfrm flipH="1">
            <a:off x="5948422" y="2082800"/>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9" name="Rectangle 12">
            <a:extLst>
              <a:ext uri="{FF2B5EF4-FFF2-40B4-BE49-F238E27FC236}">
                <a16:creationId xmlns:a16="http://schemas.microsoft.com/office/drawing/2014/main" id="{772DB1D7-4F2A-4029-B4DC-517E9EA3AC9E}"/>
              </a:ext>
            </a:extLst>
          </p:cNvPr>
          <p:cNvSpPr>
            <a:spLocks noChangeArrowheads="1"/>
          </p:cNvSpPr>
          <p:nvPr/>
        </p:nvSpPr>
        <p:spPr bwMode="auto">
          <a:xfrm>
            <a:off x="362610" y="4364038"/>
            <a:ext cx="1099118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dirty="0" err="1">
                <a:latin typeface="Book Antiqua" panose="02040602050305030304" pitchFamily="18" charset="0"/>
              </a:rPr>
              <a:t>Mispredict</a:t>
            </a:r>
            <a:r>
              <a:rPr lang="en-US" altLang="en-US" dirty="0">
                <a:latin typeface="Book Antiqua" panose="02040602050305030304" pitchFamily="18" charset="0"/>
              </a:rPr>
              <a:t> as taken on last iteration of inner loop</a:t>
            </a:r>
          </a:p>
          <a:p>
            <a:pPr lvl="1" eaLnBrk="1" hangingPunct="1"/>
            <a:r>
              <a:rPr lang="en-US" altLang="en-US" dirty="0">
                <a:latin typeface="Book Antiqua" panose="02040602050305030304" pitchFamily="18" charset="0"/>
              </a:rPr>
              <a:t>Then </a:t>
            </a:r>
            <a:r>
              <a:rPr lang="en-US" altLang="en-US" dirty="0" err="1">
                <a:latin typeface="Book Antiqua" panose="02040602050305030304" pitchFamily="18" charset="0"/>
              </a:rPr>
              <a:t>mispredict</a:t>
            </a:r>
            <a:r>
              <a:rPr lang="en-US" altLang="en-US" dirty="0">
                <a:latin typeface="Book Antiqua" panose="02040602050305030304" pitchFamily="18" charset="0"/>
              </a:rPr>
              <a:t> as not taken on first iteration of inner loop next time around</a:t>
            </a:r>
            <a:endParaRPr lang="en-AU" altLang="en-US" dirty="0">
              <a:latin typeface="Book Antiqua" panose="02040602050305030304" pitchFamily="18" charset="0"/>
            </a:endParaRPr>
          </a:p>
        </p:txBody>
      </p:sp>
    </p:spTree>
    <p:extLst>
      <p:ext uri="{BB962C8B-B14F-4D97-AF65-F5344CB8AC3E}">
        <p14:creationId xmlns:p14="http://schemas.microsoft.com/office/powerpoint/2010/main" val="6393253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2-Bit Predictor</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8" name="Rectangle 3">
            <a:extLst>
              <a:ext uri="{FF2B5EF4-FFF2-40B4-BE49-F238E27FC236}">
                <a16:creationId xmlns:a16="http://schemas.microsoft.com/office/drawing/2014/main" id="{16F8DE4E-9CB0-4568-9ABD-FA5F3DA2C138}"/>
              </a:ext>
            </a:extLst>
          </p:cNvPr>
          <p:cNvSpPr txBox="1">
            <a:spLocks noChangeArrowheads="1"/>
          </p:cNvSpPr>
          <p:nvPr/>
        </p:nvSpPr>
        <p:spPr>
          <a:xfrm>
            <a:off x="684213" y="1125538"/>
            <a:ext cx="10934973" cy="5111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Only change prediction on two successive mispredictions</a:t>
            </a:r>
            <a:endParaRPr lang="en-AU" altLang="en-US" dirty="0">
              <a:latin typeface="Book Antiqua" panose="02040602050305030304" pitchFamily="18" charset="0"/>
            </a:endParaRPr>
          </a:p>
        </p:txBody>
      </p:sp>
      <p:pic>
        <p:nvPicPr>
          <p:cNvPr id="3" name="Picture 2" descr="Diagram&#10;&#10;Description automatically generated">
            <a:extLst>
              <a:ext uri="{FF2B5EF4-FFF2-40B4-BE49-F238E27FC236}">
                <a16:creationId xmlns:a16="http://schemas.microsoft.com/office/drawing/2014/main" id="{F5173587-07FD-45B5-AC97-07E833001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75" y="1006476"/>
            <a:ext cx="10515600" cy="5109859"/>
          </a:xfrm>
          <a:prstGeom prst="rect">
            <a:avLst/>
          </a:prstGeom>
        </p:spPr>
      </p:pic>
    </p:spTree>
    <p:extLst>
      <p:ext uri="{BB962C8B-B14F-4D97-AF65-F5344CB8AC3E}">
        <p14:creationId xmlns:p14="http://schemas.microsoft.com/office/powerpoint/2010/main" val="28358863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Dynamic Branch Prediction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341438"/>
            <a:ext cx="11268075"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2600" dirty="0">
                <a:solidFill>
                  <a:srgbClr val="0070C0"/>
                </a:solidFill>
                <a:latin typeface="Book Antiqua" panose="02040602050305030304" pitchFamily="18" charset="0"/>
              </a:rPr>
              <a:t>branch target buffer</a:t>
            </a:r>
            <a:r>
              <a:rPr lang="en-US" altLang="en-US" sz="2600" dirty="0">
                <a:latin typeface="Book Antiqua" panose="02040602050305030304" pitchFamily="18" charset="0"/>
              </a:rPr>
              <a:t>: A structure that caches the destination PC or destination instruction for a branch. It is usually organized as a cache with tags, making it more costly than a simple prediction buffer.</a:t>
            </a:r>
          </a:p>
          <a:p>
            <a:pPr algn="l"/>
            <a:r>
              <a:rPr lang="en-CA" sz="2600" dirty="0">
                <a:solidFill>
                  <a:srgbClr val="0070C0"/>
                </a:solidFill>
                <a:latin typeface="Book Antiqua" panose="02040602050305030304" pitchFamily="18" charset="0"/>
              </a:rPr>
              <a:t>correlating predictor</a:t>
            </a:r>
            <a:r>
              <a:rPr lang="en-CA" sz="2600" dirty="0">
                <a:latin typeface="Book Antiqua" panose="02040602050305030304" pitchFamily="18" charset="0"/>
              </a:rPr>
              <a:t>: A branch predictor that combines local behavior of a particular branch and global information about the behavior of some recent number of executed branches.</a:t>
            </a:r>
            <a:endParaRPr lang="en-AU" altLang="en-US" sz="2600" dirty="0">
              <a:latin typeface="Book Antiqua" panose="02040602050305030304" pitchFamily="18" charset="0"/>
            </a:endParaRPr>
          </a:p>
        </p:txBody>
      </p:sp>
    </p:spTree>
    <p:extLst>
      <p:ext uri="{BB962C8B-B14F-4D97-AF65-F5344CB8AC3E}">
        <p14:creationId xmlns:p14="http://schemas.microsoft.com/office/powerpoint/2010/main" val="29747694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2-Bit Predictor</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6" descr="f04-63-P374493">
            <a:extLst>
              <a:ext uri="{FF2B5EF4-FFF2-40B4-BE49-F238E27FC236}">
                <a16:creationId xmlns:a16="http://schemas.microsoft.com/office/drawing/2014/main" id="{E209A1E0-7EE3-4B6C-9A86-970F0575A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53" y="1925294"/>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16F8DE4E-9CB0-4568-9ABD-FA5F3DA2C138}"/>
              </a:ext>
            </a:extLst>
          </p:cNvPr>
          <p:cNvSpPr txBox="1">
            <a:spLocks noChangeArrowheads="1"/>
          </p:cNvSpPr>
          <p:nvPr/>
        </p:nvSpPr>
        <p:spPr>
          <a:xfrm>
            <a:off x="684213" y="1125538"/>
            <a:ext cx="10934973" cy="5111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Only change prediction on two successive mispredictions</a:t>
            </a:r>
            <a:endParaRPr lang="en-AU" altLang="en-US" dirty="0">
              <a:latin typeface="Book Antiqua" panose="02040602050305030304" pitchFamily="18" charset="0"/>
            </a:endParaRPr>
          </a:p>
        </p:txBody>
      </p:sp>
    </p:spTree>
    <p:extLst>
      <p:ext uri="{BB962C8B-B14F-4D97-AF65-F5344CB8AC3E}">
        <p14:creationId xmlns:p14="http://schemas.microsoft.com/office/powerpoint/2010/main" val="348482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Calculating the Branch Target</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a:t>Even with predictor, still need to calculate the target address</a:t>
            </a:r>
          </a:p>
          <a:p>
            <a:pPr lvl="1" eaLnBrk="1" hangingPunct="1"/>
            <a:r>
              <a:rPr lang="en-US" altLang="en-US" dirty="0"/>
              <a:t>1-cycle penalty for a taken branch</a:t>
            </a:r>
          </a:p>
          <a:p>
            <a:pPr eaLnBrk="1" hangingPunct="1"/>
            <a:r>
              <a:rPr lang="en-US" altLang="en-US" dirty="0"/>
              <a:t>Branch target buffer</a:t>
            </a:r>
          </a:p>
          <a:p>
            <a:pPr lvl="1" eaLnBrk="1" hangingPunct="1"/>
            <a:r>
              <a:rPr lang="en-US" altLang="en-US" dirty="0"/>
              <a:t>Cache of target addresses</a:t>
            </a:r>
          </a:p>
          <a:p>
            <a:pPr lvl="1" eaLnBrk="1" hangingPunct="1"/>
            <a:r>
              <a:rPr lang="en-US" altLang="en-US" dirty="0"/>
              <a:t>Indexed by PC when instruction fetched</a:t>
            </a:r>
          </a:p>
          <a:p>
            <a:pPr lvl="2" eaLnBrk="1" hangingPunct="1"/>
            <a:r>
              <a:rPr lang="en-US" altLang="en-US" dirty="0"/>
              <a:t>If hit and instruction is branch predicted taken, can fetch target immediately</a:t>
            </a:r>
            <a:endParaRPr lang="en-AU" altLang="en-US" dirty="0"/>
          </a:p>
          <a:p>
            <a:pPr eaLnBrk="1" hangingPunct="1">
              <a:lnSpc>
                <a:spcPct val="90000"/>
              </a:lnSpc>
            </a:pPr>
            <a:endParaRPr lang="en-AU" altLang="en-US" dirty="0"/>
          </a:p>
        </p:txBody>
      </p:sp>
    </p:spTree>
    <p:extLst>
      <p:ext uri="{BB962C8B-B14F-4D97-AF65-F5344CB8AC3E}">
        <p14:creationId xmlns:p14="http://schemas.microsoft.com/office/powerpoint/2010/main" val="33704384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 summary</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03B3420F-034B-4903-924A-DFC347D6DE71}"/>
              </a:ext>
            </a:extLst>
          </p:cNvPr>
          <p:cNvPicPr>
            <a:picLocks noChangeAspect="1"/>
          </p:cNvPicPr>
          <p:nvPr/>
        </p:nvPicPr>
        <p:blipFill>
          <a:blip r:embed="rId2">
            <a:lum bright="-20000" contrast="40000"/>
          </a:blip>
          <a:stretch>
            <a:fillRect/>
          </a:stretch>
        </p:blipFill>
        <p:spPr>
          <a:xfrm>
            <a:off x="1989219" y="1082223"/>
            <a:ext cx="8213561" cy="5120640"/>
          </a:xfrm>
          <a:prstGeom prst="rect">
            <a:avLst/>
          </a:prstGeom>
        </p:spPr>
      </p:pic>
    </p:spTree>
    <p:extLst>
      <p:ext uri="{BB962C8B-B14F-4D97-AF65-F5344CB8AC3E}">
        <p14:creationId xmlns:p14="http://schemas.microsoft.com/office/powerpoint/2010/main" val="38389398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4.9 Exceptions and Interrupts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05353" y="1341438"/>
            <a:ext cx="11348497"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latin typeface="Book Antiqua" panose="02040602050305030304" pitchFamily="18" charset="0"/>
              </a:rPr>
              <a:t>Control is the most challenging aspect of processor design: it is both the hardest part to get </a:t>
            </a:r>
            <a:r>
              <a:rPr lang="en-US" dirty="0">
                <a:highlight>
                  <a:srgbClr val="FFFF00"/>
                </a:highlight>
                <a:latin typeface="Book Antiqua" panose="02040602050305030304" pitchFamily="18" charset="0"/>
              </a:rPr>
              <a:t>right</a:t>
            </a:r>
            <a:r>
              <a:rPr lang="en-US" dirty="0">
                <a:latin typeface="Book Antiqua" panose="02040602050305030304" pitchFamily="18" charset="0"/>
              </a:rPr>
              <a:t> and </a:t>
            </a:r>
            <a:r>
              <a:rPr lang="en-US" dirty="0">
                <a:highlight>
                  <a:srgbClr val="FFFF00"/>
                </a:highlight>
                <a:latin typeface="Book Antiqua" panose="02040602050305030304" pitchFamily="18" charset="0"/>
              </a:rPr>
              <a:t>fast</a:t>
            </a:r>
            <a:r>
              <a:rPr lang="en-US" dirty="0">
                <a:latin typeface="Book Antiqua" panose="02040602050305030304" pitchFamily="18" charset="0"/>
              </a:rPr>
              <a:t>.</a:t>
            </a:r>
            <a:endParaRPr lang="en-US" altLang="en-US" dirty="0">
              <a:latin typeface="Book Antiqua" panose="02040602050305030304" pitchFamily="18" charset="0"/>
            </a:endParaRPr>
          </a:p>
          <a:p>
            <a:pPr eaLnBrk="1" hangingPunct="1"/>
            <a:r>
              <a:rPr lang="en-US" altLang="en-US" sz="2800" dirty="0">
                <a:latin typeface="Book Antiqua" panose="02040602050305030304" pitchFamily="18" charset="0"/>
              </a:rPr>
              <a:t>“</a:t>
            </a:r>
            <a:r>
              <a:rPr lang="en-US" altLang="en-US" sz="2800" dirty="0">
                <a:solidFill>
                  <a:srgbClr val="0070C0"/>
                </a:solidFill>
                <a:latin typeface="Book Antiqua" panose="02040602050305030304" pitchFamily="18" charset="0"/>
              </a:rPr>
              <a:t>Unexpected</a:t>
            </a:r>
            <a:r>
              <a:rPr lang="en-US" altLang="en-US" sz="2800" dirty="0">
                <a:latin typeface="Book Antiqua" panose="02040602050305030304" pitchFamily="18" charset="0"/>
              </a:rPr>
              <a:t>” events requiring change in </a:t>
            </a:r>
            <a:r>
              <a:rPr lang="en-US" altLang="en-US" sz="2800" dirty="0">
                <a:solidFill>
                  <a:srgbClr val="0070C0"/>
                </a:solidFill>
                <a:latin typeface="Book Antiqua" panose="02040602050305030304" pitchFamily="18" charset="0"/>
              </a:rPr>
              <a:t>flow</a:t>
            </a:r>
            <a:r>
              <a:rPr lang="en-US" altLang="en-US" sz="2800" dirty="0">
                <a:latin typeface="Book Antiqua" panose="02040602050305030304" pitchFamily="18" charset="0"/>
              </a:rPr>
              <a:t> of control</a:t>
            </a:r>
          </a:p>
          <a:p>
            <a:pPr lvl="1" eaLnBrk="1" hangingPunct="1"/>
            <a:r>
              <a:rPr lang="en-US" altLang="en-US" sz="2400" dirty="0">
                <a:latin typeface="Book Antiqua" panose="02040602050305030304" pitchFamily="18" charset="0"/>
              </a:rPr>
              <a:t>Different ISAs use the terms differently</a:t>
            </a:r>
          </a:p>
          <a:p>
            <a:pPr eaLnBrk="1" hangingPunct="1"/>
            <a:r>
              <a:rPr lang="en-US" altLang="en-US" sz="2800" dirty="0">
                <a:solidFill>
                  <a:srgbClr val="0070C0"/>
                </a:solidFill>
                <a:latin typeface="Book Antiqua" panose="02040602050305030304" pitchFamily="18" charset="0"/>
              </a:rPr>
              <a:t>Exception</a:t>
            </a:r>
          </a:p>
          <a:p>
            <a:pPr lvl="1" eaLnBrk="1" hangingPunct="1"/>
            <a:r>
              <a:rPr lang="en-US" altLang="en-US" sz="2400" dirty="0">
                <a:latin typeface="Book Antiqua" panose="02040602050305030304" pitchFamily="18" charset="0"/>
              </a:rPr>
              <a:t>Arises within the CPU</a:t>
            </a:r>
          </a:p>
          <a:p>
            <a:pPr lvl="2" eaLnBrk="1" hangingPunct="1"/>
            <a:r>
              <a:rPr lang="en-US" altLang="en-US" sz="2000" dirty="0">
                <a:latin typeface="Book Antiqua" panose="02040602050305030304" pitchFamily="18" charset="0"/>
              </a:rPr>
              <a:t>e.g., undefined opcode, </a:t>
            </a:r>
            <a:r>
              <a:rPr lang="en-US" altLang="en-US" sz="2000" dirty="0" err="1">
                <a:latin typeface="Book Antiqua" panose="02040602050305030304" pitchFamily="18" charset="0"/>
              </a:rPr>
              <a:t>syscall</a:t>
            </a:r>
            <a:r>
              <a:rPr lang="en-US" altLang="en-US" sz="2000" dirty="0">
                <a:latin typeface="Book Antiqua" panose="02040602050305030304" pitchFamily="18" charset="0"/>
              </a:rPr>
              <a:t>, …</a:t>
            </a:r>
          </a:p>
          <a:p>
            <a:pPr eaLnBrk="1" hangingPunct="1"/>
            <a:r>
              <a:rPr lang="en-US" altLang="en-US" sz="2800" dirty="0">
                <a:solidFill>
                  <a:srgbClr val="0070C0"/>
                </a:solidFill>
                <a:latin typeface="Book Antiqua" panose="02040602050305030304" pitchFamily="18" charset="0"/>
              </a:rPr>
              <a:t>Interrupt</a:t>
            </a:r>
          </a:p>
          <a:p>
            <a:pPr lvl="1" eaLnBrk="1" hangingPunct="1"/>
            <a:r>
              <a:rPr lang="en-US" altLang="en-US" sz="2400" dirty="0">
                <a:latin typeface="Book Antiqua" panose="02040602050305030304" pitchFamily="18" charset="0"/>
              </a:rPr>
              <a:t>From an external I/O controller</a:t>
            </a:r>
          </a:p>
          <a:p>
            <a:pPr eaLnBrk="1" hangingPunct="1"/>
            <a:r>
              <a:rPr lang="en-US" altLang="en-US" sz="2800" dirty="0">
                <a:latin typeface="Book Antiqua" panose="02040602050305030304" pitchFamily="18" charset="0"/>
              </a:rPr>
              <a:t>Dealing with them without sacrificing performance is hard</a:t>
            </a:r>
            <a:endParaRPr lang="en-AU" altLang="en-US" sz="2800" dirty="0">
              <a:latin typeface="Book Antiqua" panose="02040602050305030304" pitchFamily="18" charset="0"/>
            </a:endParaRPr>
          </a:p>
        </p:txBody>
      </p:sp>
    </p:spTree>
    <p:extLst>
      <p:ext uri="{BB962C8B-B14F-4D97-AF65-F5344CB8AC3E}">
        <p14:creationId xmlns:p14="http://schemas.microsoft.com/office/powerpoint/2010/main" val="19662313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Exceptions and Interrupts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B0336A63-3B47-44C1-91C2-F0B6DC35385E}"/>
              </a:ext>
            </a:extLst>
          </p:cNvPr>
          <p:cNvPicPr>
            <a:picLocks noChangeAspect="1"/>
          </p:cNvPicPr>
          <p:nvPr/>
        </p:nvPicPr>
        <p:blipFill>
          <a:blip r:embed="rId2">
            <a:lum bright="-20000" contrast="40000"/>
          </a:blip>
          <a:stretch>
            <a:fillRect/>
          </a:stretch>
        </p:blipFill>
        <p:spPr>
          <a:xfrm>
            <a:off x="1063500" y="2617788"/>
            <a:ext cx="8918700" cy="1828800"/>
          </a:xfrm>
          <a:prstGeom prst="rect">
            <a:avLst/>
          </a:prstGeom>
        </p:spPr>
      </p:pic>
    </p:spTree>
    <p:extLst>
      <p:ext uri="{BB962C8B-B14F-4D97-AF65-F5344CB8AC3E}">
        <p14:creationId xmlns:p14="http://schemas.microsoft.com/office/powerpoint/2010/main" val="37748117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Interrupts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129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339365" y="933450"/>
            <a:ext cx="11625621" cy="5559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latin typeface="Book Antiqua" panose="02040602050305030304" pitchFamily="18" charset="0"/>
              </a:rPr>
              <a:t>When CPU </a:t>
            </a:r>
            <a:r>
              <a:rPr lang="en-US" dirty="0">
                <a:solidFill>
                  <a:srgbClr val="FF0000"/>
                </a:solidFill>
                <a:latin typeface="Book Antiqua" panose="02040602050305030304" pitchFamily="18" charset="0"/>
              </a:rPr>
              <a:t>receives</a:t>
            </a:r>
            <a:r>
              <a:rPr lang="en-US" dirty="0">
                <a:latin typeface="Book Antiqua" panose="02040602050305030304" pitchFamily="18" charset="0"/>
              </a:rPr>
              <a:t> any interrupt signal from peripheral(s) which are requesting its services, it </a:t>
            </a:r>
            <a:r>
              <a:rPr lang="en-US" dirty="0">
                <a:highlight>
                  <a:srgbClr val="FFFF00"/>
                </a:highlight>
                <a:latin typeface="Book Antiqua" panose="02040602050305030304" pitchFamily="18" charset="0"/>
              </a:rPr>
              <a:t>stops</a:t>
            </a:r>
            <a:r>
              <a:rPr lang="en-US" dirty="0">
                <a:latin typeface="Book Antiqua" panose="02040602050305030304" pitchFamily="18" charset="0"/>
              </a:rPr>
              <a:t> its current execution and program control is transferred to a </a:t>
            </a:r>
            <a:r>
              <a:rPr lang="en-US" dirty="0">
                <a:highlight>
                  <a:srgbClr val="FFFF00"/>
                </a:highlight>
                <a:latin typeface="Book Antiqua" panose="02040602050305030304" pitchFamily="18" charset="0"/>
              </a:rPr>
              <a:t>sub-routine</a:t>
            </a:r>
            <a:r>
              <a:rPr lang="en-US" dirty="0">
                <a:latin typeface="Book Antiqua" panose="02040602050305030304" pitchFamily="18" charset="0"/>
              </a:rPr>
              <a:t> by generating </a:t>
            </a:r>
            <a:r>
              <a:rPr lang="en-US" dirty="0">
                <a:solidFill>
                  <a:srgbClr val="FF0000"/>
                </a:solidFill>
                <a:latin typeface="Book Antiqua" panose="02040602050305030304" pitchFamily="18" charset="0"/>
              </a:rPr>
              <a:t>CALL</a:t>
            </a:r>
            <a:r>
              <a:rPr lang="en-US" dirty="0">
                <a:latin typeface="Book Antiqua" panose="02040602050305030304" pitchFamily="18" charset="0"/>
              </a:rPr>
              <a:t> signal and after executing subroutine by generating </a:t>
            </a:r>
            <a:r>
              <a:rPr lang="en-US" dirty="0">
                <a:solidFill>
                  <a:srgbClr val="FF0000"/>
                </a:solidFill>
                <a:latin typeface="Book Antiqua" panose="02040602050305030304" pitchFamily="18" charset="0"/>
              </a:rPr>
              <a:t>RET</a:t>
            </a:r>
            <a:r>
              <a:rPr lang="en-US" dirty="0">
                <a:latin typeface="Book Antiqua" panose="02040602050305030304" pitchFamily="18" charset="0"/>
              </a:rPr>
              <a:t> signal again program control is transferred to main program from where it had stopped. </a:t>
            </a:r>
          </a:p>
          <a:p>
            <a:pPr algn="l"/>
            <a:r>
              <a:rPr lang="en-CA" dirty="0">
                <a:solidFill>
                  <a:srgbClr val="0070C0"/>
                </a:solidFill>
                <a:latin typeface="Book Antiqua" panose="02040602050305030304" pitchFamily="18" charset="0"/>
              </a:rPr>
              <a:t>Hardware</a:t>
            </a:r>
            <a:r>
              <a:rPr lang="en-CA" dirty="0">
                <a:latin typeface="Book Antiqua" panose="02040602050305030304" pitchFamily="18" charset="0"/>
              </a:rPr>
              <a:t> and </a:t>
            </a:r>
            <a:r>
              <a:rPr lang="en-CA" dirty="0">
                <a:solidFill>
                  <a:srgbClr val="0070C0"/>
                </a:solidFill>
                <a:latin typeface="Book Antiqua" panose="02040602050305030304" pitchFamily="18" charset="0"/>
              </a:rPr>
              <a:t>Software</a:t>
            </a:r>
            <a:r>
              <a:rPr lang="en-CA" dirty="0">
                <a:latin typeface="Book Antiqua" panose="02040602050305030304" pitchFamily="18" charset="0"/>
              </a:rPr>
              <a:t> Interrupts</a:t>
            </a:r>
          </a:p>
          <a:p>
            <a:pPr lvl="1"/>
            <a:r>
              <a:rPr lang="en-US" dirty="0">
                <a:latin typeface="Book Antiqua" panose="02040602050305030304" pitchFamily="18" charset="0"/>
              </a:rPr>
              <a:t>When CPU receive interrupt signals through pins (hardware) of CPU, they are known as </a:t>
            </a:r>
            <a:r>
              <a:rPr lang="en-US" dirty="0">
                <a:solidFill>
                  <a:srgbClr val="FF0000"/>
                </a:solidFill>
                <a:latin typeface="Book Antiqua" panose="02040602050305030304" pitchFamily="18" charset="0"/>
              </a:rPr>
              <a:t>Hardware</a:t>
            </a:r>
            <a:r>
              <a:rPr lang="en-US" dirty="0">
                <a:latin typeface="Book Antiqua" panose="02040602050305030304" pitchFamily="18" charset="0"/>
              </a:rPr>
              <a:t> Interrupts</a:t>
            </a:r>
          </a:p>
          <a:p>
            <a:pPr lvl="1"/>
            <a:r>
              <a:rPr lang="en-US" dirty="0">
                <a:solidFill>
                  <a:srgbClr val="FF0000"/>
                </a:solidFill>
                <a:latin typeface="Book Antiqua" panose="02040602050305030304" pitchFamily="18" charset="0"/>
              </a:rPr>
              <a:t>Software</a:t>
            </a:r>
            <a:r>
              <a:rPr lang="en-US" dirty="0">
                <a:latin typeface="Book Antiqua" panose="02040602050305030304" pitchFamily="18" charset="0"/>
              </a:rPr>
              <a:t> Interrupts are those which are inserted in between the program which means these are mnemonics of CPU</a:t>
            </a:r>
          </a:p>
        </p:txBody>
      </p:sp>
    </p:spTree>
    <p:extLst>
      <p:ext uri="{BB962C8B-B14F-4D97-AF65-F5344CB8AC3E}">
        <p14:creationId xmlns:p14="http://schemas.microsoft.com/office/powerpoint/2010/main" val="2264824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3099062"/>
          </a:xfrm>
        </p:spPr>
        <p:txBody>
          <a:bodyPr>
            <a:normAutofit/>
          </a:bodyPr>
          <a:lstStyle/>
          <a:p>
            <a:pPr eaLnBrk="1" hangingPunct="1">
              <a:lnSpc>
                <a:spcPct val="90000"/>
              </a:lnSpc>
            </a:pPr>
            <a:r>
              <a:rPr lang="en-US" altLang="en-US" sz="3200" dirty="0">
                <a:latin typeface="Book Antiqua" panose="02040602050305030304" pitchFamily="18" charset="0"/>
              </a:rPr>
              <a:t>Combinational logic transforms data during clock cycles</a:t>
            </a:r>
          </a:p>
          <a:p>
            <a:pPr lvl="1" eaLnBrk="1" hangingPunct="1">
              <a:lnSpc>
                <a:spcPct val="90000"/>
              </a:lnSpc>
            </a:pPr>
            <a:r>
              <a:rPr lang="en-US" altLang="en-US" sz="2800" dirty="0">
                <a:latin typeface="Book Antiqua" panose="02040602050305030304" pitchFamily="18" charset="0"/>
              </a:rPr>
              <a:t>Between clock edges</a:t>
            </a:r>
          </a:p>
          <a:p>
            <a:pPr lvl="1" eaLnBrk="1" hangingPunct="1">
              <a:lnSpc>
                <a:spcPct val="90000"/>
              </a:lnSpc>
            </a:pPr>
            <a:r>
              <a:rPr lang="en-US" altLang="en-US" sz="2800" dirty="0">
                <a:latin typeface="Book Antiqua" panose="02040602050305030304" pitchFamily="18" charset="0"/>
              </a:rPr>
              <a:t>Input from state elements, output to state element</a:t>
            </a:r>
          </a:p>
          <a:p>
            <a:pPr lvl="1" eaLnBrk="1" hangingPunct="1">
              <a:lnSpc>
                <a:spcPct val="90000"/>
              </a:lnSpc>
            </a:pPr>
            <a:r>
              <a:rPr lang="en-US" altLang="en-US" sz="2800" dirty="0">
                <a:latin typeface="Book Antiqua" panose="02040602050305030304" pitchFamily="18" charset="0"/>
              </a:rPr>
              <a:t>Longest delay determines clock period</a:t>
            </a:r>
          </a:p>
          <a:p>
            <a:pPr lvl="1" eaLnBrk="1" hangingPunct="1">
              <a:lnSpc>
                <a:spcPct val="90000"/>
              </a:lnSpc>
            </a:pPr>
            <a:r>
              <a:rPr lang="en-US" altLang="en-US" sz="2800" dirty="0">
                <a:solidFill>
                  <a:srgbClr val="0070C0"/>
                </a:solidFill>
                <a:latin typeface="Book Antiqua" panose="02040602050305030304" pitchFamily="18" charset="0"/>
              </a:rPr>
              <a:t>asserted</a:t>
            </a:r>
            <a:r>
              <a:rPr lang="en-US" altLang="en-US" sz="2800" dirty="0">
                <a:latin typeface="Book Antiqua" panose="02040602050305030304" pitchFamily="18" charset="0"/>
              </a:rPr>
              <a:t> The signal is logically high or true.</a:t>
            </a:r>
          </a:p>
          <a:p>
            <a:pPr lvl="1" eaLnBrk="1" hangingPunct="1">
              <a:lnSpc>
                <a:spcPct val="90000"/>
              </a:lnSpc>
            </a:pPr>
            <a:r>
              <a:rPr lang="en-US" altLang="en-US" sz="2800" dirty="0" err="1">
                <a:solidFill>
                  <a:srgbClr val="0070C0"/>
                </a:solidFill>
                <a:latin typeface="Book Antiqua" panose="02040602050305030304" pitchFamily="18" charset="0"/>
              </a:rPr>
              <a:t>deasserted</a:t>
            </a:r>
            <a:r>
              <a:rPr lang="en-US" altLang="en-US" sz="2800" dirty="0">
                <a:latin typeface="Book Antiqua" panose="02040602050305030304" pitchFamily="18" charset="0"/>
              </a:rPr>
              <a:t> The signal is logically low or false.</a:t>
            </a:r>
            <a:endParaRPr lang="en-AU" altLang="en-US" sz="28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Clocking Methodology</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6" descr="f04-04-P374493">
            <a:extLst>
              <a:ext uri="{FF2B5EF4-FFF2-40B4-BE49-F238E27FC236}">
                <a16:creationId xmlns:a16="http://schemas.microsoft.com/office/drawing/2014/main" id="{0DF14DE7-4F20-402F-978E-E2AFF00A5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522" y="4751543"/>
            <a:ext cx="4374213" cy="102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f04-03-P374493">
            <a:extLst>
              <a:ext uri="{FF2B5EF4-FFF2-40B4-BE49-F238E27FC236}">
                <a16:creationId xmlns:a16="http://schemas.microsoft.com/office/drawing/2014/main" id="{FA85FA56-0B23-455B-86FF-2CD5CE7BB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70" y="4559299"/>
            <a:ext cx="4767832" cy="140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51354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Interrupts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339365" y="933450"/>
            <a:ext cx="11625621" cy="5559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CA" dirty="0">
                <a:solidFill>
                  <a:srgbClr val="0070C0"/>
                </a:solidFill>
                <a:latin typeface="Book Antiqua" panose="02040602050305030304" pitchFamily="18" charset="0"/>
              </a:rPr>
              <a:t>Vectored</a:t>
            </a:r>
            <a:r>
              <a:rPr lang="en-CA" dirty="0">
                <a:latin typeface="Book Antiqua" panose="02040602050305030304" pitchFamily="18" charset="0"/>
              </a:rPr>
              <a:t> and </a:t>
            </a:r>
            <a:r>
              <a:rPr lang="en-CA" dirty="0">
                <a:solidFill>
                  <a:srgbClr val="0070C0"/>
                </a:solidFill>
                <a:latin typeface="Book Antiqua" panose="02040602050305030304" pitchFamily="18" charset="0"/>
              </a:rPr>
              <a:t>Non-Vectored</a:t>
            </a:r>
            <a:r>
              <a:rPr lang="en-CA" dirty="0">
                <a:latin typeface="Book Antiqua" panose="02040602050305030304" pitchFamily="18" charset="0"/>
              </a:rPr>
              <a:t> Interrupts </a:t>
            </a:r>
          </a:p>
          <a:p>
            <a:pPr lvl="1"/>
            <a:r>
              <a:rPr lang="en-US" dirty="0">
                <a:solidFill>
                  <a:srgbClr val="FF0000"/>
                </a:solidFill>
                <a:latin typeface="Book Antiqua" panose="02040602050305030304" pitchFamily="18" charset="0"/>
              </a:rPr>
              <a:t>Vectored</a:t>
            </a:r>
            <a:r>
              <a:rPr lang="en-US" dirty="0">
                <a:latin typeface="Book Antiqua" panose="02040602050305030304" pitchFamily="18" charset="0"/>
              </a:rPr>
              <a:t> Interrupts are those which have fixed vector address.</a:t>
            </a:r>
            <a:endParaRPr lang="en-US" dirty="0">
              <a:solidFill>
                <a:srgbClr val="FF0000"/>
              </a:solidFill>
              <a:latin typeface="Book Antiqua" panose="02040602050305030304" pitchFamily="18" charset="0"/>
            </a:endParaRPr>
          </a:p>
          <a:p>
            <a:pPr lvl="1"/>
            <a:r>
              <a:rPr lang="en-US" dirty="0">
                <a:solidFill>
                  <a:srgbClr val="FF0000"/>
                </a:solidFill>
                <a:latin typeface="Book Antiqua" panose="02040602050305030304" pitchFamily="18" charset="0"/>
              </a:rPr>
              <a:t>Non-Vectored</a:t>
            </a:r>
            <a:r>
              <a:rPr lang="en-US" dirty="0">
                <a:latin typeface="Book Antiqua" panose="02040602050305030304" pitchFamily="18" charset="0"/>
              </a:rPr>
              <a:t> Interrupts (Scalar Interrupt) are those in which vector address is not predefined. The interrupting device gives the address of sub-routine for these interrupts</a:t>
            </a:r>
            <a:endParaRPr lang="en-CA" dirty="0">
              <a:latin typeface="Book Antiqua" panose="02040602050305030304" pitchFamily="18" charset="0"/>
            </a:endParaRPr>
          </a:p>
          <a:p>
            <a:pPr algn="l"/>
            <a:r>
              <a:rPr lang="en-CA" dirty="0">
                <a:latin typeface="Book Antiqua" panose="02040602050305030304" pitchFamily="18" charset="0"/>
              </a:rPr>
              <a:t>Maskable and Non-Maskable Interrupts </a:t>
            </a:r>
          </a:p>
          <a:p>
            <a:pPr lvl="1"/>
            <a:r>
              <a:rPr lang="en-US" dirty="0">
                <a:solidFill>
                  <a:srgbClr val="FF0000"/>
                </a:solidFill>
                <a:latin typeface="Book Antiqua" panose="02040602050305030304" pitchFamily="18" charset="0"/>
              </a:rPr>
              <a:t>Maskable</a:t>
            </a:r>
            <a:r>
              <a:rPr lang="en-US" dirty="0">
                <a:latin typeface="Book Antiqua" panose="02040602050305030304" pitchFamily="18" charset="0"/>
              </a:rPr>
              <a:t> Interrupts are those which can be disabled or ignored by the CPU</a:t>
            </a:r>
          </a:p>
          <a:p>
            <a:pPr lvl="1"/>
            <a:r>
              <a:rPr lang="en-US" dirty="0">
                <a:solidFill>
                  <a:srgbClr val="FF0000"/>
                </a:solidFill>
                <a:latin typeface="Book Antiqua" panose="02040602050305030304" pitchFamily="18" charset="0"/>
              </a:rPr>
              <a:t>Non-Maskable</a:t>
            </a:r>
            <a:r>
              <a:rPr lang="en-US" dirty="0">
                <a:latin typeface="Book Antiqua" panose="02040602050305030304" pitchFamily="18" charset="0"/>
              </a:rPr>
              <a:t> Interrupts are those which cannot be disabled or ignored by CPU</a:t>
            </a:r>
            <a:endParaRPr lang="en-AU" altLang="en-US" dirty="0">
              <a:latin typeface="Book Antiqua" panose="02040602050305030304" pitchFamily="18" charset="0"/>
            </a:endParaRPr>
          </a:p>
        </p:txBody>
      </p:sp>
    </p:spTree>
    <p:extLst>
      <p:ext uri="{BB962C8B-B14F-4D97-AF65-F5344CB8AC3E}">
        <p14:creationId xmlns:p14="http://schemas.microsoft.com/office/powerpoint/2010/main" val="40359205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Handling Exceptions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03315" y="933450"/>
            <a:ext cx="11361671" cy="555942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latin typeface="Book Antiqua" panose="02040602050305030304" pitchFamily="18" charset="0"/>
              </a:rPr>
              <a:t>The only types of exceptions that our current </a:t>
            </a:r>
            <a:r>
              <a:rPr lang="en-US" dirty="0">
                <a:solidFill>
                  <a:srgbClr val="0070C0"/>
                </a:solidFill>
                <a:latin typeface="Book Antiqua" panose="02040602050305030304" pitchFamily="18" charset="0"/>
              </a:rPr>
              <a:t>implementation</a:t>
            </a:r>
            <a:r>
              <a:rPr lang="en-US" dirty="0">
                <a:latin typeface="Book Antiqua" panose="02040602050305030304" pitchFamily="18" charset="0"/>
              </a:rPr>
              <a:t> can generate are:</a:t>
            </a:r>
          </a:p>
          <a:p>
            <a:pPr marL="914400" lvl="1" indent="-457200">
              <a:buFont typeface="+mj-lt"/>
              <a:buAutoNum type="arabicPeriod"/>
            </a:pPr>
            <a:r>
              <a:rPr lang="en-US" dirty="0">
                <a:solidFill>
                  <a:srgbClr val="0070C0"/>
                </a:solidFill>
                <a:latin typeface="Book Antiqua" panose="02040602050305030304" pitchFamily="18" charset="0"/>
              </a:rPr>
              <a:t>Execution of an undefined instruction. </a:t>
            </a:r>
            <a:endParaRPr lang="en-US" dirty="0">
              <a:latin typeface="Book Antiqua" panose="02040602050305030304" pitchFamily="18" charset="0"/>
            </a:endParaRPr>
          </a:p>
          <a:p>
            <a:pPr marL="914400" lvl="1" indent="-457200">
              <a:buFont typeface="+mj-lt"/>
              <a:buAutoNum type="arabicPeriod"/>
            </a:pPr>
            <a:r>
              <a:rPr lang="en-US" dirty="0">
                <a:solidFill>
                  <a:srgbClr val="0070C0"/>
                </a:solidFill>
                <a:latin typeface="Book Antiqua" panose="02040602050305030304" pitchFamily="18" charset="0"/>
              </a:rPr>
              <a:t>Hardware malfunction</a:t>
            </a:r>
            <a:r>
              <a:rPr lang="en-US" dirty="0">
                <a:latin typeface="Book Antiqua" panose="02040602050305030304" pitchFamily="18" charset="0"/>
              </a:rPr>
              <a:t>. </a:t>
            </a:r>
          </a:p>
          <a:p>
            <a:pPr algn="l"/>
            <a:r>
              <a:rPr lang="en-US" altLang="en-US" sz="3000" dirty="0">
                <a:latin typeface="Book Antiqua" panose="02040602050305030304" pitchFamily="18" charset="0"/>
              </a:rPr>
              <a:t>Save PC of offending (or interrupted) instruction</a:t>
            </a:r>
          </a:p>
          <a:p>
            <a:pPr lvl="1" eaLnBrk="1" hangingPunct="1">
              <a:lnSpc>
                <a:spcPct val="90000"/>
              </a:lnSpc>
            </a:pPr>
            <a:r>
              <a:rPr lang="en-US" altLang="en-US" sz="2400" dirty="0">
                <a:latin typeface="Book Antiqua" panose="02040602050305030304" pitchFamily="18" charset="0"/>
              </a:rPr>
              <a:t>In RISC-V: </a:t>
            </a:r>
            <a:r>
              <a:rPr lang="en-US" altLang="en-US" sz="2400" dirty="0">
                <a:solidFill>
                  <a:srgbClr val="0070C0"/>
                </a:solidFill>
                <a:latin typeface="Book Antiqua" panose="02040602050305030304" pitchFamily="18" charset="0"/>
              </a:rPr>
              <a:t>Supervisor Exception Program Counter </a:t>
            </a:r>
            <a:r>
              <a:rPr lang="en-US" altLang="en-US" sz="2400" dirty="0">
                <a:latin typeface="Book Antiqua" panose="02040602050305030304" pitchFamily="18" charset="0"/>
              </a:rPr>
              <a:t>(SEPC)</a:t>
            </a:r>
          </a:p>
          <a:p>
            <a:pPr>
              <a:lnSpc>
                <a:spcPct val="100000"/>
              </a:lnSpc>
            </a:pPr>
            <a:r>
              <a:rPr lang="en-CA" dirty="0">
                <a:latin typeface="Book Antiqua" panose="02040602050305030304" pitchFamily="18" charset="0"/>
              </a:rPr>
              <a:t>Then </a:t>
            </a:r>
            <a:r>
              <a:rPr lang="en-CA" dirty="0">
                <a:solidFill>
                  <a:srgbClr val="0070C0"/>
                </a:solidFill>
                <a:latin typeface="Book Antiqua" panose="02040602050305030304" pitchFamily="18" charset="0"/>
              </a:rPr>
              <a:t>transfer </a:t>
            </a:r>
            <a:r>
              <a:rPr lang="en-US" dirty="0">
                <a:solidFill>
                  <a:srgbClr val="0070C0"/>
                </a:solidFill>
                <a:latin typeface="Book Antiqua" panose="02040602050305030304" pitchFamily="18" charset="0"/>
              </a:rPr>
              <a:t>control </a:t>
            </a:r>
            <a:r>
              <a:rPr lang="en-US" dirty="0">
                <a:latin typeface="Book Antiqua" panose="02040602050305030304" pitchFamily="18" charset="0"/>
              </a:rPr>
              <a:t>to the operating system at some specified address.</a:t>
            </a:r>
          </a:p>
          <a:p>
            <a:pPr algn="l"/>
            <a:r>
              <a:rPr lang="en-US" sz="3000" dirty="0">
                <a:latin typeface="Book Antiqua" panose="02040602050305030304" pitchFamily="18" charset="0"/>
              </a:rPr>
              <a:t>The operating system can then take the appropriate action, which may involve:</a:t>
            </a:r>
          </a:p>
          <a:p>
            <a:pPr marL="971550" lvl="1" indent="-514350">
              <a:buFont typeface="+mj-lt"/>
              <a:buAutoNum type="arabicPeriod"/>
            </a:pPr>
            <a:r>
              <a:rPr lang="en-US" sz="2600" dirty="0">
                <a:latin typeface="Book Antiqua" panose="02040602050305030304" pitchFamily="18" charset="0"/>
              </a:rPr>
              <a:t>providing some </a:t>
            </a:r>
            <a:r>
              <a:rPr lang="en-US" sz="2600" dirty="0">
                <a:solidFill>
                  <a:srgbClr val="FF0000"/>
                </a:solidFill>
                <a:latin typeface="Book Antiqua" panose="02040602050305030304" pitchFamily="18" charset="0"/>
              </a:rPr>
              <a:t>service</a:t>
            </a:r>
            <a:r>
              <a:rPr lang="en-US" sz="2600" dirty="0">
                <a:latin typeface="Book Antiqua" panose="02040602050305030304" pitchFamily="18" charset="0"/>
              </a:rPr>
              <a:t> to the user program,</a:t>
            </a:r>
          </a:p>
          <a:p>
            <a:pPr marL="971550" lvl="1" indent="-514350">
              <a:buFont typeface="+mj-lt"/>
              <a:buAutoNum type="arabicPeriod"/>
            </a:pPr>
            <a:r>
              <a:rPr lang="en-US" sz="2600" dirty="0">
                <a:latin typeface="Book Antiqua" panose="02040602050305030304" pitchFamily="18" charset="0"/>
              </a:rPr>
              <a:t>taking some </a:t>
            </a:r>
            <a:r>
              <a:rPr lang="en-US" sz="2600" dirty="0">
                <a:solidFill>
                  <a:srgbClr val="FF0000"/>
                </a:solidFill>
                <a:latin typeface="Book Antiqua" panose="02040602050305030304" pitchFamily="18" charset="0"/>
              </a:rPr>
              <a:t>predefined</a:t>
            </a:r>
            <a:r>
              <a:rPr lang="en-US" sz="2600" dirty="0">
                <a:latin typeface="Book Antiqua" panose="02040602050305030304" pitchFamily="18" charset="0"/>
              </a:rPr>
              <a:t> action in response to a malfunction, </a:t>
            </a:r>
          </a:p>
          <a:p>
            <a:pPr marL="971550" lvl="1" indent="-514350">
              <a:buFont typeface="+mj-lt"/>
              <a:buAutoNum type="arabicPeriod"/>
            </a:pPr>
            <a:r>
              <a:rPr lang="en-US" sz="2600" dirty="0">
                <a:latin typeface="Book Antiqua" panose="02040602050305030304" pitchFamily="18" charset="0"/>
              </a:rPr>
              <a:t>or </a:t>
            </a:r>
            <a:r>
              <a:rPr lang="en-US" sz="2600" dirty="0">
                <a:solidFill>
                  <a:srgbClr val="FF0000"/>
                </a:solidFill>
                <a:latin typeface="Book Antiqua" panose="02040602050305030304" pitchFamily="18" charset="0"/>
              </a:rPr>
              <a:t>stopping</a:t>
            </a:r>
            <a:r>
              <a:rPr lang="en-US" sz="2600" dirty="0">
                <a:latin typeface="Book Antiqua" panose="02040602050305030304" pitchFamily="18" charset="0"/>
              </a:rPr>
              <a:t> the execution of the program and reporting </a:t>
            </a:r>
            <a:r>
              <a:rPr lang="en-CA" sz="2600" dirty="0">
                <a:latin typeface="Book Antiqua" panose="02040602050305030304" pitchFamily="18" charset="0"/>
              </a:rPr>
              <a:t>an error. </a:t>
            </a:r>
          </a:p>
          <a:p>
            <a:pPr algn="l"/>
            <a:r>
              <a:rPr lang="en-US" altLang="en-US" sz="2800" dirty="0">
                <a:latin typeface="Book Antiqua" panose="02040602050305030304" pitchFamily="18" charset="0"/>
              </a:rPr>
              <a:t>Save indication of the problem</a:t>
            </a:r>
          </a:p>
          <a:p>
            <a:pPr lvl="1" eaLnBrk="1" hangingPunct="1">
              <a:lnSpc>
                <a:spcPct val="90000"/>
              </a:lnSpc>
            </a:pPr>
            <a:r>
              <a:rPr lang="en-US" altLang="en-US" sz="2400" dirty="0">
                <a:latin typeface="Book Antiqua" panose="02040602050305030304" pitchFamily="18" charset="0"/>
              </a:rPr>
              <a:t>In RISC-V: </a:t>
            </a:r>
            <a:r>
              <a:rPr lang="en-US" altLang="en-US" sz="2400" dirty="0">
                <a:solidFill>
                  <a:srgbClr val="0070C0"/>
                </a:solidFill>
                <a:latin typeface="Book Antiqua" panose="02040602050305030304" pitchFamily="18" charset="0"/>
              </a:rPr>
              <a:t>Supervisor Exception Cause Register </a:t>
            </a:r>
            <a:r>
              <a:rPr lang="en-US" altLang="en-US" sz="2400" dirty="0">
                <a:latin typeface="Book Antiqua" panose="02040602050305030304" pitchFamily="18" charset="0"/>
              </a:rPr>
              <a:t>(SCAUSE)</a:t>
            </a:r>
          </a:p>
          <a:p>
            <a:pPr lvl="1" eaLnBrk="1" hangingPunct="1">
              <a:lnSpc>
                <a:spcPct val="90000"/>
              </a:lnSpc>
            </a:pPr>
            <a:r>
              <a:rPr lang="en-US" altLang="en-US" sz="2400" dirty="0">
                <a:latin typeface="Book Antiqua" panose="02040602050305030304" pitchFamily="18" charset="0"/>
              </a:rPr>
              <a:t>64 bits, but most bits unused</a:t>
            </a:r>
          </a:p>
          <a:p>
            <a:pPr lvl="2" eaLnBrk="1" hangingPunct="1">
              <a:lnSpc>
                <a:spcPct val="90000"/>
              </a:lnSpc>
            </a:pPr>
            <a:r>
              <a:rPr lang="en-US" altLang="en-US" sz="2000" dirty="0">
                <a:latin typeface="Book Antiqua" panose="02040602050305030304" pitchFamily="18" charset="0"/>
              </a:rPr>
              <a:t>Exception code field: 2 for undefined opcode, 12 for hardware malfunction, …</a:t>
            </a:r>
          </a:p>
          <a:p>
            <a:pPr eaLnBrk="1" hangingPunct="1">
              <a:lnSpc>
                <a:spcPct val="90000"/>
              </a:lnSpc>
            </a:pPr>
            <a:r>
              <a:rPr lang="en-US" altLang="en-US" sz="2800" dirty="0">
                <a:latin typeface="Book Antiqua" panose="02040602050305030304" pitchFamily="18" charset="0"/>
              </a:rPr>
              <a:t>Jump to handler</a:t>
            </a:r>
          </a:p>
          <a:p>
            <a:pPr lvl="1" eaLnBrk="1" hangingPunct="1">
              <a:lnSpc>
                <a:spcPct val="90000"/>
              </a:lnSpc>
            </a:pPr>
            <a:r>
              <a:rPr lang="en-US" altLang="en-US" sz="2400" dirty="0">
                <a:latin typeface="Book Antiqua" panose="02040602050305030304" pitchFamily="18" charset="0"/>
              </a:rPr>
              <a:t>Assume at 0000 0000 1C09 0000</a:t>
            </a:r>
            <a:r>
              <a:rPr lang="en-US" altLang="en-US" sz="2400" baseline="-25000" dirty="0">
                <a:latin typeface="Book Antiqua" panose="02040602050305030304" pitchFamily="18" charset="0"/>
              </a:rPr>
              <a:t>hex</a:t>
            </a:r>
            <a:endParaRPr lang="en-US" altLang="en-US" sz="2400"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39411847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An Alternate Mechanism</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121790"/>
            <a:ext cx="11268075" cy="5234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en-US" dirty="0">
                <a:latin typeface="Book Antiqua" panose="02040602050305030304" pitchFamily="18" charset="0"/>
              </a:rPr>
              <a:t>Vectored Interrupts</a:t>
            </a:r>
          </a:p>
          <a:p>
            <a:pPr lvl="1"/>
            <a:r>
              <a:rPr lang="en-CA" sz="2000" dirty="0">
                <a:latin typeface="Book Antiqua" panose="02040602050305030304" pitchFamily="18" charset="0"/>
              </a:rPr>
              <a:t>An interrupt for which the address to which control is transferred is determined by the cause of the exception</a:t>
            </a:r>
            <a:r>
              <a:rPr lang="en-CA" sz="1400" b="0" i="0" u="none" strike="noStrike" baseline="0" dirty="0">
                <a:latin typeface="MinionPro-Regular"/>
              </a:rPr>
              <a:t>.</a:t>
            </a:r>
            <a:endParaRPr lang="en-US" altLang="en-US" dirty="0">
              <a:latin typeface="Book Antiqua" panose="02040602050305030304" pitchFamily="18" charset="0"/>
            </a:endParaRPr>
          </a:p>
          <a:p>
            <a:pPr eaLnBrk="1" hangingPunct="1">
              <a:lnSpc>
                <a:spcPct val="90000"/>
              </a:lnSpc>
            </a:pPr>
            <a:r>
              <a:rPr lang="en-US" altLang="en-US" dirty="0">
                <a:latin typeface="Book Antiqua" panose="02040602050305030304" pitchFamily="18" charset="0"/>
              </a:rPr>
              <a:t>Exception vector address to be added to a vector table base register:</a:t>
            </a:r>
          </a:p>
          <a:p>
            <a:pPr lvl="1" eaLnBrk="1" hangingPunct="1">
              <a:lnSpc>
                <a:spcPct val="90000"/>
              </a:lnSpc>
            </a:pPr>
            <a:r>
              <a:rPr lang="en-US" altLang="en-US" dirty="0">
                <a:latin typeface="Book Antiqua" panose="02040602050305030304" pitchFamily="18" charset="0"/>
              </a:rPr>
              <a:t>Undefined opcode		00 0100 0000</a:t>
            </a:r>
            <a:r>
              <a:rPr lang="en-US" altLang="en-US" baseline="-25000" dirty="0">
                <a:latin typeface="Book Antiqua" panose="02040602050305030304" pitchFamily="18" charset="0"/>
              </a:rPr>
              <a:t>two</a:t>
            </a:r>
          </a:p>
          <a:p>
            <a:pPr lvl="1" eaLnBrk="1" hangingPunct="1">
              <a:lnSpc>
                <a:spcPct val="90000"/>
              </a:lnSpc>
            </a:pPr>
            <a:r>
              <a:rPr lang="en-US" altLang="en-US" dirty="0">
                <a:latin typeface="Book Antiqua" panose="02040602050305030304" pitchFamily="18" charset="0"/>
              </a:rPr>
              <a:t>Hardware malfunction:	01 1000 0000</a:t>
            </a:r>
            <a:r>
              <a:rPr lang="en-US" altLang="en-US" baseline="-25000" dirty="0">
                <a:latin typeface="Book Antiqua" panose="02040602050305030304" pitchFamily="18" charset="0"/>
              </a:rPr>
              <a:t>two</a:t>
            </a:r>
          </a:p>
          <a:p>
            <a:r>
              <a:rPr lang="en-US" altLang="en-US" dirty="0">
                <a:latin typeface="Book Antiqua" panose="02040602050305030304" pitchFamily="18" charset="0"/>
              </a:rPr>
              <a:t>Instructions either</a:t>
            </a:r>
          </a:p>
          <a:p>
            <a:pPr lvl="1" eaLnBrk="1" hangingPunct="1">
              <a:lnSpc>
                <a:spcPct val="90000"/>
              </a:lnSpc>
            </a:pPr>
            <a:r>
              <a:rPr lang="en-US" altLang="en-US" dirty="0">
                <a:latin typeface="Book Antiqua" panose="02040602050305030304" pitchFamily="18" charset="0"/>
              </a:rPr>
              <a:t>Deal with the interrupt, or</a:t>
            </a:r>
          </a:p>
          <a:p>
            <a:pPr lvl="1" eaLnBrk="1" hangingPunct="1">
              <a:lnSpc>
                <a:spcPct val="90000"/>
              </a:lnSpc>
            </a:pPr>
            <a:r>
              <a:rPr lang="en-US" altLang="en-US" dirty="0">
                <a:latin typeface="Book Antiqua" panose="02040602050305030304" pitchFamily="18" charset="0"/>
              </a:rPr>
              <a:t>Jump to real handler</a:t>
            </a:r>
            <a:endParaRPr lang="en-AU" altLang="en-US" dirty="0">
              <a:latin typeface="Book Antiqua" panose="02040602050305030304" pitchFamily="18" charset="0"/>
            </a:endParaRPr>
          </a:p>
        </p:txBody>
      </p:sp>
      <p:pic>
        <p:nvPicPr>
          <p:cNvPr id="3" name="Picture 2">
            <a:extLst>
              <a:ext uri="{FF2B5EF4-FFF2-40B4-BE49-F238E27FC236}">
                <a16:creationId xmlns:a16="http://schemas.microsoft.com/office/drawing/2014/main" id="{A72AA371-5FD2-4274-A191-AD2ED0E123B7}"/>
              </a:ext>
            </a:extLst>
          </p:cNvPr>
          <p:cNvPicPr>
            <a:picLocks noChangeAspect="1"/>
          </p:cNvPicPr>
          <p:nvPr/>
        </p:nvPicPr>
        <p:blipFill>
          <a:blip r:embed="rId2"/>
          <a:stretch>
            <a:fillRect/>
          </a:stretch>
        </p:blipFill>
        <p:spPr>
          <a:xfrm>
            <a:off x="973261" y="2676260"/>
            <a:ext cx="6887980" cy="91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09546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Handling Exceptions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036948"/>
            <a:ext cx="10868025" cy="5095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dirty="0">
                <a:latin typeface="Book Antiqua" panose="02040602050305030304" pitchFamily="18" charset="0"/>
              </a:rPr>
              <a:t>The operating system knows the </a:t>
            </a:r>
            <a:r>
              <a:rPr lang="en-US" sz="2400" dirty="0">
                <a:solidFill>
                  <a:srgbClr val="0070C0"/>
                </a:solidFill>
                <a:latin typeface="Book Antiqua" panose="02040602050305030304" pitchFamily="18" charset="0"/>
              </a:rPr>
              <a:t>reason</a:t>
            </a:r>
            <a:r>
              <a:rPr lang="en-US" sz="2400" dirty="0">
                <a:latin typeface="Book Antiqua" panose="02040602050305030304" pitchFamily="18" charset="0"/>
              </a:rPr>
              <a:t> for the exception by the address at which it </a:t>
            </a:r>
            <a:r>
              <a:rPr lang="en-CA" sz="2400" dirty="0">
                <a:latin typeface="Book Antiqua" panose="02040602050305030304" pitchFamily="18" charset="0"/>
              </a:rPr>
              <a:t>is initiated.</a:t>
            </a:r>
          </a:p>
          <a:p>
            <a:pPr algn="l"/>
            <a:r>
              <a:rPr lang="en-US" sz="2400" dirty="0">
                <a:latin typeface="Book Antiqua" panose="02040602050305030304" pitchFamily="18" charset="0"/>
              </a:rPr>
              <a:t>When the exception is </a:t>
            </a:r>
            <a:r>
              <a:rPr lang="en-US" sz="2400" dirty="0">
                <a:solidFill>
                  <a:srgbClr val="0070C0"/>
                </a:solidFill>
                <a:latin typeface="Book Antiqua" panose="02040602050305030304" pitchFamily="18" charset="0"/>
              </a:rPr>
              <a:t>not vectored</a:t>
            </a:r>
            <a:r>
              <a:rPr lang="en-US" sz="2400" dirty="0">
                <a:latin typeface="Book Antiqua" panose="02040602050305030304" pitchFamily="18" charset="0"/>
              </a:rPr>
              <a:t>, as in </a:t>
            </a:r>
            <a:r>
              <a:rPr lang="en-US" sz="2400" dirty="0">
                <a:solidFill>
                  <a:srgbClr val="0070C0"/>
                </a:solidFill>
                <a:latin typeface="Book Antiqua" panose="02040602050305030304" pitchFamily="18" charset="0"/>
              </a:rPr>
              <a:t>RISC-V</a:t>
            </a:r>
            <a:r>
              <a:rPr lang="en-US" sz="2400" dirty="0">
                <a:latin typeface="Book Antiqua" panose="02040602050305030304" pitchFamily="18" charset="0"/>
              </a:rPr>
              <a:t>, a single entry point for all exceptions can be used, and the operating system decodes the </a:t>
            </a:r>
            <a:r>
              <a:rPr lang="en-US" sz="2400" dirty="0">
                <a:solidFill>
                  <a:srgbClr val="0070C0"/>
                </a:solidFill>
                <a:latin typeface="Book Antiqua" panose="02040602050305030304" pitchFamily="18" charset="0"/>
              </a:rPr>
              <a:t>status register </a:t>
            </a:r>
            <a:r>
              <a:rPr lang="en-US" sz="2400" dirty="0">
                <a:latin typeface="Book Antiqua" panose="02040602050305030304" pitchFamily="18" charset="0"/>
              </a:rPr>
              <a:t>to find the </a:t>
            </a:r>
            <a:r>
              <a:rPr lang="en-CA" sz="2400" dirty="0">
                <a:latin typeface="Book Antiqua" panose="02040602050305030304" pitchFamily="18" charset="0"/>
              </a:rPr>
              <a:t>cause.</a:t>
            </a:r>
          </a:p>
          <a:p>
            <a:pPr algn="l"/>
            <a:r>
              <a:rPr lang="en-US" sz="2400" dirty="0">
                <a:latin typeface="Book Antiqua" panose="02040602050305030304" pitchFamily="18" charset="0"/>
              </a:rPr>
              <a:t>We can perform the processing required for exceptions by adding a </a:t>
            </a:r>
            <a:r>
              <a:rPr lang="en-US" sz="2400" dirty="0">
                <a:solidFill>
                  <a:srgbClr val="0070C0"/>
                </a:solidFill>
                <a:latin typeface="Book Antiqua" panose="02040602050305030304" pitchFamily="18" charset="0"/>
              </a:rPr>
              <a:t>few extra registers </a:t>
            </a:r>
            <a:r>
              <a:rPr lang="en-US" sz="2400" dirty="0">
                <a:latin typeface="Book Antiqua" panose="02040602050305030304" pitchFamily="18" charset="0"/>
              </a:rPr>
              <a:t>and </a:t>
            </a:r>
            <a:r>
              <a:rPr lang="en-US" sz="2400" dirty="0">
                <a:solidFill>
                  <a:srgbClr val="0070C0"/>
                </a:solidFill>
                <a:latin typeface="Book Antiqua" panose="02040602050305030304" pitchFamily="18" charset="0"/>
              </a:rPr>
              <a:t>control signals </a:t>
            </a:r>
            <a:r>
              <a:rPr lang="en-US" sz="2400" dirty="0">
                <a:latin typeface="Book Antiqua" panose="02040602050305030304" pitchFamily="18" charset="0"/>
              </a:rPr>
              <a:t>to our basic implementation and by slightly extending </a:t>
            </a:r>
            <a:r>
              <a:rPr lang="en-CA" sz="2400" dirty="0">
                <a:latin typeface="Book Antiqua" panose="02040602050305030304" pitchFamily="18" charset="0"/>
              </a:rPr>
              <a:t>control.</a:t>
            </a:r>
          </a:p>
          <a:p>
            <a:pPr algn="l"/>
            <a:r>
              <a:rPr lang="en-US" sz="2400" dirty="0">
                <a:latin typeface="Book Antiqua" panose="02040602050305030304" pitchFamily="18" charset="0"/>
              </a:rPr>
              <a:t>Let’s assume that we are implementing the exception system with the single interrupt entry point being the address 0000 0000 1C09 0000</a:t>
            </a:r>
            <a:r>
              <a:rPr lang="en-US" sz="2400" baseline="-25000" dirty="0">
                <a:latin typeface="Book Antiqua" panose="02040602050305030304" pitchFamily="18" charset="0"/>
              </a:rPr>
              <a:t>hex</a:t>
            </a:r>
            <a:r>
              <a:rPr lang="en-US" sz="2400" dirty="0">
                <a:latin typeface="Book Antiqua" panose="02040602050305030304" pitchFamily="18" charset="0"/>
              </a:rPr>
              <a:t>. </a:t>
            </a:r>
            <a:endParaRPr lang="en-CA" sz="2400" dirty="0">
              <a:latin typeface="Book Antiqua" panose="02040602050305030304" pitchFamily="18" charset="0"/>
            </a:endParaRPr>
          </a:p>
          <a:p>
            <a:pPr algn="l"/>
            <a:endParaRPr lang="en-AU" altLang="en-US" sz="2400" dirty="0">
              <a:latin typeface="Book Antiqua" panose="02040602050305030304" pitchFamily="18" charset="0"/>
            </a:endParaRPr>
          </a:p>
        </p:txBody>
      </p:sp>
    </p:spTree>
    <p:extLst>
      <p:ext uri="{BB962C8B-B14F-4D97-AF65-F5344CB8AC3E}">
        <p14:creationId xmlns:p14="http://schemas.microsoft.com/office/powerpoint/2010/main" val="41404952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Handling Exceptions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036948"/>
            <a:ext cx="10868025" cy="5095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dirty="0">
                <a:latin typeface="Book Antiqua" panose="02040602050305030304" pitchFamily="18" charset="0"/>
              </a:rPr>
              <a:t>We will need to add two additional registers to our current RISC-V implementation:</a:t>
            </a:r>
          </a:p>
          <a:p>
            <a:pPr algn="l"/>
            <a:r>
              <a:rPr lang="en-US" sz="2000" b="1" i="1" u="none" strike="noStrike" baseline="0" dirty="0">
                <a:solidFill>
                  <a:srgbClr val="0070C0"/>
                </a:solidFill>
                <a:latin typeface="Book Antiqua" panose="02040602050305030304" pitchFamily="18" charset="0"/>
              </a:rPr>
              <a:t>Supervisor Exception Program Counter / SEPC</a:t>
            </a:r>
            <a:r>
              <a:rPr lang="en-US" sz="2000" b="0" i="1" u="none" strike="noStrike" baseline="0" dirty="0">
                <a:latin typeface="Book Antiqua" panose="02040602050305030304" pitchFamily="18" charset="0"/>
              </a:rPr>
              <a:t>: </a:t>
            </a:r>
            <a:r>
              <a:rPr lang="en-US" sz="2000" b="0" i="0" u="none" strike="noStrike" baseline="0" dirty="0">
                <a:latin typeface="Book Antiqua" panose="02040602050305030304" pitchFamily="18" charset="0"/>
              </a:rPr>
              <a:t>A 64-bit register used to hold </a:t>
            </a:r>
            <a:r>
              <a:rPr lang="en-US" sz="2000" b="0" i="0" u="none" strike="noStrike" baseline="0" dirty="0">
                <a:highlight>
                  <a:srgbClr val="FFFF00"/>
                </a:highlight>
                <a:latin typeface="Book Antiqua" panose="02040602050305030304" pitchFamily="18" charset="0"/>
              </a:rPr>
              <a:t>the address of the affected instruction</a:t>
            </a:r>
            <a:r>
              <a:rPr lang="en-US" sz="2000" b="0" i="0" u="none" strike="noStrike" baseline="0" dirty="0">
                <a:latin typeface="Book Antiqua" panose="02040602050305030304" pitchFamily="18" charset="0"/>
              </a:rPr>
              <a:t>. (Such a register is needed even when exceptions are vectored.)</a:t>
            </a:r>
          </a:p>
          <a:p>
            <a:pPr algn="l"/>
            <a:r>
              <a:rPr lang="en-US" sz="2000" b="1" i="1" u="none" strike="noStrike" baseline="0" dirty="0">
                <a:solidFill>
                  <a:srgbClr val="0070C0"/>
                </a:solidFill>
                <a:latin typeface="Book Antiqua" panose="02040602050305030304" pitchFamily="18" charset="0"/>
              </a:rPr>
              <a:t>Supervisor Exception Cause Register /SCAUSE</a:t>
            </a:r>
            <a:r>
              <a:rPr lang="en-US" sz="2000" b="0" i="1" u="none" strike="noStrike" baseline="0" dirty="0">
                <a:latin typeface="Book Antiqua" panose="02040602050305030304" pitchFamily="18" charset="0"/>
              </a:rPr>
              <a:t>: </a:t>
            </a:r>
            <a:r>
              <a:rPr lang="en-US" sz="2000" b="0" i="0" u="none" strike="noStrike" baseline="0" dirty="0">
                <a:latin typeface="Book Antiqua" panose="02040602050305030304" pitchFamily="18" charset="0"/>
              </a:rPr>
              <a:t>A register used to </a:t>
            </a:r>
            <a:r>
              <a:rPr lang="en-US" sz="2000" b="0" i="0" u="none" strike="noStrike" baseline="0" dirty="0">
                <a:highlight>
                  <a:srgbClr val="FFFF00"/>
                </a:highlight>
                <a:latin typeface="Book Antiqua" panose="02040602050305030304" pitchFamily="18" charset="0"/>
              </a:rPr>
              <a:t>record the cause of the exception</a:t>
            </a:r>
            <a:r>
              <a:rPr lang="en-US" sz="2000" b="0" i="0" u="none" strike="noStrike" baseline="0" dirty="0">
                <a:latin typeface="Book Antiqua" panose="02040602050305030304" pitchFamily="18" charset="0"/>
              </a:rPr>
              <a:t>. In the RISC-V architecture, this register is 64 bits, although most bits are currently unused. Assume there is a field that encodes the two possible exception sources mentioned above, with 2 representing an undefined instruction and 12 </a:t>
            </a:r>
            <a:r>
              <a:rPr lang="en-CA" sz="2000" b="0" i="0" u="none" strike="noStrike" baseline="0" dirty="0">
                <a:latin typeface="Book Antiqua" panose="02040602050305030304" pitchFamily="18" charset="0"/>
              </a:rPr>
              <a:t>representing hardware malfunction.</a:t>
            </a:r>
            <a:endParaRPr lang="en-AU" altLang="en-US" dirty="0">
              <a:latin typeface="Book Antiqua" panose="02040602050305030304" pitchFamily="18" charset="0"/>
            </a:endParaRPr>
          </a:p>
        </p:txBody>
      </p:sp>
    </p:spTree>
    <p:extLst>
      <p:ext uri="{BB962C8B-B14F-4D97-AF65-F5344CB8AC3E}">
        <p14:creationId xmlns:p14="http://schemas.microsoft.com/office/powerpoint/2010/main" val="24653230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Handler Actions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en-US" dirty="0">
                <a:latin typeface="Book Antiqua" panose="02040602050305030304" pitchFamily="18" charset="0"/>
              </a:rPr>
              <a:t>Read cause, and transfer to relevant handler</a:t>
            </a:r>
          </a:p>
          <a:p>
            <a:pPr eaLnBrk="1" hangingPunct="1">
              <a:lnSpc>
                <a:spcPct val="90000"/>
              </a:lnSpc>
            </a:pPr>
            <a:r>
              <a:rPr lang="en-US" altLang="en-US" dirty="0">
                <a:latin typeface="Book Antiqua" panose="02040602050305030304" pitchFamily="18" charset="0"/>
              </a:rPr>
              <a:t>Determine action required</a:t>
            </a:r>
          </a:p>
          <a:p>
            <a:pPr eaLnBrk="1" hangingPunct="1">
              <a:lnSpc>
                <a:spcPct val="90000"/>
              </a:lnSpc>
            </a:pPr>
            <a:r>
              <a:rPr lang="en-US" altLang="en-US" dirty="0">
                <a:latin typeface="Book Antiqua" panose="02040602050305030304" pitchFamily="18" charset="0"/>
              </a:rPr>
              <a:t>If </a:t>
            </a:r>
            <a:r>
              <a:rPr lang="en-US" altLang="en-US" dirty="0" err="1">
                <a:latin typeface="Book Antiqua" panose="02040602050305030304" pitchFamily="18" charset="0"/>
              </a:rPr>
              <a:t>restartable</a:t>
            </a:r>
            <a:endParaRPr lang="en-US" altLang="en-US" dirty="0">
              <a:latin typeface="Book Antiqua" panose="02040602050305030304" pitchFamily="18" charset="0"/>
            </a:endParaRPr>
          </a:p>
          <a:p>
            <a:pPr lvl="1" eaLnBrk="1" hangingPunct="1">
              <a:lnSpc>
                <a:spcPct val="90000"/>
              </a:lnSpc>
            </a:pPr>
            <a:r>
              <a:rPr lang="en-US" altLang="en-US" dirty="0">
                <a:latin typeface="Book Antiqua" panose="02040602050305030304" pitchFamily="18" charset="0"/>
              </a:rPr>
              <a:t>Take corrective action</a:t>
            </a:r>
          </a:p>
          <a:p>
            <a:pPr lvl="1" eaLnBrk="1" hangingPunct="1">
              <a:lnSpc>
                <a:spcPct val="90000"/>
              </a:lnSpc>
            </a:pPr>
            <a:r>
              <a:rPr lang="en-US" altLang="en-US" dirty="0">
                <a:latin typeface="Book Antiqua" panose="02040602050305030304" pitchFamily="18" charset="0"/>
              </a:rPr>
              <a:t>use SEPC to return to program</a:t>
            </a:r>
          </a:p>
          <a:p>
            <a:pPr eaLnBrk="1" hangingPunct="1">
              <a:lnSpc>
                <a:spcPct val="90000"/>
              </a:lnSpc>
            </a:pPr>
            <a:r>
              <a:rPr lang="en-US" altLang="en-US" dirty="0">
                <a:latin typeface="Book Antiqua" panose="02040602050305030304" pitchFamily="18" charset="0"/>
              </a:rPr>
              <a:t>Otherwise</a:t>
            </a:r>
          </a:p>
          <a:p>
            <a:pPr lvl="1" eaLnBrk="1" hangingPunct="1">
              <a:lnSpc>
                <a:spcPct val="90000"/>
              </a:lnSpc>
            </a:pPr>
            <a:r>
              <a:rPr lang="en-US" altLang="en-US" dirty="0">
                <a:latin typeface="Book Antiqua" panose="02040602050305030304" pitchFamily="18" charset="0"/>
              </a:rPr>
              <a:t>Terminate program</a:t>
            </a:r>
          </a:p>
          <a:p>
            <a:pPr lvl="1" eaLnBrk="1" hangingPunct="1">
              <a:lnSpc>
                <a:spcPct val="90000"/>
              </a:lnSpc>
            </a:pPr>
            <a:r>
              <a:rPr lang="en-US" altLang="en-US" dirty="0">
                <a:latin typeface="Book Antiqua" panose="02040602050305030304" pitchFamily="18" charset="0"/>
              </a:rPr>
              <a:t>Report error using SEPC, SCAUSE, …</a:t>
            </a:r>
            <a:endParaRPr lang="en-AU" altLang="en-US" dirty="0">
              <a:latin typeface="Book Antiqua" panose="02040602050305030304" pitchFamily="18" charset="0"/>
            </a:endParaRPr>
          </a:p>
        </p:txBody>
      </p:sp>
    </p:spTree>
    <p:extLst>
      <p:ext uri="{BB962C8B-B14F-4D97-AF65-F5344CB8AC3E}">
        <p14:creationId xmlns:p14="http://schemas.microsoft.com/office/powerpoint/2010/main" val="30141046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Exceptions in a Pipeline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301658" y="1102936"/>
            <a:ext cx="11052142" cy="50295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dirty="0">
                <a:latin typeface="Book Antiqua" panose="02040602050305030304" pitchFamily="18" charset="0"/>
              </a:rPr>
              <a:t>A pipelined implementation treats </a:t>
            </a:r>
            <a:r>
              <a:rPr lang="en-US" dirty="0">
                <a:solidFill>
                  <a:srgbClr val="0070C0"/>
                </a:solidFill>
                <a:latin typeface="Book Antiqua" panose="02040602050305030304" pitchFamily="18" charset="0"/>
              </a:rPr>
              <a:t>exceptions</a:t>
            </a:r>
            <a:r>
              <a:rPr lang="en-US" dirty="0">
                <a:latin typeface="Book Antiqua" panose="02040602050305030304" pitchFamily="18" charset="0"/>
              </a:rPr>
              <a:t> as another form of </a:t>
            </a:r>
            <a:r>
              <a:rPr lang="en-US" dirty="0">
                <a:solidFill>
                  <a:srgbClr val="FF0000"/>
                </a:solidFill>
                <a:latin typeface="Book Antiqua" panose="02040602050305030304" pitchFamily="18" charset="0"/>
              </a:rPr>
              <a:t>control hazard</a:t>
            </a:r>
            <a:r>
              <a:rPr lang="en-US" dirty="0">
                <a:latin typeface="Book Antiqua" panose="02040602050305030304" pitchFamily="18" charset="0"/>
              </a:rPr>
              <a:t>.</a:t>
            </a:r>
            <a:endParaRPr lang="en-US" altLang="en-US" dirty="0">
              <a:latin typeface="Book Antiqua" panose="02040602050305030304" pitchFamily="18" charset="0"/>
            </a:endParaRPr>
          </a:p>
          <a:p>
            <a:pPr eaLnBrk="1" hangingPunct="1">
              <a:lnSpc>
                <a:spcPct val="90000"/>
              </a:lnSpc>
            </a:pPr>
            <a:r>
              <a:rPr lang="en-US" altLang="en-US" dirty="0">
                <a:latin typeface="Book Antiqua" panose="02040602050305030304" pitchFamily="18" charset="0"/>
              </a:rPr>
              <a:t>Consider </a:t>
            </a:r>
            <a:r>
              <a:rPr lang="en-US" altLang="en-US" dirty="0">
                <a:solidFill>
                  <a:srgbClr val="0070C0"/>
                </a:solidFill>
                <a:latin typeface="Book Antiqua" panose="02040602050305030304" pitchFamily="18" charset="0"/>
              </a:rPr>
              <a:t>malfunction</a:t>
            </a:r>
            <a:r>
              <a:rPr lang="en-US" altLang="en-US" dirty="0">
                <a:latin typeface="Book Antiqua" panose="02040602050305030304" pitchFamily="18" charset="0"/>
              </a:rPr>
              <a:t> on </a:t>
            </a:r>
            <a:r>
              <a:rPr lang="en-US" altLang="en-US" dirty="0">
                <a:highlight>
                  <a:srgbClr val="FFFF00"/>
                </a:highlight>
                <a:latin typeface="Book Antiqua" panose="02040602050305030304" pitchFamily="18" charset="0"/>
              </a:rPr>
              <a:t>add</a:t>
            </a:r>
            <a:r>
              <a:rPr lang="en-US" altLang="en-US" dirty="0">
                <a:latin typeface="Book Antiqua" panose="02040602050305030304" pitchFamily="18" charset="0"/>
              </a:rPr>
              <a:t> in EX stage</a:t>
            </a:r>
          </a:p>
          <a:p>
            <a:pPr lvl="1" eaLnBrk="1" hangingPunct="1">
              <a:lnSpc>
                <a:spcPct val="90000"/>
              </a:lnSpc>
              <a:buFont typeface="Wingdings" panose="05000000000000000000" pitchFamily="2" charset="2"/>
              <a:buNone/>
            </a:pPr>
            <a:r>
              <a:rPr lang="en-US" altLang="en-US" dirty="0">
                <a:solidFill>
                  <a:srgbClr val="00B050"/>
                </a:solidFill>
                <a:latin typeface="Book Antiqua" panose="02040602050305030304" pitchFamily="18" charset="0"/>
              </a:rPr>
              <a:t>add x1, x2, x1</a:t>
            </a:r>
          </a:p>
          <a:p>
            <a:pPr lvl="1" eaLnBrk="1" hangingPunct="1">
              <a:lnSpc>
                <a:spcPct val="90000"/>
              </a:lnSpc>
            </a:pPr>
            <a:r>
              <a:rPr lang="en-US" altLang="en-US" dirty="0">
                <a:latin typeface="Book Antiqua" panose="02040602050305030304" pitchFamily="18" charset="0"/>
              </a:rPr>
              <a:t>Prevent x1 from being clobbered</a:t>
            </a:r>
          </a:p>
          <a:p>
            <a:pPr lvl="1" eaLnBrk="1" hangingPunct="1">
              <a:lnSpc>
                <a:spcPct val="90000"/>
              </a:lnSpc>
            </a:pPr>
            <a:r>
              <a:rPr lang="en-US" altLang="en-US" dirty="0">
                <a:latin typeface="Book Antiqua" panose="02040602050305030304" pitchFamily="18" charset="0"/>
              </a:rPr>
              <a:t>Complete previous instructions</a:t>
            </a:r>
          </a:p>
          <a:p>
            <a:pPr lvl="1" eaLnBrk="1" hangingPunct="1">
              <a:lnSpc>
                <a:spcPct val="90000"/>
              </a:lnSpc>
            </a:pPr>
            <a:r>
              <a:rPr lang="en-US" altLang="en-US" dirty="0">
                <a:solidFill>
                  <a:srgbClr val="0070C0"/>
                </a:solidFill>
                <a:latin typeface="Book Antiqua" panose="02040602050305030304" pitchFamily="18" charset="0"/>
              </a:rPr>
              <a:t>Flush</a:t>
            </a:r>
            <a:r>
              <a:rPr lang="en-US" altLang="en-US" dirty="0">
                <a:latin typeface="Book Antiqua" panose="02040602050305030304" pitchFamily="18" charset="0"/>
              </a:rPr>
              <a:t> </a:t>
            </a:r>
            <a:r>
              <a:rPr lang="en-US" altLang="en-US" dirty="0">
                <a:solidFill>
                  <a:srgbClr val="FF0000"/>
                </a:solidFill>
                <a:latin typeface="Book Antiqua" panose="02040602050305030304" pitchFamily="18" charset="0"/>
              </a:rPr>
              <a:t>add</a:t>
            </a:r>
            <a:r>
              <a:rPr lang="en-US" altLang="en-US" dirty="0">
                <a:latin typeface="Book Antiqua" panose="02040602050305030304" pitchFamily="18" charset="0"/>
              </a:rPr>
              <a:t> and subsequent instructions</a:t>
            </a:r>
          </a:p>
          <a:p>
            <a:pPr lvl="1" eaLnBrk="1" hangingPunct="1">
              <a:lnSpc>
                <a:spcPct val="90000"/>
              </a:lnSpc>
            </a:pPr>
            <a:r>
              <a:rPr lang="en-US" altLang="en-US" dirty="0">
                <a:latin typeface="Book Antiqua" panose="02040602050305030304" pitchFamily="18" charset="0"/>
              </a:rPr>
              <a:t>Set </a:t>
            </a:r>
            <a:r>
              <a:rPr lang="en-US" altLang="en-US" dirty="0">
                <a:solidFill>
                  <a:srgbClr val="0070C0"/>
                </a:solidFill>
                <a:latin typeface="Book Antiqua" panose="02040602050305030304" pitchFamily="18" charset="0"/>
              </a:rPr>
              <a:t>SEPC</a:t>
            </a:r>
            <a:r>
              <a:rPr lang="en-US" altLang="en-US" dirty="0">
                <a:latin typeface="Book Antiqua" panose="02040602050305030304" pitchFamily="18" charset="0"/>
              </a:rPr>
              <a:t> and </a:t>
            </a:r>
            <a:r>
              <a:rPr lang="en-US" altLang="en-US" dirty="0">
                <a:solidFill>
                  <a:srgbClr val="0070C0"/>
                </a:solidFill>
                <a:latin typeface="Book Antiqua" panose="02040602050305030304" pitchFamily="18" charset="0"/>
              </a:rPr>
              <a:t>SCAUSE</a:t>
            </a:r>
            <a:r>
              <a:rPr lang="en-US" altLang="en-US" dirty="0">
                <a:latin typeface="Book Antiqua" panose="02040602050305030304" pitchFamily="18" charset="0"/>
              </a:rPr>
              <a:t> register values</a:t>
            </a:r>
          </a:p>
          <a:p>
            <a:pPr lvl="1" eaLnBrk="1" hangingPunct="1">
              <a:lnSpc>
                <a:spcPct val="90000"/>
              </a:lnSpc>
            </a:pPr>
            <a:r>
              <a:rPr lang="en-US" altLang="en-US" dirty="0">
                <a:latin typeface="Book Antiqua" panose="02040602050305030304" pitchFamily="18" charset="0"/>
              </a:rPr>
              <a:t>Transfer control to handler</a:t>
            </a:r>
          </a:p>
          <a:p>
            <a:pPr eaLnBrk="1" hangingPunct="1">
              <a:lnSpc>
                <a:spcPct val="90000"/>
              </a:lnSpc>
            </a:pPr>
            <a:r>
              <a:rPr lang="en-US" altLang="en-US" dirty="0">
                <a:latin typeface="Book Antiqua" panose="02040602050305030304" pitchFamily="18" charset="0"/>
              </a:rPr>
              <a:t>Similar to </a:t>
            </a:r>
            <a:r>
              <a:rPr lang="en-US" altLang="en-US" dirty="0" err="1">
                <a:latin typeface="Book Antiqua" panose="02040602050305030304" pitchFamily="18" charset="0"/>
              </a:rPr>
              <a:t>mispredicted</a:t>
            </a:r>
            <a:r>
              <a:rPr lang="en-US" altLang="en-US" dirty="0">
                <a:latin typeface="Book Antiqua" panose="02040602050305030304" pitchFamily="18" charset="0"/>
              </a:rPr>
              <a:t> branch</a:t>
            </a:r>
          </a:p>
          <a:p>
            <a:pPr lvl="1" eaLnBrk="1" hangingPunct="1">
              <a:lnSpc>
                <a:spcPct val="90000"/>
              </a:lnSpc>
            </a:pPr>
            <a:r>
              <a:rPr lang="en-US" altLang="en-US" dirty="0">
                <a:latin typeface="Book Antiqua" panose="02040602050305030304" pitchFamily="18" charset="0"/>
              </a:rPr>
              <a:t>Use much of the same hardware</a:t>
            </a:r>
            <a:endParaRPr lang="en-AU" altLang="en-US"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25812986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Exceptions in a Pipeline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301658" y="1055802"/>
            <a:ext cx="11452192" cy="50767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ok Antiqua" panose="02040602050305030304" pitchFamily="18" charset="0"/>
              </a:rPr>
              <a:t>To </a:t>
            </a:r>
            <a:r>
              <a:rPr lang="en-US" sz="2400" dirty="0">
                <a:solidFill>
                  <a:srgbClr val="0070C0"/>
                </a:solidFill>
                <a:latin typeface="Book Antiqua" panose="02040602050305030304" pitchFamily="18" charset="0"/>
              </a:rPr>
              <a:t>flush</a:t>
            </a:r>
            <a:r>
              <a:rPr lang="en-US" sz="2400" dirty="0">
                <a:latin typeface="Book Antiqua" panose="02040602050305030304" pitchFamily="18" charset="0"/>
              </a:rPr>
              <a:t> instructions in the ID stage, we use the </a:t>
            </a:r>
            <a:r>
              <a:rPr lang="en-US" sz="2400" dirty="0">
                <a:solidFill>
                  <a:srgbClr val="0070C0"/>
                </a:solidFill>
                <a:latin typeface="Book Antiqua" panose="02040602050305030304" pitchFamily="18" charset="0"/>
              </a:rPr>
              <a:t>multiplexor</a:t>
            </a:r>
            <a:r>
              <a:rPr lang="en-US" sz="2400" dirty="0">
                <a:latin typeface="Book Antiqua" panose="02040602050305030304" pitchFamily="18" charset="0"/>
              </a:rPr>
              <a:t> already in the ID stage that zeros control signals for stalls.</a:t>
            </a:r>
          </a:p>
          <a:p>
            <a:pPr algn="l"/>
            <a:r>
              <a:rPr lang="en-CA" sz="2400" b="0" i="0" u="none" strike="noStrike" baseline="0" dirty="0">
                <a:latin typeface="Book Antiqua" panose="02040602050305030304" pitchFamily="18" charset="0"/>
              </a:rPr>
              <a:t>A </a:t>
            </a:r>
            <a:r>
              <a:rPr lang="en-US" sz="2400" b="0" i="0" u="none" strike="noStrike" baseline="0" dirty="0">
                <a:latin typeface="Book Antiqua" panose="02040602050305030304" pitchFamily="18" charset="0"/>
              </a:rPr>
              <a:t>new control signal, called </a:t>
            </a:r>
            <a:r>
              <a:rPr lang="en-US" sz="2400" b="0" i="0" u="none" strike="noStrike" baseline="0" dirty="0" err="1">
                <a:solidFill>
                  <a:srgbClr val="0070C0"/>
                </a:solidFill>
                <a:latin typeface="Book Antiqua" panose="02040602050305030304" pitchFamily="18" charset="0"/>
              </a:rPr>
              <a:t>ID.Flush</a:t>
            </a:r>
            <a:r>
              <a:rPr lang="en-US" sz="2400" b="0" i="0" u="none" strike="noStrike" baseline="0" dirty="0">
                <a:latin typeface="Book Antiqua" panose="02040602050305030304" pitchFamily="18" charset="0"/>
              </a:rPr>
              <a:t>, is </a:t>
            </a:r>
            <a:r>
              <a:rPr lang="en-US" sz="2400" b="0" i="0" u="none" strike="noStrike" baseline="0" dirty="0" err="1">
                <a:latin typeface="Book Antiqua" panose="02040602050305030304" pitchFamily="18" charset="0"/>
              </a:rPr>
              <a:t>ORed</a:t>
            </a:r>
            <a:r>
              <a:rPr lang="en-US" sz="2400" b="0" i="0" u="none" strike="noStrike" baseline="0" dirty="0">
                <a:latin typeface="Book Antiqua" panose="02040602050305030304" pitchFamily="18" charset="0"/>
              </a:rPr>
              <a:t> with the </a:t>
            </a:r>
            <a:r>
              <a:rPr lang="en-US" sz="2400" b="0" i="0" u="none" strike="noStrike" baseline="0" dirty="0">
                <a:solidFill>
                  <a:srgbClr val="0070C0"/>
                </a:solidFill>
                <a:latin typeface="Book Antiqua" panose="02040602050305030304" pitchFamily="18" charset="0"/>
              </a:rPr>
              <a:t>stall</a:t>
            </a:r>
            <a:r>
              <a:rPr lang="en-US" sz="2400" b="0" i="0" u="none" strike="noStrike" baseline="0" dirty="0">
                <a:latin typeface="Book Antiqua" panose="02040602050305030304" pitchFamily="18" charset="0"/>
              </a:rPr>
              <a:t> signal from the hazard detection unit to flush during ID.</a:t>
            </a:r>
          </a:p>
          <a:p>
            <a:pPr algn="l"/>
            <a:r>
              <a:rPr lang="en-US" sz="2400" b="0" i="0" u="none" strike="noStrike" baseline="0" dirty="0">
                <a:latin typeface="Book Antiqua" panose="02040602050305030304" pitchFamily="18" charset="0"/>
              </a:rPr>
              <a:t>To flush the instruction in the EX phase, we use a new signal called </a:t>
            </a:r>
            <a:r>
              <a:rPr lang="en-US" sz="2400" b="0" i="0" u="none" strike="noStrike" baseline="0" dirty="0" err="1">
                <a:solidFill>
                  <a:srgbClr val="0070C0"/>
                </a:solidFill>
                <a:latin typeface="Book Antiqua" panose="02040602050305030304" pitchFamily="18" charset="0"/>
              </a:rPr>
              <a:t>EX.Flush</a:t>
            </a:r>
            <a:r>
              <a:rPr lang="en-US" sz="2400" b="0" i="0" u="none" strike="noStrike" baseline="0" dirty="0">
                <a:solidFill>
                  <a:srgbClr val="0070C0"/>
                </a:solidFill>
                <a:latin typeface="Book Antiqua" panose="02040602050305030304" pitchFamily="18" charset="0"/>
              </a:rPr>
              <a:t> </a:t>
            </a:r>
            <a:r>
              <a:rPr lang="en-US" sz="2400" b="0" i="0" u="none" strike="noStrike" baseline="0" dirty="0">
                <a:latin typeface="Book Antiqua" panose="02040602050305030304" pitchFamily="18" charset="0"/>
              </a:rPr>
              <a:t>to cause new multiplexors to zero the control lines.</a:t>
            </a:r>
          </a:p>
          <a:p>
            <a:pPr algn="l"/>
            <a:r>
              <a:rPr lang="en-US" sz="2400" b="0" i="0" u="none" strike="noStrike" baseline="0" dirty="0">
                <a:latin typeface="Book Antiqua" panose="02040602050305030304" pitchFamily="18" charset="0"/>
              </a:rPr>
              <a:t>To start fetching instructions from location </a:t>
            </a:r>
            <a:r>
              <a:rPr lang="en-US" sz="2400" b="0" i="0" u="none" strike="noStrike" baseline="0" dirty="0">
                <a:solidFill>
                  <a:srgbClr val="0070C0"/>
                </a:solidFill>
                <a:latin typeface="Book Antiqua" panose="02040602050305030304" pitchFamily="18" charset="0"/>
              </a:rPr>
              <a:t>0000 0000 1C09 0000</a:t>
            </a:r>
            <a:r>
              <a:rPr lang="en-US" sz="2400" b="0" i="0" u="none" strike="noStrike" baseline="-25000" dirty="0">
                <a:solidFill>
                  <a:srgbClr val="0070C0"/>
                </a:solidFill>
                <a:latin typeface="Book Antiqua" panose="02040602050305030304" pitchFamily="18" charset="0"/>
              </a:rPr>
              <a:t>hex</a:t>
            </a:r>
            <a:r>
              <a:rPr lang="en-US" sz="2400" b="0" i="0" u="none" strike="noStrike" baseline="0" dirty="0">
                <a:latin typeface="Book Antiqua" panose="02040602050305030304" pitchFamily="18" charset="0"/>
              </a:rPr>
              <a:t>, which we are using as the RISC-V exception address, we simply add an additional input to the PC multiplexor that sends 0000 0000 1C09 0000</a:t>
            </a:r>
            <a:r>
              <a:rPr lang="en-US" sz="2400" b="0" i="0" u="none" strike="noStrike" baseline="-25000" dirty="0">
                <a:latin typeface="Book Antiqua" panose="02040602050305030304" pitchFamily="18" charset="0"/>
              </a:rPr>
              <a:t>hex</a:t>
            </a:r>
            <a:r>
              <a:rPr lang="en-US" sz="2400" b="0" i="0" u="none" strike="noStrike" baseline="0" dirty="0">
                <a:latin typeface="Book Antiqua" panose="02040602050305030304" pitchFamily="18" charset="0"/>
              </a:rPr>
              <a:t> to the PC.</a:t>
            </a:r>
            <a:endParaRPr lang="en-AU" altLang="en-US" sz="3600" dirty="0">
              <a:latin typeface="Book Antiqua" panose="02040602050305030304" pitchFamily="18" charset="0"/>
            </a:endParaRPr>
          </a:p>
        </p:txBody>
      </p:sp>
    </p:spTree>
    <p:extLst>
      <p:ext uri="{BB962C8B-B14F-4D97-AF65-F5344CB8AC3E}">
        <p14:creationId xmlns:p14="http://schemas.microsoft.com/office/powerpoint/2010/main" val="3205470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838200" y="365125"/>
            <a:ext cx="10515600" cy="681250"/>
          </a:xfrm>
        </p:spPr>
        <p:txBody>
          <a:bodyPr vert="horz" lIns="91440" tIns="45720" rIns="91440" bIns="45720" rtlCol="0" anchor="ctr">
            <a:normAutofit/>
          </a:bodyPr>
          <a:lstStyle/>
          <a:p>
            <a:r>
              <a:rPr lang="en-US" sz="4000" dirty="0">
                <a:solidFill>
                  <a:srgbClr val="C00000"/>
                </a:solidFill>
                <a:latin typeface="Book Antiqua" panose="02040602050305030304" pitchFamily="18" charset="0"/>
              </a:rPr>
              <a:t>Pipeline with Exceptions</a:t>
            </a:r>
          </a:p>
        </p:txBody>
      </p:sp>
      <p:pic>
        <p:nvPicPr>
          <p:cNvPr id="6" name="Picture 5">
            <a:extLst>
              <a:ext uri="{FF2B5EF4-FFF2-40B4-BE49-F238E27FC236}">
                <a16:creationId xmlns:a16="http://schemas.microsoft.com/office/drawing/2014/main" id="{ED34A3C3-C72A-43F2-8F91-49F1E979F272}"/>
              </a:ext>
            </a:extLst>
          </p:cNvPr>
          <p:cNvPicPr>
            <a:picLocks noChangeAspect="1"/>
          </p:cNvPicPr>
          <p:nvPr/>
        </p:nvPicPr>
        <p:blipFill>
          <a:blip r:embed="rId2">
            <a:lum bright="-20000" contrast="40000"/>
          </a:blip>
          <a:stretch>
            <a:fillRect/>
          </a:stretch>
        </p:blipFill>
        <p:spPr>
          <a:xfrm>
            <a:off x="181234" y="2517883"/>
            <a:ext cx="5828261" cy="3633559"/>
          </a:xfrm>
          <a:prstGeom prst="rect">
            <a:avLst/>
          </a:prstGeom>
        </p:spPr>
      </p:pic>
      <p:pic>
        <p:nvPicPr>
          <p:cNvPr id="7" name="Picture 1" descr="Diagram&#10;&#10;Description automatically generated">
            <a:extLst>
              <a:ext uri="{FF2B5EF4-FFF2-40B4-BE49-F238E27FC236}">
                <a16:creationId xmlns:a16="http://schemas.microsoft.com/office/drawing/2014/main" id="{CB4598AD-71E4-4CC6-AA5C-38FE49DBC84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bwMode="auto">
          <a:xfrm>
            <a:off x="6182505" y="2578900"/>
            <a:ext cx="5828261" cy="35115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Dr. Mahmoud S. Masadeh</a:t>
            </a: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0570969-1D9F-4E41-A1EE-4EB62BCADA54}" type="slidenum">
              <a:rPr lang="en-US"/>
              <a:pPr>
                <a:spcAft>
                  <a:spcPts val="600"/>
                </a:spcAft>
              </a:pPr>
              <a:t>138</a:t>
            </a:fld>
            <a:endParaRPr lang="en-US"/>
          </a:p>
        </p:txBody>
      </p:sp>
      <p:sp>
        <p:nvSpPr>
          <p:cNvPr id="2" name="Oval 1">
            <a:extLst>
              <a:ext uri="{FF2B5EF4-FFF2-40B4-BE49-F238E27FC236}">
                <a16:creationId xmlns:a16="http://schemas.microsoft.com/office/drawing/2014/main" id="{BAAAD0F5-342A-4530-8353-7DFADDFBA1B3}"/>
              </a:ext>
            </a:extLst>
          </p:cNvPr>
          <p:cNvSpPr/>
          <p:nvPr/>
        </p:nvSpPr>
        <p:spPr>
          <a:xfrm>
            <a:off x="9376714" y="2106279"/>
            <a:ext cx="1932495"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B9202862-12F9-44FF-B51B-DD222FC2D8A5}"/>
              </a:ext>
            </a:extLst>
          </p:cNvPr>
          <p:cNvSpPr/>
          <p:nvPr/>
        </p:nvSpPr>
        <p:spPr>
          <a:xfrm>
            <a:off x="7795967" y="2612358"/>
            <a:ext cx="1659117" cy="8166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859DC3EE-42DD-46B8-8C1D-CF4B6A16FD8A}"/>
              </a:ext>
            </a:extLst>
          </p:cNvPr>
          <p:cNvSpPr/>
          <p:nvPr/>
        </p:nvSpPr>
        <p:spPr>
          <a:xfrm>
            <a:off x="6004321" y="4128940"/>
            <a:ext cx="913476" cy="11689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944314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Exception Properties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139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err="1">
                <a:latin typeface="Book Antiqua" panose="02040602050305030304" pitchFamily="18" charset="0"/>
              </a:rPr>
              <a:t>Restartable</a:t>
            </a:r>
            <a:r>
              <a:rPr lang="en-US" altLang="en-US" dirty="0">
                <a:latin typeface="Book Antiqua" panose="02040602050305030304" pitchFamily="18" charset="0"/>
              </a:rPr>
              <a:t> exceptions</a:t>
            </a:r>
          </a:p>
          <a:p>
            <a:pPr lvl="1" eaLnBrk="1" hangingPunct="1"/>
            <a:r>
              <a:rPr lang="en-US" altLang="en-US" dirty="0">
                <a:latin typeface="Book Antiqua" panose="02040602050305030304" pitchFamily="18" charset="0"/>
              </a:rPr>
              <a:t>Pipeline can flush the instruction</a:t>
            </a:r>
          </a:p>
          <a:p>
            <a:pPr lvl="1" eaLnBrk="1" hangingPunct="1"/>
            <a:r>
              <a:rPr lang="en-US" altLang="en-US" dirty="0">
                <a:latin typeface="Book Antiqua" panose="02040602050305030304" pitchFamily="18" charset="0"/>
              </a:rPr>
              <a:t>Handler executes, then returns to the instruction</a:t>
            </a:r>
          </a:p>
          <a:p>
            <a:pPr lvl="2" eaLnBrk="1" hangingPunct="1"/>
            <a:r>
              <a:rPr lang="en-US" altLang="en-US" dirty="0" err="1">
                <a:latin typeface="Book Antiqua" panose="02040602050305030304" pitchFamily="18" charset="0"/>
              </a:rPr>
              <a:t>Refetched</a:t>
            </a:r>
            <a:r>
              <a:rPr lang="en-US" altLang="en-US" dirty="0">
                <a:latin typeface="Book Antiqua" panose="02040602050305030304" pitchFamily="18" charset="0"/>
              </a:rPr>
              <a:t> and executed from scratch</a:t>
            </a:r>
          </a:p>
          <a:p>
            <a:pPr eaLnBrk="1" hangingPunct="1"/>
            <a:r>
              <a:rPr lang="en-US" altLang="en-US" dirty="0">
                <a:latin typeface="Book Antiqua" panose="02040602050305030304" pitchFamily="18" charset="0"/>
              </a:rPr>
              <a:t>PC saved in SEPC register</a:t>
            </a:r>
          </a:p>
          <a:p>
            <a:pPr lvl="1" eaLnBrk="1" hangingPunct="1"/>
            <a:r>
              <a:rPr lang="en-US" altLang="en-US" dirty="0">
                <a:latin typeface="Book Antiqua" panose="02040602050305030304" pitchFamily="18" charset="0"/>
              </a:rPr>
              <a:t>Identifies causing instruction</a:t>
            </a: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2439849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4.3 Building a Datapath</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8" name="AutoShape 4">
            <a:extLst>
              <a:ext uri="{FF2B5EF4-FFF2-40B4-BE49-F238E27FC236}">
                <a16:creationId xmlns:a16="http://schemas.microsoft.com/office/drawing/2014/main" id="{571DB04D-9F2B-40A8-972C-569BE25DE5A8}"/>
              </a:ext>
            </a:extLst>
          </p:cNvPr>
          <p:cNvSpPr>
            <a:spLocks/>
          </p:cNvSpPr>
          <p:nvPr/>
        </p:nvSpPr>
        <p:spPr bwMode="auto">
          <a:xfrm>
            <a:off x="4748210" y="5335019"/>
            <a:ext cx="1530329" cy="835977"/>
          </a:xfrm>
          <a:prstGeom prst="borderCallout1">
            <a:avLst>
              <a:gd name="adj1" fmla="val -420"/>
              <a:gd name="adj2" fmla="val 39957"/>
              <a:gd name="adj3" fmla="val -78687"/>
              <a:gd name="adj4" fmla="val 62940"/>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en-US" altLang="en-US" sz="2000" dirty="0">
                <a:latin typeface="Book Antiqua" panose="02040602050305030304" pitchFamily="18" charset="0"/>
              </a:rPr>
              <a:t>64-bit register</a:t>
            </a:r>
            <a:endParaRPr lang="en-AU" altLang="en-US" sz="2000" dirty="0">
              <a:latin typeface="Book Antiqua" panose="02040602050305030304" pitchFamily="18" charset="0"/>
            </a:endParaRPr>
          </a:p>
        </p:txBody>
      </p:sp>
      <p:pic>
        <p:nvPicPr>
          <p:cNvPr id="11" name="Picture 6" descr="f04-06-P374493">
            <a:extLst>
              <a:ext uri="{FF2B5EF4-FFF2-40B4-BE49-F238E27FC236}">
                <a16:creationId xmlns:a16="http://schemas.microsoft.com/office/drawing/2014/main" id="{89435B00-1872-43F4-81F7-45429FEA7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375" y="1672342"/>
            <a:ext cx="5770245" cy="449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a:extLst>
              <a:ext uri="{FF2B5EF4-FFF2-40B4-BE49-F238E27FC236}">
                <a16:creationId xmlns:a16="http://schemas.microsoft.com/office/drawing/2014/main" id="{FC82411B-88AC-460A-A7A9-7ECF80AD58CF}"/>
              </a:ext>
            </a:extLst>
          </p:cNvPr>
          <p:cNvSpPr>
            <a:spLocks/>
          </p:cNvSpPr>
          <p:nvPr/>
        </p:nvSpPr>
        <p:spPr bwMode="auto">
          <a:xfrm>
            <a:off x="9484172" y="5104041"/>
            <a:ext cx="2494915" cy="881062"/>
          </a:xfrm>
          <a:prstGeom prst="borderCallout1">
            <a:avLst>
              <a:gd name="adj1" fmla="val -7093"/>
              <a:gd name="adj2" fmla="val 37782"/>
              <a:gd name="adj3" fmla="val -177794"/>
              <a:gd name="adj4" fmla="val 31445"/>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dirty="0">
                <a:latin typeface="Book Antiqua" panose="02040602050305030304" pitchFamily="18" charset="0"/>
              </a:rPr>
              <a:t>Increment by 4 for next instruction</a:t>
            </a:r>
            <a:endParaRPr lang="en-AU" altLang="en-US" sz="2000" dirty="0">
              <a:latin typeface="Book Antiqua" panose="02040602050305030304" pitchFamily="18" charset="0"/>
            </a:endParaRPr>
          </a:p>
        </p:txBody>
      </p:sp>
      <p:sp>
        <p:nvSpPr>
          <p:cNvPr id="14" name="TextBox 13">
            <a:extLst>
              <a:ext uri="{FF2B5EF4-FFF2-40B4-BE49-F238E27FC236}">
                <a16:creationId xmlns:a16="http://schemas.microsoft.com/office/drawing/2014/main" id="{A0A8594C-A27F-4AAE-8684-8A92AEE58525}"/>
              </a:ext>
            </a:extLst>
          </p:cNvPr>
          <p:cNvSpPr txBox="1"/>
          <p:nvPr/>
        </p:nvSpPr>
        <p:spPr>
          <a:xfrm>
            <a:off x="292231" y="1195754"/>
            <a:ext cx="5071621" cy="3170099"/>
          </a:xfrm>
          <a:prstGeom prst="rect">
            <a:avLst/>
          </a:prstGeom>
          <a:noFill/>
        </p:spPr>
        <p:txBody>
          <a:bodyPr wrap="square">
            <a:spAutoFit/>
          </a:bodyPr>
          <a:lstStyle/>
          <a:p>
            <a:pPr marL="342900" indent="-342900" algn="l">
              <a:buFont typeface="Arial" panose="020B0604020202020204" pitchFamily="34" charset="0"/>
              <a:buChar char="•"/>
            </a:pPr>
            <a:r>
              <a:rPr lang="en-CA" sz="2000" dirty="0" err="1">
                <a:solidFill>
                  <a:srgbClr val="0070C0"/>
                </a:solidFill>
                <a:latin typeface="Book Antiqua" panose="02040602050305030304" pitchFamily="18" charset="0"/>
              </a:rPr>
              <a:t>datapath</a:t>
            </a:r>
            <a:r>
              <a:rPr lang="en-CA" sz="2000" dirty="0">
                <a:solidFill>
                  <a:srgbClr val="0070C0"/>
                </a:solidFill>
                <a:latin typeface="Book Antiqua" panose="02040602050305030304" pitchFamily="18" charset="0"/>
              </a:rPr>
              <a:t> element</a:t>
            </a:r>
            <a:r>
              <a:rPr lang="en-CA" sz="2000" dirty="0">
                <a:latin typeface="Book Antiqua" panose="02040602050305030304" pitchFamily="18" charset="0"/>
              </a:rPr>
              <a:t>: A </a:t>
            </a:r>
            <a:r>
              <a:rPr lang="en-US" sz="2000" dirty="0">
                <a:latin typeface="Book Antiqua" panose="02040602050305030304" pitchFamily="18" charset="0"/>
              </a:rPr>
              <a:t>unit used to operate on or hold data within a </a:t>
            </a:r>
            <a:r>
              <a:rPr lang="en-CA" sz="2000" dirty="0">
                <a:latin typeface="Book Antiqua" panose="02040602050305030304" pitchFamily="18" charset="0"/>
              </a:rPr>
              <a:t>processor. In the RISC-V implementation, the </a:t>
            </a:r>
            <a:r>
              <a:rPr lang="en-CA" sz="2000" dirty="0" err="1">
                <a:latin typeface="Book Antiqua" panose="02040602050305030304" pitchFamily="18" charset="0"/>
              </a:rPr>
              <a:t>datapath</a:t>
            </a:r>
            <a:r>
              <a:rPr lang="en-CA" sz="2000" dirty="0">
                <a:latin typeface="Book Antiqua" panose="02040602050305030304" pitchFamily="18" charset="0"/>
              </a:rPr>
              <a:t> elements include the instruction and data memories, the register </a:t>
            </a:r>
            <a:r>
              <a:rPr lang="en-US" sz="2000" dirty="0">
                <a:latin typeface="Book Antiqua" panose="02040602050305030304" pitchFamily="18" charset="0"/>
              </a:rPr>
              <a:t>file, the ALU, and adders.</a:t>
            </a:r>
          </a:p>
          <a:p>
            <a:pPr marL="342900" indent="-342900" algn="l">
              <a:buFont typeface="Arial" panose="020B0604020202020204" pitchFamily="34" charset="0"/>
              <a:buChar char="•"/>
            </a:pPr>
            <a:r>
              <a:rPr lang="en-CA" sz="2000" dirty="0">
                <a:solidFill>
                  <a:srgbClr val="0070C0"/>
                </a:solidFill>
                <a:latin typeface="Book Antiqua" panose="02040602050305030304" pitchFamily="18" charset="0"/>
              </a:rPr>
              <a:t>program counter </a:t>
            </a:r>
            <a:r>
              <a:rPr lang="en-CA" sz="2000" dirty="0">
                <a:latin typeface="Book Antiqua" panose="02040602050305030304" pitchFamily="18" charset="0"/>
              </a:rPr>
              <a:t>(PC) :The register containing the address </a:t>
            </a:r>
            <a:r>
              <a:rPr lang="en-US" sz="2000" dirty="0">
                <a:latin typeface="Book Antiqua" panose="02040602050305030304" pitchFamily="18" charset="0"/>
              </a:rPr>
              <a:t>of the instruction in the </a:t>
            </a:r>
            <a:r>
              <a:rPr lang="en-CA" sz="2000" dirty="0">
                <a:latin typeface="Book Antiqua" panose="02040602050305030304" pitchFamily="18" charset="0"/>
              </a:rPr>
              <a:t>program being executed.</a:t>
            </a:r>
            <a:endParaRPr lang="en-CA" sz="3000" dirty="0">
              <a:latin typeface="Book Antiqua" panose="02040602050305030304" pitchFamily="18" charset="0"/>
            </a:endParaRPr>
          </a:p>
        </p:txBody>
      </p:sp>
    </p:spTree>
    <p:extLst>
      <p:ext uri="{BB962C8B-B14F-4D97-AF65-F5344CB8AC3E}">
        <p14:creationId xmlns:p14="http://schemas.microsoft.com/office/powerpoint/2010/main" val="32082602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Exception Example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8A6A0152-CB3F-4117-8124-D6151AB1379F}"/>
              </a:ext>
            </a:extLst>
          </p:cNvPr>
          <p:cNvPicPr>
            <a:picLocks noChangeAspect="1"/>
          </p:cNvPicPr>
          <p:nvPr/>
        </p:nvPicPr>
        <p:blipFill>
          <a:blip r:embed="rId2">
            <a:lum bright="-20000" contrast="40000"/>
          </a:blip>
          <a:stretch>
            <a:fillRect/>
          </a:stretch>
        </p:blipFill>
        <p:spPr>
          <a:xfrm>
            <a:off x="799362" y="1016649"/>
            <a:ext cx="8893688" cy="4663440"/>
          </a:xfrm>
          <a:prstGeom prst="rect">
            <a:avLst/>
          </a:prstGeom>
        </p:spPr>
      </p:pic>
      <p:pic>
        <p:nvPicPr>
          <p:cNvPr id="5" name="Picture 4">
            <a:extLst>
              <a:ext uri="{FF2B5EF4-FFF2-40B4-BE49-F238E27FC236}">
                <a16:creationId xmlns:a16="http://schemas.microsoft.com/office/drawing/2014/main" id="{EFD337E1-9FD1-4297-B1F1-9F2BB0B6255C}"/>
              </a:ext>
            </a:extLst>
          </p:cNvPr>
          <p:cNvPicPr>
            <a:picLocks noChangeAspect="1"/>
          </p:cNvPicPr>
          <p:nvPr/>
        </p:nvPicPr>
        <p:blipFill>
          <a:blip r:embed="rId3">
            <a:lum bright="-20000" contrast="40000"/>
          </a:blip>
          <a:stretch>
            <a:fillRect/>
          </a:stretch>
        </p:blipFill>
        <p:spPr>
          <a:xfrm>
            <a:off x="3079123" y="5565734"/>
            <a:ext cx="7575596" cy="822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51737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Exception Example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8" name="Picture 1">
            <a:extLst>
              <a:ext uri="{FF2B5EF4-FFF2-40B4-BE49-F238E27FC236}">
                <a16:creationId xmlns:a16="http://schemas.microsoft.com/office/drawing/2014/main" id="{51E0C395-B8D2-47F2-B454-77EEB62BAB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725" y="1439863"/>
            <a:ext cx="8129588"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8BA747E-D284-4B1E-96E5-1853139B1FA9}"/>
              </a:ext>
            </a:extLst>
          </p:cNvPr>
          <p:cNvPicPr>
            <a:picLocks noChangeAspect="1"/>
          </p:cNvPicPr>
          <p:nvPr/>
        </p:nvPicPr>
        <p:blipFill>
          <a:blip r:embed="rId3"/>
          <a:stretch>
            <a:fillRect/>
          </a:stretch>
        </p:blipFill>
        <p:spPr>
          <a:xfrm>
            <a:off x="7401059" y="82583"/>
            <a:ext cx="4790941" cy="1063557"/>
          </a:xfrm>
          <a:prstGeom prst="rect">
            <a:avLst/>
          </a:prstGeom>
        </p:spPr>
      </p:pic>
      <p:pic>
        <p:nvPicPr>
          <p:cNvPr id="5" name="Picture 4">
            <a:extLst>
              <a:ext uri="{FF2B5EF4-FFF2-40B4-BE49-F238E27FC236}">
                <a16:creationId xmlns:a16="http://schemas.microsoft.com/office/drawing/2014/main" id="{38BC181F-892E-4C38-99BC-691ECFC2B8AE}"/>
              </a:ext>
            </a:extLst>
          </p:cNvPr>
          <p:cNvPicPr>
            <a:picLocks noChangeAspect="1"/>
          </p:cNvPicPr>
          <p:nvPr/>
        </p:nvPicPr>
        <p:blipFill>
          <a:blip r:embed="rId4"/>
          <a:stretch>
            <a:fillRect/>
          </a:stretch>
        </p:blipFill>
        <p:spPr>
          <a:xfrm>
            <a:off x="9549359" y="1201703"/>
            <a:ext cx="1390918" cy="453957"/>
          </a:xfrm>
          <a:prstGeom prst="rect">
            <a:avLst/>
          </a:prstGeom>
        </p:spPr>
      </p:pic>
    </p:spTree>
    <p:extLst>
      <p:ext uri="{BB962C8B-B14F-4D97-AF65-F5344CB8AC3E}">
        <p14:creationId xmlns:p14="http://schemas.microsoft.com/office/powerpoint/2010/main" val="25475963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Exception Example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9961E419-21A5-4879-90BA-9F7140A26D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725" y="1439863"/>
            <a:ext cx="8021638" cy="46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49A5A25-1138-4320-87A8-7CB5349F24E7}"/>
              </a:ext>
            </a:extLst>
          </p:cNvPr>
          <p:cNvPicPr>
            <a:picLocks noChangeAspect="1"/>
          </p:cNvPicPr>
          <p:nvPr/>
        </p:nvPicPr>
        <p:blipFill>
          <a:blip r:embed="rId3"/>
          <a:stretch>
            <a:fillRect/>
          </a:stretch>
        </p:blipFill>
        <p:spPr>
          <a:xfrm>
            <a:off x="7401059" y="82583"/>
            <a:ext cx="4790941" cy="1063557"/>
          </a:xfrm>
          <a:prstGeom prst="rect">
            <a:avLst/>
          </a:prstGeom>
        </p:spPr>
      </p:pic>
      <p:pic>
        <p:nvPicPr>
          <p:cNvPr id="8" name="Picture 7">
            <a:extLst>
              <a:ext uri="{FF2B5EF4-FFF2-40B4-BE49-F238E27FC236}">
                <a16:creationId xmlns:a16="http://schemas.microsoft.com/office/drawing/2014/main" id="{DF53D88D-9C13-48C4-8F11-F9670DD9F1BF}"/>
              </a:ext>
            </a:extLst>
          </p:cNvPr>
          <p:cNvPicPr>
            <a:picLocks noChangeAspect="1"/>
          </p:cNvPicPr>
          <p:nvPr/>
        </p:nvPicPr>
        <p:blipFill>
          <a:blip r:embed="rId4"/>
          <a:stretch>
            <a:fillRect/>
          </a:stretch>
        </p:blipFill>
        <p:spPr>
          <a:xfrm>
            <a:off x="9549359" y="1201703"/>
            <a:ext cx="1390918" cy="453957"/>
          </a:xfrm>
          <a:prstGeom prst="rect">
            <a:avLst/>
          </a:prstGeom>
        </p:spPr>
      </p:pic>
    </p:spTree>
    <p:extLst>
      <p:ext uri="{BB962C8B-B14F-4D97-AF65-F5344CB8AC3E}">
        <p14:creationId xmlns:p14="http://schemas.microsoft.com/office/powerpoint/2010/main" val="672232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Multiple Exceptions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2800" dirty="0">
                <a:latin typeface="Book Antiqua" panose="02040602050305030304" pitchFamily="18" charset="0"/>
              </a:rPr>
              <a:t>Pipelining overlaps multiple instructions</a:t>
            </a:r>
          </a:p>
          <a:p>
            <a:pPr lvl="1" eaLnBrk="1" hangingPunct="1"/>
            <a:r>
              <a:rPr lang="en-US" altLang="en-US" sz="2400" dirty="0">
                <a:latin typeface="Book Antiqua" panose="02040602050305030304" pitchFamily="18" charset="0"/>
              </a:rPr>
              <a:t>Could have multiple exceptions at once</a:t>
            </a:r>
          </a:p>
          <a:p>
            <a:pPr eaLnBrk="1" hangingPunct="1"/>
            <a:r>
              <a:rPr lang="en-US" altLang="en-US" sz="2800" dirty="0">
                <a:latin typeface="Book Antiqua" panose="02040602050305030304" pitchFamily="18" charset="0"/>
              </a:rPr>
              <a:t>Simple approach: deal with exception from earliest instruction</a:t>
            </a:r>
          </a:p>
          <a:p>
            <a:pPr lvl="1" eaLnBrk="1" hangingPunct="1"/>
            <a:r>
              <a:rPr lang="en-US" altLang="en-US" sz="2400" dirty="0">
                <a:latin typeface="Book Antiqua" panose="02040602050305030304" pitchFamily="18" charset="0"/>
              </a:rPr>
              <a:t>Flush subsequent instructions</a:t>
            </a:r>
          </a:p>
          <a:p>
            <a:pPr lvl="1" eaLnBrk="1" hangingPunct="1"/>
            <a:r>
              <a:rPr lang="en-US" altLang="en-US" sz="2400" dirty="0">
                <a:latin typeface="Book Antiqua" panose="02040602050305030304" pitchFamily="18" charset="0"/>
              </a:rPr>
              <a:t>“Precise” exceptions</a:t>
            </a:r>
          </a:p>
          <a:p>
            <a:pPr eaLnBrk="1" hangingPunct="1"/>
            <a:r>
              <a:rPr lang="en-US" altLang="en-US" sz="2800" dirty="0">
                <a:latin typeface="Book Antiqua" panose="02040602050305030304" pitchFamily="18" charset="0"/>
              </a:rPr>
              <a:t>In complex pipelines</a:t>
            </a:r>
          </a:p>
          <a:p>
            <a:pPr lvl="1" eaLnBrk="1" hangingPunct="1"/>
            <a:r>
              <a:rPr lang="en-US" altLang="en-US" sz="2400" dirty="0">
                <a:latin typeface="Book Antiqua" panose="02040602050305030304" pitchFamily="18" charset="0"/>
              </a:rPr>
              <a:t>Multiple instructions issued per cycle</a:t>
            </a:r>
          </a:p>
          <a:p>
            <a:pPr lvl="1" eaLnBrk="1" hangingPunct="1"/>
            <a:r>
              <a:rPr lang="en-US" altLang="en-US" sz="2400" dirty="0">
                <a:latin typeface="Book Antiqua" panose="02040602050305030304" pitchFamily="18" charset="0"/>
              </a:rPr>
              <a:t>Out-of-order completion</a:t>
            </a:r>
          </a:p>
          <a:p>
            <a:pPr lvl="1" eaLnBrk="1" hangingPunct="1"/>
            <a:r>
              <a:rPr lang="en-US" altLang="en-US" sz="2400" dirty="0">
                <a:latin typeface="Book Antiqua" panose="02040602050305030304" pitchFamily="18" charset="0"/>
              </a:rPr>
              <a:t>Maintaining precise exceptions is difficult!</a:t>
            </a:r>
          </a:p>
          <a:p>
            <a:pPr algn="l"/>
            <a:r>
              <a:rPr lang="en-US" sz="2400" dirty="0">
                <a:latin typeface="Book Antiqua" panose="02040602050305030304" pitchFamily="18" charset="0"/>
              </a:rPr>
              <a:t>The </a:t>
            </a:r>
            <a:r>
              <a:rPr lang="en-US" sz="2400" dirty="0">
                <a:solidFill>
                  <a:srgbClr val="0070C0"/>
                </a:solidFill>
                <a:latin typeface="Book Antiqua" panose="02040602050305030304" pitchFamily="18" charset="0"/>
              </a:rPr>
              <a:t>SEPC</a:t>
            </a:r>
            <a:r>
              <a:rPr lang="en-US" sz="2400" dirty="0">
                <a:latin typeface="Book Antiqua" panose="02040602050305030304" pitchFamily="18" charset="0"/>
              </a:rPr>
              <a:t> register captures the address of the </a:t>
            </a:r>
            <a:r>
              <a:rPr lang="en-US" sz="2400" dirty="0">
                <a:solidFill>
                  <a:srgbClr val="0070C0"/>
                </a:solidFill>
                <a:latin typeface="Book Antiqua" panose="02040602050305030304" pitchFamily="18" charset="0"/>
              </a:rPr>
              <a:t>interrupted instructions</a:t>
            </a:r>
            <a:r>
              <a:rPr lang="en-US" sz="2400" dirty="0">
                <a:latin typeface="Book Antiqua" panose="02040602050305030304" pitchFamily="18" charset="0"/>
              </a:rPr>
              <a:t>.</a:t>
            </a:r>
          </a:p>
          <a:p>
            <a:pPr algn="l"/>
            <a:r>
              <a:rPr lang="en-US" sz="2400" dirty="0">
                <a:latin typeface="Book Antiqua" panose="02040602050305030304" pitchFamily="18" charset="0"/>
              </a:rPr>
              <a:t>The </a:t>
            </a:r>
            <a:r>
              <a:rPr lang="en-US" sz="2400" dirty="0">
                <a:solidFill>
                  <a:srgbClr val="0070C0"/>
                </a:solidFill>
                <a:latin typeface="Book Antiqua" panose="02040602050305030304" pitchFamily="18" charset="0"/>
              </a:rPr>
              <a:t>SCAUSE</a:t>
            </a:r>
            <a:r>
              <a:rPr lang="en-US" sz="2400" dirty="0">
                <a:latin typeface="Book Antiqua" panose="02040602050305030304" pitchFamily="18" charset="0"/>
              </a:rPr>
              <a:t> register records </a:t>
            </a:r>
            <a:r>
              <a:rPr lang="en-US" sz="2400" dirty="0">
                <a:solidFill>
                  <a:srgbClr val="0070C0"/>
                </a:solidFill>
                <a:latin typeface="Book Antiqua" panose="02040602050305030304" pitchFamily="18" charset="0"/>
              </a:rPr>
              <a:t>the highest priority exception </a:t>
            </a:r>
            <a:r>
              <a:rPr lang="en-US" sz="2400" dirty="0">
                <a:latin typeface="Book Antiqua" panose="02040602050305030304" pitchFamily="18" charset="0"/>
              </a:rPr>
              <a:t>in a clock cycle if more </a:t>
            </a:r>
            <a:r>
              <a:rPr lang="en-CA" sz="2400" dirty="0">
                <a:latin typeface="Book Antiqua" panose="02040602050305030304" pitchFamily="18" charset="0"/>
              </a:rPr>
              <a:t>than one exception occurs.</a:t>
            </a:r>
            <a:endParaRPr lang="en-AU" altLang="en-US" sz="2400"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9106782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Imprecise Exceptions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1056938" cy="47910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rgbClr val="0070C0"/>
                </a:solidFill>
                <a:latin typeface="Book Antiqua" panose="02040602050305030304" pitchFamily="18" charset="0"/>
              </a:rPr>
              <a:t>Imprecise</a:t>
            </a:r>
            <a:r>
              <a:rPr lang="ar-JO" dirty="0">
                <a:latin typeface="Book Antiqua" panose="02040602050305030304" pitchFamily="18" charset="0"/>
              </a:rPr>
              <a:t> </a:t>
            </a:r>
            <a:r>
              <a:rPr lang="en-CA" dirty="0">
                <a:latin typeface="Book Antiqua" panose="02040602050305030304" pitchFamily="18" charset="0"/>
              </a:rPr>
              <a:t>interrupt Also called</a:t>
            </a:r>
            <a:r>
              <a:rPr lang="ar-JO" dirty="0">
                <a:latin typeface="Book Antiqua" panose="02040602050305030304" pitchFamily="18" charset="0"/>
              </a:rPr>
              <a:t> </a:t>
            </a:r>
            <a:r>
              <a:rPr lang="en-CA" dirty="0">
                <a:latin typeface="Book Antiqua" panose="02040602050305030304" pitchFamily="18" charset="0"/>
              </a:rPr>
              <a:t>imprecise exception.</a:t>
            </a:r>
            <a:r>
              <a:rPr lang="ar-JO" dirty="0">
                <a:latin typeface="Book Antiqua" panose="02040602050305030304" pitchFamily="18" charset="0"/>
              </a:rPr>
              <a:t> </a:t>
            </a:r>
            <a:r>
              <a:rPr lang="en-CA" dirty="0">
                <a:latin typeface="Book Antiqua" panose="02040602050305030304" pitchFamily="18" charset="0"/>
              </a:rPr>
              <a:t>Interrupts or exceptions</a:t>
            </a:r>
            <a:r>
              <a:rPr lang="ar-JO" dirty="0">
                <a:latin typeface="Book Antiqua" panose="02040602050305030304" pitchFamily="18" charset="0"/>
              </a:rPr>
              <a:t> </a:t>
            </a:r>
            <a:r>
              <a:rPr lang="en-CA" dirty="0">
                <a:latin typeface="Book Antiqua" panose="02040602050305030304" pitchFamily="18" charset="0"/>
              </a:rPr>
              <a:t>in pipelined computers</a:t>
            </a:r>
            <a:r>
              <a:rPr lang="ar-JO" dirty="0">
                <a:latin typeface="Book Antiqua" panose="02040602050305030304" pitchFamily="18" charset="0"/>
              </a:rPr>
              <a:t> </a:t>
            </a:r>
            <a:r>
              <a:rPr lang="en-CA" dirty="0">
                <a:latin typeface="Book Antiqua" panose="02040602050305030304" pitchFamily="18" charset="0"/>
              </a:rPr>
              <a:t>that are not associated</a:t>
            </a:r>
            <a:r>
              <a:rPr lang="ar-JO" dirty="0">
                <a:latin typeface="Book Antiqua" panose="02040602050305030304" pitchFamily="18" charset="0"/>
              </a:rPr>
              <a:t> </a:t>
            </a:r>
            <a:r>
              <a:rPr lang="en-CA" dirty="0">
                <a:latin typeface="Book Antiqua" panose="02040602050305030304" pitchFamily="18" charset="0"/>
              </a:rPr>
              <a:t>with the exact instruction</a:t>
            </a:r>
            <a:r>
              <a:rPr lang="ar-JO" dirty="0">
                <a:latin typeface="Book Antiqua" panose="02040602050305030304" pitchFamily="18" charset="0"/>
              </a:rPr>
              <a:t> </a:t>
            </a:r>
            <a:r>
              <a:rPr lang="en-US" dirty="0">
                <a:latin typeface="Book Antiqua" panose="02040602050305030304" pitchFamily="18" charset="0"/>
              </a:rPr>
              <a:t>that was the cause of the</a:t>
            </a:r>
            <a:r>
              <a:rPr lang="ar-JO" dirty="0">
                <a:latin typeface="Book Antiqua" panose="02040602050305030304" pitchFamily="18" charset="0"/>
              </a:rPr>
              <a:t> </a:t>
            </a:r>
            <a:r>
              <a:rPr lang="en-CA" dirty="0">
                <a:latin typeface="Book Antiqua" panose="02040602050305030304" pitchFamily="18" charset="0"/>
              </a:rPr>
              <a:t>interrupt or exception.</a:t>
            </a:r>
            <a:endParaRPr lang="ar-JO" altLang="en-US" dirty="0">
              <a:latin typeface="Book Antiqua" panose="02040602050305030304" pitchFamily="18" charset="0"/>
            </a:endParaRPr>
          </a:p>
          <a:p>
            <a:pPr eaLnBrk="1" hangingPunct="1"/>
            <a:r>
              <a:rPr lang="en-US" altLang="en-US" sz="2800" dirty="0">
                <a:latin typeface="Book Antiqua" panose="02040602050305030304" pitchFamily="18" charset="0"/>
              </a:rPr>
              <a:t>Just stop pipeline and save state</a:t>
            </a:r>
          </a:p>
          <a:p>
            <a:pPr lvl="1" eaLnBrk="1" hangingPunct="1"/>
            <a:r>
              <a:rPr lang="en-US" altLang="en-US" sz="2400" dirty="0">
                <a:latin typeface="Book Antiqua" panose="02040602050305030304" pitchFamily="18" charset="0"/>
              </a:rPr>
              <a:t>Including exception cause(s)</a:t>
            </a:r>
          </a:p>
          <a:p>
            <a:pPr eaLnBrk="1" hangingPunct="1"/>
            <a:r>
              <a:rPr lang="en-US" altLang="en-US" sz="2800" dirty="0">
                <a:latin typeface="Book Antiqua" panose="02040602050305030304" pitchFamily="18" charset="0"/>
              </a:rPr>
              <a:t>Let the handler work out</a:t>
            </a:r>
          </a:p>
          <a:p>
            <a:pPr lvl="1" eaLnBrk="1" hangingPunct="1"/>
            <a:r>
              <a:rPr lang="en-US" altLang="en-US" sz="2400" dirty="0">
                <a:latin typeface="Book Antiqua" panose="02040602050305030304" pitchFamily="18" charset="0"/>
              </a:rPr>
              <a:t>Which instruction(s) had exceptions</a:t>
            </a:r>
          </a:p>
          <a:p>
            <a:pPr lvl="1" eaLnBrk="1" hangingPunct="1"/>
            <a:r>
              <a:rPr lang="en-US" altLang="en-US" sz="2400" dirty="0">
                <a:latin typeface="Book Antiqua" panose="02040602050305030304" pitchFamily="18" charset="0"/>
              </a:rPr>
              <a:t>Which to complete or flush</a:t>
            </a:r>
          </a:p>
          <a:p>
            <a:pPr lvl="2" eaLnBrk="1" hangingPunct="1"/>
            <a:r>
              <a:rPr lang="en-US" altLang="en-US" sz="2000" dirty="0">
                <a:latin typeface="Book Antiqua" panose="02040602050305030304" pitchFamily="18" charset="0"/>
              </a:rPr>
              <a:t>May require “manual” completion</a:t>
            </a:r>
          </a:p>
          <a:p>
            <a:pPr eaLnBrk="1" hangingPunct="1"/>
            <a:r>
              <a:rPr lang="en-US" altLang="en-US" sz="2800" dirty="0">
                <a:latin typeface="Book Antiqua" panose="02040602050305030304" pitchFamily="18" charset="0"/>
              </a:rPr>
              <a:t>Simplifies hardware, but more complex handler software</a:t>
            </a:r>
          </a:p>
          <a:p>
            <a:pPr eaLnBrk="1" hangingPunct="1"/>
            <a:r>
              <a:rPr lang="en-US" altLang="en-US" sz="2800" dirty="0">
                <a:latin typeface="Book Antiqua" panose="02040602050305030304" pitchFamily="18" charset="0"/>
              </a:rPr>
              <a:t>Not feasible for complex multiple-issue out-of-order pipelines</a:t>
            </a:r>
            <a:endParaRPr lang="en-AU" altLang="en-US" sz="2800"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8922121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4.10 What are ILP, DLP, TLP, RLP?</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326571" y="1341438"/>
            <a:ext cx="11638415"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latin typeface="Book Antiqua" panose="02040602050305030304" pitchFamily="18" charset="0"/>
              </a:rPr>
              <a:t>Consider we have extra space on the processor due to miniaturization, how do we use it?  </a:t>
            </a:r>
          </a:p>
          <a:p>
            <a:pPr lvl="1"/>
            <a:r>
              <a:rPr lang="en-US" dirty="0">
                <a:latin typeface="Book Antiqua" panose="02040602050305030304" pitchFamily="18" charset="0"/>
              </a:rPr>
              <a:t>more processing elements (parallel components)</a:t>
            </a:r>
          </a:p>
          <a:p>
            <a:pPr algn="l"/>
            <a:r>
              <a:rPr lang="en-US" dirty="0">
                <a:latin typeface="Book Antiqua" panose="02040602050305030304" pitchFamily="18" charset="0"/>
              </a:rPr>
              <a:t>Code is implicitly sequential, how do we take advantage of the parallel elements?</a:t>
            </a:r>
          </a:p>
          <a:p>
            <a:pPr lvl="1"/>
            <a:r>
              <a:rPr lang="en-US" dirty="0">
                <a:solidFill>
                  <a:srgbClr val="FF0000"/>
                </a:solidFill>
                <a:latin typeface="Book Antiqua" panose="02040602050305030304" pitchFamily="18" charset="0"/>
              </a:rPr>
              <a:t>ILP</a:t>
            </a:r>
            <a:r>
              <a:rPr lang="en-US" dirty="0">
                <a:latin typeface="Book Antiqua" panose="02040602050305030304" pitchFamily="18" charset="0"/>
              </a:rPr>
              <a:t> – instruction level parallelism (pipelining)</a:t>
            </a:r>
          </a:p>
          <a:p>
            <a:pPr lvl="1"/>
            <a:r>
              <a:rPr lang="en-US" dirty="0">
                <a:latin typeface="Book Antiqua" panose="02040602050305030304" pitchFamily="18" charset="0"/>
              </a:rPr>
              <a:t>DLP – data level parallelism (pipelined arithmetic units, loop unrolling)</a:t>
            </a:r>
          </a:p>
          <a:p>
            <a:pPr lvl="1"/>
            <a:r>
              <a:rPr lang="en-US" dirty="0">
                <a:latin typeface="Book Antiqua" panose="02040602050305030304" pitchFamily="18" charset="0"/>
              </a:rPr>
              <a:t>TLP – thread-level processing (using multiple processors/cores)</a:t>
            </a:r>
          </a:p>
          <a:p>
            <a:pPr lvl="1"/>
            <a:r>
              <a:rPr lang="en-US" dirty="0">
                <a:latin typeface="Book Antiqua" panose="02040602050305030304" pitchFamily="18" charset="0"/>
              </a:rPr>
              <a:t>RLP – request-level processing (multiple processors/cores plus OS help)</a:t>
            </a:r>
          </a:p>
        </p:txBody>
      </p:sp>
    </p:spTree>
    <p:extLst>
      <p:ext uri="{BB962C8B-B14F-4D97-AF65-F5344CB8AC3E}">
        <p14:creationId xmlns:p14="http://schemas.microsoft.com/office/powerpoint/2010/main" val="6011037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4.10 Instruction-Level Parallelism (ILP)</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159498"/>
            <a:ext cx="11268075" cy="49730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en-US" sz="2800" dirty="0">
                <a:latin typeface="Book Antiqua" panose="02040602050305030304" pitchFamily="18" charset="0"/>
              </a:rPr>
              <a:t>Pipelining: executing multiple instructions in parallel</a:t>
            </a:r>
          </a:p>
          <a:p>
            <a:pPr eaLnBrk="1" hangingPunct="1">
              <a:lnSpc>
                <a:spcPct val="90000"/>
              </a:lnSpc>
            </a:pPr>
            <a:r>
              <a:rPr lang="en-US" altLang="en-US" sz="2800" dirty="0">
                <a:latin typeface="Book Antiqua" panose="02040602050305030304" pitchFamily="18" charset="0"/>
              </a:rPr>
              <a:t>To increase ILP</a:t>
            </a:r>
          </a:p>
          <a:p>
            <a:pPr marL="971550" lvl="1" indent="-514350" eaLnBrk="1" hangingPunct="1">
              <a:lnSpc>
                <a:spcPct val="90000"/>
              </a:lnSpc>
              <a:buFont typeface="+mj-lt"/>
              <a:buAutoNum type="arabicPeriod"/>
            </a:pPr>
            <a:r>
              <a:rPr lang="en-US" altLang="en-US" sz="2800" dirty="0">
                <a:solidFill>
                  <a:srgbClr val="0070C0"/>
                </a:solidFill>
                <a:latin typeface="Book Antiqua" panose="02040602050305030304" pitchFamily="18" charset="0"/>
              </a:rPr>
              <a:t>Deeper pipeline</a:t>
            </a:r>
          </a:p>
          <a:p>
            <a:pPr lvl="2" eaLnBrk="1" hangingPunct="1">
              <a:lnSpc>
                <a:spcPct val="90000"/>
              </a:lnSpc>
            </a:pPr>
            <a:r>
              <a:rPr lang="en-US" altLang="en-US" sz="2400" dirty="0">
                <a:latin typeface="Book Antiqua" panose="02040602050305030304" pitchFamily="18" charset="0"/>
              </a:rPr>
              <a:t>Less work per stage </a:t>
            </a:r>
            <a:r>
              <a:rPr lang="en-US" altLang="en-US" sz="2400" dirty="0">
                <a:latin typeface="Book Antiqua" panose="02040602050305030304" pitchFamily="18" charset="0"/>
                <a:sym typeface="Symbol" panose="05050102010706020507" pitchFamily="18" charset="2"/>
              </a:rPr>
              <a:t> shorter clock cycle</a:t>
            </a:r>
          </a:p>
          <a:p>
            <a:pPr marL="971550" lvl="1" indent="-514350" eaLnBrk="1" hangingPunct="1">
              <a:lnSpc>
                <a:spcPct val="90000"/>
              </a:lnSpc>
              <a:buFont typeface="+mj-lt"/>
              <a:buAutoNum type="arabicPeriod"/>
            </a:pPr>
            <a:r>
              <a:rPr lang="en-US" altLang="en-US" sz="2800" dirty="0">
                <a:solidFill>
                  <a:srgbClr val="0070C0"/>
                </a:solidFill>
                <a:latin typeface="Book Antiqua" panose="02040602050305030304" pitchFamily="18" charset="0"/>
                <a:sym typeface="Symbol" panose="05050102010706020507" pitchFamily="18" charset="2"/>
              </a:rPr>
              <a:t>Multiple issue</a:t>
            </a:r>
          </a:p>
          <a:p>
            <a:pPr lvl="2" eaLnBrk="1" hangingPunct="1">
              <a:lnSpc>
                <a:spcPct val="90000"/>
              </a:lnSpc>
            </a:pPr>
            <a:r>
              <a:rPr lang="en-US" altLang="en-US" sz="2400" dirty="0">
                <a:latin typeface="Book Antiqua" panose="02040602050305030304" pitchFamily="18" charset="0"/>
                <a:sym typeface="Symbol" panose="05050102010706020507" pitchFamily="18" charset="2"/>
              </a:rPr>
              <a:t>Replicate pipeline stages  multiple pipelines</a:t>
            </a:r>
          </a:p>
          <a:p>
            <a:pPr lvl="2" eaLnBrk="1" hangingPunct="1">
              <a:lnSpc>
                <a:spcPct val="90000"/>
              </a:lnSpc>
            </a:pPr>
            <a:r>
              <a:rPr lang="en-US" altLang="en-US" sz="2400" dirty="0">
                <a:latin typeface="Book Antiqua" panose="02040602050305030304" pitchFamily="18" charset="0"/>
                <a:sym typeface="Symbol" panose="05050102010706020507" pitchFamily="18" charset="2"/>
              </a:rPr>
              <a:t>Start multiple instructions per clock cycle</a:t>
            </a:r>
          </a:p>
          <a:p>
            <a:pPr lvl="2" eaLnBrk="1" hangingPunct="1">
              <a:lnSpc>
                <a:spcPct val="90000"/>
              </a:lnSpc>
            </a:pPr>
            <a:r>
              <a:rPr lang="en-US" altLang="en-US" sz="2400" dirty="0">
                <a:latin typeface="Book Antiqua" panose="02040602050305030304" pitchFamily="18" charset="0"/>
                <a:sym typeface="Symbol" panose="05050102010706020507" pitchFamily="18" charset="2"/>
              </a:rPr>
              <a:t>CPI &lt; 1, so use Instructions Per Cycle (IPC)</a:t>
            </a:r>
          </a:p>
          <a:p>
            <a:pPr lvl="2" eaLnBrk="1" hangingPunct="1">
              <a:lnSpc>
                <a:spcPct val="90000"/>
              </a:lnSpc>
            </a:pPr>
            <a:r>
              <a:rPr lang="en-US" altLang="en-US" sz="2400" dirty="0">
                <a:latin typeface="Book Antiqua" panose="02040602050305030304" pitchFamily="18" charset="0"/>
                <a:sym typeface="Symbol" panose="05050102010706020507" pitchFamily="18" charset="2"/>
              </a:rPr>
              <a:t>E.g., 4GHz 4-way multiple-issue</a:t>
            </a:r>
          </a:p>
          <a:p>
            <a:pPr lvl="3" eaLnBrk="1" hangingPunct="1">
              <a:lnSpc>
                <a:spcPct val="90000"/>
              </a:lnSpc>
            </a:pPr>
            <a:r>
              <a:rPr lang="en-US" altLang="en-US" sz="2000" dirty="0">
                <a:latin typeface="Book Antiqua" panose="02040602050305030304" pitchFamily="18" charset="0"/>
                <a:sym typeface="Symbol" panose="05050102010706020507" pitchFamily="18" charset="2"/>
              </a:rPr>
              <a:t>16 BIPS, peak CPI = 0.25, peak IPC = 4</a:t>
            </a:r>
          </a:p>
          <a:p>
            <a:pPr lvl="2" eaLnBrk="1" hangingPunct="1">
              <a:lnSpc>
                <a:spcPct val="90000"/>
              </a:lnSpc>
            </a:pPr>
            <a:r>
              <a:rPr lang="en-US" altLang="en-US" sz="2400" dirty="0">
                <a:latin typeface="Book Antiqua" panose="02040602050305030304" pitchFamily="18" charset="0"/>
                <a:sym typeface="Symbol" panose="05050102010706020507" pitchFamily="18" charset="2"/>
              </a:rPr>
              <a:t>But dependencies reduce this in practice</a:t>
            </a: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15638467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Multiple Issue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326571" y="1341438"/>
            <a:ext cx="11638415"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dirty="0">
                <a:latin typeface="Book Antiqua" panose="02040602050305030304" pitchFamily="18" charset="0"/>
              </a:rPr>
              <a:t>There are two ways to implement a multiple-issue processor, with the major difference being the division of work between the </a:t>
            </a:r>
            <a:r>
              <a:rPr lang="en-US" sz="2400" dirty="0">
                <a:highlight>
                  <a:srgbClr val="FFFF00"/>
                </a:highlight>
                <a:latin typeface="Book Antiqua" panose="02040602050305030304" pitchFamily="18" charset="0"/>
              </a:rPr>
              <a:t>compiler</a:t>
            </a:r>
            <a:r>
              <a:rPr lang="en-US" sz="2400" dirty="0">
                <a:latin typeface="Book Antiqua" panose="02040602050305030304" pitchFamily="18" charset="0"/>
              </a:rPr>
              <a:t> and the </a:t>
            </a:r>
            <a:r>
              <a:rPr lang="en-US" sz="2400" dirty="0">
                <a:highlight>
                  <a:srgbClr val="FFFF00"/>
                </a:highlight>
                <a:latin typeface="Book Antiqua" panose="02040602050305030304" pitchFamily="18" charset="0"/>
              </a:rPr>
              <a:t>hardware</a:t>
            </a:r>
            <a:r>
              <a:rPr lang="en-US" sz="2400" dirty="0">
                <a:latin typeface="Book Antiqua" panose="02040602050305030304" pitchFamily="18" charset="0"/>
              </a:rPr>
              <a:t>.</a:t>
            </a:r>
            <a:endParaRPr lang="en-US" altLang="en-US" sz="2400" dirty="0">
              <a:latin typeface="Book Antiqua" panose="02040602050305030304" pitchFamily="18" charset="0"/>
            </a:endParaRPr>
          </a:p>
          <a:p>
            <a:pPr eaLnBrk="1" hangingPunct="1"/>
            <a:r>
              <a:rPr lang="en-US" altLang="en-US" sz="2800" dirty="0">
                <a:solidFill>
                  <a:srgbClr val="0070C0"/>
                </a:solidFill>
                <a:latin typeface="Book Antiqua" panose="02040602050305030304" pitchFamily="18" charset="0"/>
              </a:rPr>
              <a:t>Static</a:t>
            </a:r>
            <a:r>
              <a:rPr lang="en-US" altLang="en-US" sz="2800" dirty="0">
                <a:latin typeface="Book Antiqua" panose="02040602050305030304" pitchFamily="18" charset="0"/>
              </a:rPr>
              <a:t> multiple issue /at compile time</a:t>
            </a:r>
          </a:p>
          <a:p>
            <a:pPr lvl="1" eaLnBrk="1" hangingPunct="1"/>
            <a:r>
              <a:rPr lang="en-US" altLang="en-US" sz="2400" dirty="0">
                <a:latin typeface="Book Antiqua" panose="02040602050305030304" pitchFamily="18" charset="0"/>
              </a:rPr>
              <a:t>Compiler groups instructions to be issued together</a:t>
            </a:r>
          </a:p>
          <a:p>
            <a:pPr lvl="1" eaLnBrk="1" hangingPunct="1"/>
            <a:r>
              <a:rPr lang="en-US" altLang="en-US" sz="2400" dirty="0">
                <a:latin typeface="Book Antiqua" panose="02040602050305030304" pitchFamily="18" charset="0"/>
              </a:rPr>
              <a:t>Packages them into “issue slots”</a:t>
            </a:r>
          </a:p>
          <a:p>
            <a:pPr lvl="1" eaLnBrk="1" hangingPunct="1"/>
            <a:r>
              <a:rPr lang="en-US" altLang="en-US" sz="2400" dirty="0">
                <a:latin typeface="Book Antiqua" panose="02040602050305030304" pitchFamily="18" charset="0"/>
              </a:rPr>
              <a:t>Compiler detects and avoids </a:t>
            </a:r>
            <a:r>
              <a:rPr lang="en-US" altLang="en-US" sz="2400" dirty="0">
                <a:solidFill>
                  <a:srgbClr val="0070C0"/>
                </a:solidFill>
                <a:latin typeface="Book Antiqua" panose="02040602050305030304" pitchFamily="18" charset="0"/>
              </a:rPr>
              <a:t>hazards</a:t>
            </a:r>
          </a:p>
          <a:p>
            <a:pPr eaLnBrk="1" hangingPunct="1"/>
            <a:r>
              <a:rPr lang="en-US" altLang="en-US" sz="2800" dirty="0">
                <a:solidFill>
                  <a:srgbClr val="0070C0"/>
                </a:solidFill>
                <a:latin typeface="Book Antiqua" panose="02040602050305030304" pitchFamily="18" charset="0"/>
              </a:rPr>
              <a:t>Dynamic</a:t>
            </a:r>
            <a:r>
              <a:rPr lang="en-US" altLang="en-US" sz="2800" dirty="0">
                <a:latin typeface="Book Antiqua" panose="02040602050305030304" pitchFamily="18" charset="0"/>
              </a:rPr>
              <a:t> multiple issue /during execution</a:t>
            </a:r>
          </a:p>
          <a:p>
            <a:pPr lvl="1" eaLnBrk="1" hangingPunct="1"/>
            <a:r>
              <a:rPr lang="en-US" altLang="en-US" sz="2400" dirty="0">
                <a:solidFill>
                  <a:srgbClr val="0070C0"/>
                </a:solidFill>
                <a:latin typeface="Book Antiqua" panose="02040602050305030304" pitchFamily="18" charset="0"/>
              </a:rPr>
              <a:t>CPU</a:t>
            </a:r>
            <a:r>
              <a:rPr lang="en-US" altLang="en-US" sz="2400" dirty="0">
                <a:latin typeface="Book Antiqua" panose="02040602050305030304" pitchFamily="18" charset="0"/>
              </a:rPr>
              <a:t> examines instruction stream and chooses instructions to issue each cycle</a:t>
            </a:r>
          </a:p>
          <a:p>
            <a:pPr lvl="1" eaLnBrk="1" hangingPunct="1"/>
            <a:r>
              <a:rPr lang="en-US" altLang="en-US" sz="2400" dirty="0">
                <a:latin typeface="Book Antiqua" panose="02040602050305030304" pitchFamily="18" charset="0"/>
              </a:rPr>
              <a:t>Compiler can help by </a:t>
            </a:r>
            <a:r>
              <a:rPr lang="en-US" altLang="en-US" sz="2400" dirty="0">
                <a:solidFill>
                  <a:srgbClr val="0070C0"/>
                </a:solidFill>
                <a:latin typeface="Book Antiqua" panose="02040602050305030304" pitchFamily="18" charset="0"/>
              </a:rPr>
              <a:t>reordering</a:t>
            </a:r>
            <a:r>
              <a:rPr lang="en-US" altLang="en-US" sz="2400" dirty="0">
                <a:latin typeface="Book Antiqua" panose="02040602050305030304" pitchFamily="18" charset="0"/>
              </a:rPr>
              <a:t> instructions</a:t>
            </a:r>
          </a:p>
          <a:p>
            <a:pPr lvl="1" eaLnBrk="1" hangingPunct="1"/>
            <a:r>
              <a:rPr lang="en-US" altLang="en-US" sz="2400" dirty="0">
                <a:latin typeface="Book Antiqua" panose="02040602050305030304" pitchFamily="18" charset="0"/>
              </a:rPr>
              <a:t>CPU resolves hazards using advanced techniques at runtime</a:t>
            </a:r>
            <a:endParaRPr lang="en-AU" altLang="en-US" sz="2400" dirty="0">
              <a:latin typeface="Book Antiqua" panose="02040602050305030304" pitchFamily="18" charset="0"/>
            </a:endParaRPr>
          </a:p>
        </p:txBody>
      </p:sp>
    </p:spTree>
    <p:extLst>
      <p:ext uri="{BB962C8B-B14F-4D97-AF65-F5344CB8AC3E}">
        <p14:creationId xmlns:p14="http://schemas.microsoft.com/office/powerpoint/2010/main" val="14674474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Speculation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023258"/>
            <a:ext cx="11268075" cy="51092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2800" dirty="0">
                <a:solidFill>
                  <a:srgbClr val="0070C0"/>
                </a:solidFill>
                <a:latin typeface="Book Antiqua" panose="02040602050305030304" pitchFamily="18" charset="0"/>
              </a:rPr>
              <a:t>Speculation</a:t>
            </a:r>
            <a:r>
              <a:rPr lang="en-US" altLang="en-US" sz="2800" dirty="0">
                <a:latin typeface="Book Antiqua" panose="02040602050305030304" pitchFamily="18" charset="0"/>
              </a:rPr>
              <a:t>: An approach whereby the compiler or processor guesses the </a:t>
            </a:r>
            <a:r>
              <a:rPr lang="en-US" altLang="en-US" sz="2800" dirty="0">
                <a:solidFill>
                  <a:srgbClr val="FF0000"/>
                </a:solidFill>
                <a:latin typeface="Book Antiqua" panose="02040602050305030304" pitchFamily="18" charset="0"/>
              </a:rPr>
              <a:t>outcome of an instruction </a:t>
            </a:r>
            <a:r>
              <a:rPr lang="en-US" altLang="en-US" sz="2800" dirty="0">
                <a:latin typeface="Book Antiqua" panose="02040602050305030304" pitchFamily="18" charset="0"/>
              </a:rPr>
              <a:t>to remove it as a dependence in executing other instructions</a:t>
            </a:r>
          </a:p>
          <a:p>
            <a:pPr eaLnBrk="1" hangingPunct="1"/>
            <a:r>
              <a:rPr lang="en-US" altLang="en-US" sz="2800" dirty="0">
                <a:latin typeface="Book Antiqua" panose="02040602050305030304" pitchFamily="18" charset="0"/>
              </a:rPr>
              <a:t>“Guess” what to do with an instruction</a:t>
            </a:r>
          </a:p>
          <a:p>
            <a:pPr lvl="1" eaLnBrk="1" hangingPunct="1"/>
            <a:r>
              <a:rPr lang="en-US" altLang="en-US" sz="2400" dirty="0">
                <a:latin typeface="Book Antiqua" panose="02040602050305030304" pitchFamily="18" charset="0"/>
              </a:rPr>
              <a:t>Start operation as soon as possible</a:t>
            </a:r>
          </a:p>
          <a:p>
            <a:pPr lvl="1" eaLnBrk="1" hangingPunct="1"/>
            <a:r>
              <a:rPr lang="en-US" altLang="en-US" sz="2400" dirty="0">
                <a:latin typeface="Book Antiqua" panose="02040602050305030304" pitchFamily="18" charset="0"/>
              </a:rPr>
              <a:t>Check whether guess was right</a:t>
            </a:r>
          </a:p>
          <a:p>
            <a:pPr lvl="2" eaLnBrk="1" hangingPunct="1"/>
            <a:r>
              <a:rPr lang="en-US" altLang="en-US" sz="2000" dirty="0">
                <a:latin typeface="Book Antiqua" panose="02040602050305030304" pitchFamily="18" charset="0"/>
              </a:rPr>
              <a:t>If so, complete the operation</a:t>
            </a:r>
          </a:p>
          <a:p>
            <a:pPr lvl="2" eaLnBrk="1" hangingPunct="1"/>
            <a:r>
              <a:rPr lang="en-US" altLang="en-US" sz="2000" dirty="0">
                <a:latin typeface="Book Antiqua" panose="02040602050305030304" pitchFamily="18" charset="0"/>
              </a:rPr>
              <a:t>If not, roll-back and do the right thing</a:t>
            </a:r>
          </a:p>
          <a:p>
            <a:pPr eaLnBrk="1" hangingPunct="1"/>
            <a:r>
              <a:rPr lang="en-US" altLang="en-US" sz="2800" dirty="0">
                <a:latin typeface="Book Antiqua" panose="02040602050305030304" pitchFamily="18" charset="0"/>
              </a:rPr>
              <a:t>Common to static and dynamic multiple issue</a:t>
            </a:r>
          </a:p>
          <a:p>
            <a:pPr eaLnBrk="1" hangingPunct="1"/>
            <a:r>
              <a:rPr lang="en-US" altLang="en-US" sz="2800" dirty="0">
                <a:latin typeface="Book Antiqua" panose="02040602050305030304" pitchFamily="18" charset="0"/>
              </a:rPr>
              <a:t>Examples</a:t>
            </a:r>
          </a:p>
          <a:p>
            <a:pPr lvl="1" eaLnBrk="1" hangingPunct="1"/>
            <a:r>
              <a:rPr lang="en-US" altLang="en-US" sz="2400" dirty="0">
                <a:latin typeface="Book Antiqua" panose="02040602050305030304" pitchFamily="18" charset="0"/>
              </a:rPr>
              <a:t>Speculate on </a:t>
            </a:r>
            <a:r>
              <a:rPr lang="en-US" altLang="en-US" sz="2400" dirty="0">
                <a:solidFill>
                  <a:srgbClr val="0070C0"/>
                </a:solidFill>
                <a:latin typeface="Book Antiqua" panose="02040602050305030304" pitchFamily="18" charset="0"/>
              </a:rPr>
              <a:t>branch outcome</a:t>
            </a:r>
          </a:p>
          <a:p>
            <a:pPr lvl="2" eaLnBrk="1" hangingPunct="1"/>
            <a:r>
              <a:rPr lang="en-US" altLang="en-US" sz="2000" dirty="0">
                <a:latin typeface="Book Antiqua" panose="02040602050305030304" pitchFamily="18" charset="0"/>
              </a:rPr>
              <a:t>Roll back if path taken is different</a:t>
            </a:r>
          </a:p>
          <a:p>
            <a:pPr lvl="1" eaLnBrk="1" hangingPunct="1"/>
            <a:r>
              <a:rPr lang="en-US" altLang="en-US" sz="2400" dirty="0">
                <a:latin typeface="Book Antiqua" panose="02040602050305030304" pitchFamily="18" charset="0"/>
              </a:rPr>
              <a:t>Speculate on </a:t>
            </a:r>
            <a:r>
              <a:rPr lang="en-US" altLang="en-US" sz="2400" dirty="0">
                <a:solidFill>
                  <a:srgbClr val="0070C0"/>
                </a:solidFill>
                <a:latin typeface="Book Antiqua" panose="02040602050305030304" pitchFamily="18" charset="0"/>
              </a:rPr>
              <a:t>load</a:t>
            </a:r>
          </a:p>
          <a:p>
            <a:pPr lvl="2" eaLnBrk="1" hangingPunct="1"/>
            <a:r>
              <a:rPr lang="en-US" altLang="en-US" sz="2000" dirty="0">
                <a:latin typeface="Book Antiqua" panose="02040602050305030304" pitchFamily="18" charset="0"/>
              </a:rPr>
              <a:t>Roll back if location is updated</a:t>
            </a:r>
            <a:endParaRPr lang="en-AU" altLang="en-US" sz="2000"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4014619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Compiler/Hardware Speculation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149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a:latin typeface="Book Antiqua" panose="02040602050305030304" pitchFamily="18" charset="0"/>
              </a:rPr>
              <a:t>Compiler can </a:t>
            </a:r>
            <a:r>
              <a:rPr lang="en-US" altLang="en-US" dirty="0">
                <a:solidFill>
                  <a:srgbClr val="FF0000"/>
                </a:solidFill>
                <a:latin typeface="Book Antiqua" panose="02040602050305030304" pitchFamily="18" charset="0"/>
              </a:rPr>
              <a:t>reorder</a:t>
            </a:r>
            <a:r>
              <a:rPr lang="en-US" altLang="en-US" dirty="0">
                <a:latin typeface="Book Antiqua" panose="02040602050305030304" pitchFamily="18" charset="0"/>
              </a:rPr>
              <a:t> instructions</a:t>
            </a:r>
          </a:p>
          <a:p>
            <a:pPr algn="l"/>
            <a:r>
              <a:rPr lang="en-US" altLang="en-US" dirty="0">
                <a:latin typeface="Book Antiqua" panose="02040602050305030304" pitchFamily="18" charset="0"/>
              </a:rPr>
              <a:t>e.g., </a:t>
            </a:r>
            <a:r>
              <a:rPr lang="en-CA" sz="2400" dirty="0">
                <a:latin typeface="Book Antiqua" panose="02040602050305030304" pitchFamily="18" charset="0"/>
              </a:rPr>
              <a:t>moving an instruction across </a:t>
            </a:r>
            <a:r>
              <a:rPr lang="en-US" sz="2400" dirty="0">
                <a:latin typeface="Book Antiqua" panose="02040602050305030304" pitchFamily="18" charset="0"/>
              </a:rPr>
              <a:t>a branch or a load across a store</a:t>
            </a:r>
            <a:endParaRPr lang="en-US" altLang="en-US" sz="2400" dirty="0">
              <a:latin typeface="Book Antiqua" panose="02040602050305030304" pitchFamily="18" charset="0"/>
            </a:endParaRPr>
          </a:p>
          <a:p>
            <a:pPr lvl="1" eaLnBrk="1" hangingPunct="1"/>
            <a:r>
              <a:rPr lang="en-US" altLang="en-US" dirty="0">
                <a:latin typeface="Book Antiqua" panose="02040602050305030304" pitchFamily="18" charset="0"/>
              </a:rPr>
              <a:t>Can include “fix-up” instructions to recover from incorrect guess</a:t>
            </a:r>
          </a:p>
          <a:p>
            <a:pPr eaLnBrk="1" hangingPunct="1"/>
            <a:r>
              <a:rPr lang="en-US" altLang="en-US" dirty="0">
                <a:latin typeface="Book Antiqua" panose="02040602050305030304" pitchFamily="18" charset="0"/>
              </a:rPr>
              <a:t>Hardware can look ahead for instructions to execute</a:t>
            </a:r>
          </a:p>
          <a:p>
            <a:pPr lvl="1" eaLnBrk="1" hangingPunct="1"/>
            <a:r>
              <a:rPr lang="en-US" altLang="en-US" dirty="0">
                <a:latin typeface="Book Antiqua" panose="02040602050305030304" pitchFamily="18" charset="0"/>
              </a:rPr>
              <a:t>Buffer results until it determines they are actually needed</a:t>
            </a:r>
          </a:p>
          <a:p>
            <a:pPr lvl="1" eaLnBrk="1" hangingPunct="1"/>
            <a:r>
              <a:rPr lang="en-US" altLang="en-US" dirty="0">
                <a:latin typeface="Book Antiqua" panose="02040602050305030304" pitchFamily="18" charset="0"/>
              </a:rPr>
              <a:t>Flush buffers on incorrect speculation</a:t>
            </a:r>
            <a:endParaRPr lang="en-AU" altLang="en-US"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53773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1905000"/>
          </a:xfrm>
        </p:spPr>
        <p:txBody>
          <a:bodyPr>
            <a:normAutofit/>
          </a:bodyPr>
          <a:lstStyle/>
          <a:p>
            <a:pPr eaLnBrk="1" hangingPunct="1"/>
            <a:r>
              <a:rPr lang="en-US" altLang="en-US" sz="3200" dirty="0">
                <a:latin typeface="Book Antiqua" panose="02040602050305030304" pitchFamily="18" charset="0"/>
              </a:rPr>
              <a:t>Read two register operands</a:t>
            </a:r>
          </a:p>
          <a:p>
            <a:pPr eaLnBrk="1" hangingPunct="1"/>
            <a:r>
              <a:rPr lang="en-US" altLang="en-US" sz="3200" dirty="0">
                <a:latin typeface="Book Antiqua" panose="02040602050305030304" pitchFamily="18" charset="0"/>
              </a:rPr>
              <a:t>Perform arithmetic/logical operation</a:t>
            </a:r>
          </a:p>
          <a:p>
            <a:pPr eaLnBrk="1" hangingPunct="1"/>
            <a:r>
              <a:rPr lang="en-US" altLang="en-US" sz="3200" dirty="0">
                <a:latin typeface="Book Antiqua" panose="02040602050305030304" pitchFamily="18" charset="0"/>
              </a:rPr>
              <a:t>Write register result</a:t>
            </a:r>
          </a:p>
          <a:p>
            <a:pPr eaLnBrk="1" hangingPunct="1"/>
            <a:endParaRPr lang="en-AU" altLang="en-US" sz="32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R-Format Instructions /</a:t>
            </a:r>
            <a:r>
              <a:rPr lang="en-US" sz="3200" dirty="0">
                <a:solidFill>
                  <a:srgbClr val="C00000"/>
                </a:solidFill>
                <a:latin typeface="Book Antiqua" panose="02040602050305030304" pitchFamily="18" charset="0"/>
              </a:rPr>
              <a:t>arithmetic-logical instructions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6" descr="f04-07-P374493">
            <a:extLst>
              <a:ext uri="{FF2B5EF4-FFF2-40B4-BE49-F238E27FC236}">
                <a16:creationId xmlns:a16="http://schemas.microsoft.com/office/drawing/2014/main" id="{9105D61C-9920-43B2-BD23-0EA31436F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364" y="3257550"/>
            <a:ext cx="6958072"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24DC4FD-1147-4BDD-8484-7E3EBE47EB14}"/>
              </a:ext>
            </a:extLst>
          </p:cNvPr>
          <p:cNvSpPr txBox="1"/>
          <p:nvPr/>
        </p:nvSpPr>
        <p:spPr>
          <a:xfrm>
            <a:off x="559564" y="3810001"/>
            <a:ext cx="3341507" cy="1200329"/>
          </a:xfrm>
          <a:prstGeom prst="rect">
            <a:avLst/>
          </a:prstGeom>
          <a:noFill/>
        </p:spPr>
        <p:txBody>
          <a:bodyPr wrap="square">
            <a:spAutoFit/>
          </a:bodyPr>
          <a:lstStyle/>
          <a:p>
            <a:pPr algn="l"/>
            <a:r>
              <a:rPr lang="en-CA" sz="2400" dirty="0">
                <a:solidFill>
                  <a:srgbClr val="0070C0"/>
                </a:solidFill>
                <a:latin typeface="Book Antiqua" panose="02040602050305030304" pitchFamily="18" charset="0"/>
              </a:rPr>
              <a:t>Register file </a:t>
            </a:r>
            <a:r>
              <a:rPr lang="en-CA" sz="2400" dirty="0">
                <a:latin typeface="Book Antiqua" panose="02040602050305030304" pitchFamily="18" charset="0"/>
              </a:rPr>
              <a:t>A state</a:t>
            </a:r>
          </a:p>
          <a:p>
            <a:pPr algn="l"/>
            <a:r>
              <a:rPr lang="en-CA" sz="2400" dirty="0">
                <a:latin typeface="Book Antiqua" panose="02040602050305030304" pitchFamily="18" charset="0"/>
              </a:rPr>
              <a:t>element that consists</a:t>
            </a:r>
          </a:p>
          <a:p>
            <a:pPr algn="l"/>
            <a:r>
              <a:rPr lang="en-US" sz="2400" dirty="0">
                <a:latin typeface="Book Antiqua" panose="02040602050305030304" pitchFamily="18" charset="0"/>
              </a:rPr>
              <a:t>of a set of registers.</a:t>
            </a:r>
          </a:p>
        </p:txBody>
      </p:sp>
      <p:sp>
        <p:nvSpPr>
          <p:cNvPr id="11" name="TextBox 10">
            <a:extLst>
              <a:ext uri="{FF2B5EF4-FFF2-40B4-BE49-F238E27FC236}">
                <a16:creationId xmlns:a16="http://schemas.microsoft.com/office/drawing/2014/main" id="{074F0A0D-9C45-4C60-9967-612D8E3B562F}"/>
              </a:ext>
            </a:extLst>
          </p:cNvPr>
          <p:cNvSpPr txBox="1"/>
          <p:nvPr/>
        </p:nvSpPr>
        <p:spPr>
          <a:xfrm>
            <a:off x="6934986" y="2493250"/>
            <a:ext cx="1675614" cy="369332"/>
          </a:xfrm>
          <a:prstGeom prst="rect">
            <a:avLst/>
          </a:prstGeom>
          <a:solidFill>
            <a:srgbClr val="FFFF00"/>
          </a:solidFill>
        </p:spPr>
        <p:txBody>
          <a:bodyPr wrap="square">
            <a:spAutoFit/>
          </a:bodyPr>
          <a:lstStyle/>
          <a:p>
            <a:r>
              <a:rPr lang="en-CA" sz="1800" dirty="0">
                <a:solidFill>
                  <a:srgbClr val="0070C0"/>
                </a:solidFill>
                <a:latin typeface="Book Antiqua" panose="02040602050305030304" pitchFamily="18" charset="0"/>
              </a:rPr>
              <a:t>Register file </a:t>
            </a:r>
            <a:endParaRPr lang="en-CA" dirty="0"/>
          </a:p>
        </p:txBody>
      </p:sp>
      <p:cxnSp>
        <p:nvCxnSpPr>
          <p:cNvPr id="7" name="Straight Arrow Connector 6">
            <a:extLst>
              <a:ext uri="{FF2B5EF4-FFF2-40B4-BE49-F238E27FC236}">
                <a16:creationId xmlns:a16="http://schemas.microsoft.com/office/drawing/2014/main" id="{28559A25-AED6-45AE-AEE6-8713AA92617F}"/>
              </a:ext>
            </a:extLst>
          </p:cNvPr>
          <p:cNvCxnSpPr>
            <a:cxnSpLocks/>
          </p:cNvCxnSpPr>
          <p:nvPr/>
        </p:nvCxnSpPr>
        <p:spPr>
          <a:xfrm flipH="1">
            <a:off x="7126664" y="2862582"/>
            <a:ext cx="263950" cy="84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5130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Speculation and Exceptions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935764"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en-US" dirty="0">
                <a:latin typeface="Book Antiqua" panose="02040602050305030304" pitchFamily="18" charset="0"/>
              </a:rPr>
              <a:t>What if exception occurs on a speculatively executed instruction?</a:t>
            </a:r>
          </a:p>
          <a:p>
            <a:pPr lvl="1" eaLnBrk="1" hangingPunct="1">
              <a:lnSpc>
                <a:spcPct val="90000"/>
              </a:lnSpc>
            </a:pPr>
            <a:r>
              <a:rPr lang="en-US" altLang="en-US" dirty="0">
                <a:latin typeface="Book Antiqua" panose="02040602050305030304" pitchFamily="18" charset="0"/>
              </a:rPr>
              <a:t>e.g., speculative load before null-pointer check</a:t>
            </a:r>
          </a:p>
          <a:p>
            <a:pPr eaLnBrk="1" hangingPunct="1">
              <a:lnSpc>
                <a:spcPct val="90000"/>
              </a:lnSpc>
            </a:pPr>
            <a:r>
              <a:rPr lang="en-US" altLang="en-US" dirty="0">
                <a:latin typeface="Book Antiqua" panose="02040602050305030304" pitchFamily="18" charset="0"/>
              </a:rPr>
              <a:t>Static speculation</a:t>
            </a:r>
          </a:p>
          <a:p>
            <a:pPr lvl="1" eaLnBrk="1" hangingPunct="1">
              <a:lnSpc>
                <a:spcPct val="90000"/>
              </a:lnSpc>
            </a:pPr>
            <a:r>
              <a:rPr lang="en-US" altLang="en-US" dirty="0">
                <a:latin typeface="Book Antiqua" panose="02040602050305030304" pitchFamily="18" charset="0"/>
              </a:rPr>
              <a:t>Can add ISA support for deferring exceptions</a:t>
            </a:r>
          </a:p>
          <a:p>
            <a:pPr eaLnBrk="1" hangingPunct="1">
              <a:lnSpc>
                <a:spcPct val="90000"/>
              </a:lnSpc>
            </a:pPr>
            <a:r>
              <a:rPr lang="en-US" altLang="en-US" dirty="0">
                <a:latin typeface="Book Antiqua" panose="02040602050305030304" pitchFamily="18" charset="0"/>
              </a:rPr>
              <a:t>Dynamic speculation</a:t>
            </a:r>
          </a:p>
          <a:p>
            <a:pPr lvl="1" eaLnBrk="1" hangingPunct="1">
              <a:lnSpc>
                <a:spcPct val="90000"/>
              </a:lnSpc>
            </a:pPr>
            <a:r>
              <a:rPr lang="en-US" altLang="en-US" dirty="0">
                <a:latin typeface="Book Antiqua" panose="02040602050305030304" pitchFamily="18" charset="0"/>
              </a:rPr>
              <a:t>Can buffer exceptions until instruction completion (which may not occur)</a:t>
            </a:r>
            <a:endParaRPr lang="en-AU" altLang="en-US"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4564131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Static Multiple Issue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036948"/>
            <a:ext cx="11268075" cy="5095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CA" dirty="0">
                <a:solidFill>
                  <a:srgbClr val="0070C0"/>
                </a:solidFill>
                <a:latin typeface="Book Antiqua" panose="02040602050305030304" pitchFamily="18" charset="0"/>
              </a:rPr>
              <a:t>Issue packet</a:t>
            </a:r>
            <a:r>
              <a:rPr lang="en-CA" dirty="0">
                <a:latin typeface="Book Antiqua" panose="02040602050305030304" pitchFamily="18" charset="0"/>
              </a:rPr>
              <a:t>: The set of instructions that issues together in one clock cycle; the packet may be determined statically by the compiler or dynamically by the processor.</a:t>
            </a:r>
            <a:endParaRPr lang="en-US" altLang="en-US" dirty="0">
              <a:latin typeface="Book Antiqua" panose="02040602050305030304" pitchFamily="18" charset="0"/>
            </a:endParaRPr>
          </a:p>
          <a:p>
            <a:pPr eaLnBrk="1" hangingPunct="1"/>
            <a:r>
              <a:rPr lang="en-US" altLang="en-US" dirty="0">
                <a:latin typeface="Book Antiqua" panose="02040602050305030304" pitchFamily="18" charset="0"/>
              </a:rPr>
              <a:t>Compiler groups instructions into “</a:t>
            </a:r>
            <a:r>
              <a:rPr lang="en-US" altLang="en-US" dirty="0">
                <a:solidFill>
                  <a:srgbClr val="0070C0"/>
                </a:solidFill>
                <a:latin typeface="Book Antiqua" panose="02040602050305030304" pitchFamily="18" charset="0"/>
              </a:rPr>
              <a:t>issue packets</a:t>
            </a:r>
            <a:r>
              <a:rPr lang="en-US" altLang="en-US" dirty="0">
                <a:latin typeface="Book Antiqua" panose="02040602050305030304" pitchFamily="18" charset="0"/>
              </a:rPr>
              <a:t>”</a:t>
            </a:r>
          </a:p>
          <a:p>
            <a:pPr lvl="1" eaLnBrk="1" hangingPunct="1"/>
            <a:r>
              <a:rPr lang="en-US" altLang="en-US" dirty="0">
                <a:latin typeface="Book Antiqua" panose="02040602050305030304" pitchFamily="18" charset="0"/>
              </a:rPr>
              <a:t>Group of instructions that can be issued on a single cycle</a:t>
            </a:r>
          </a:p>
          <a:p>
            <a:pPr lvl="1" eaLnBrk="1" hangingPunct="1"/>
            <a:r>
              <a:rPr lang="en-US" altLang="en-US" dirty="0">
                <a:latin typeface="Book Antiqua" panose="02040602050305030304" pitchFamily="18" charset="0"/>
              </a:rPr>
              <a:t>Determined by pipeline resources required</a:t>
            </a:r>
          </a:p>
          <a:p>
            <a:pPr eaLnBrk="1" hangingPunct="1"/>
            <a:r>
              <a:rPr lang="en-US" altLang="en-US" dirty="0">
                <a:latin typeface="Book Antiqua" panose="02040602050305030304" pitchFamily="18" charset="0"/>
              </a:rPr>
              <a:t>Think of an issue packet as a very long instruction</a:t>
            </a:r>
          </a:p>
          <a:p>
            <a:pPr lvl="1" eaLnBrk="1" hangingPunct="1"/>
            <a:r>
              <a:rPr lang="en-US" altLang="en-US" dirty="0">
                <a:latin typeface="Book Antiqua" panose="02040602050305030304" pitchFamily="18" charset="0"/>
              </a:rPr>
              <a:t>Specifies multiple concurrent operations</a:t>
            </a:r>
          </a:p>
          <a:p>
            <a:pPr lvl="1" eaLnBrk="1" hangingPunct="1"/>
            <a:r>
              <a:rPr lang="en-US" altLang="en-US" dirty="0">
                <a:latin typeface="Book Antiqua" panose="02040602050305030304" pitchFamily="18" charset="0"/>
                <a:sym typeface="Symbol" panose="05050102010706020507" pitchFamily="18" charset="2"/>
              </a:rPr>
              <a:t> Very Long Instruction Word (</a:t>
            </a:r>
            <a:r>
              <a:rPr lang="en-US" altLang="en-US" dirty="0">
                <a:latin typeface="Book Antiqua" panose="02040602050305030304" pitchFamily="18" charset="0"/>
              </a:rPr>
              <a:t>VLIW)</a:t>
            </a:r>
          </a:p>
          <a:p>
            <a:pPr algn="l"/>
            <a:r>
              <a:rPr lang="en-CA" sz="2400" dirty="0">
                <a:solidFill>
                  <a:srgbClr val="0070C0"/>
                </a:solidFill>
                <a:latin typeface="Book Antiqua" panose="02040602050305030304" pitchFamily="18" charset="0"/>
              </a:rPr>
              <a:t>Very Long Instruction Word </a:t>
            </a:r>
            <a:r>
              <a:rPr lang="en-CA" sz="2400" dirty="0">
                <a:latin typeface="Book Antiqua" panose="02040602050305030304" pitchFamily="18" charset="0"/>
              </a:rPr>
              <a:t>(VLIW) A style of instruction set architecture that launches many operations that are defined to be </a:t>
            </a:r>
            <a:r>
              <a:rPr lang="en-CA" sz="2400" dirty="0">
                <a:solidFill>
                  <a:srgbClr val="0070C0"/>
                </a:solidFill>
                <a:latin typeface="Book Antiqua" panose="02040602050305030304" pitchFamily="18" charset="0"/>
              </a:rPr>
              <a:t>independent</a:t>
            </a:r>
            <a:r>
              <a:rPr lang="en-CA" sz="2400" dirty="0">
                <a:latin typeface="Book Antiqua" panose="02040602050305030304" pitchFamily="18" charset="0"/>
              </a:rPr>
              <a:t> in a single-wide instruction, typically with many separate opcode fields.</a:t>
            </a:r>
            <a:endParaRPr lang="en-US" altLang="en-US" sz="2400"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20628701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Scheduling Static Multiple Issue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a:latin typeface="Book Antiqua" panose="02040602050305030304" pitchFamily="18" charset="0"/>
              </a:rPr>
              <a:t>Compiler must remove some/all hazards</a:t>
            </a:r>
          </a:p>
          <a:p>
            <a:pPr lvl="1" eaLnBrk="1" hangingPunct="1"/>
            <a:r>
              <a:rPr lang="en-US" altLang="en-US" dirty="0">
                <a:solidFill>
                  <a:srgbClr val="0070C0"/>
                </a:solidFill>
                <a:latin typeface="Book Antiqua" panose="02040602050305030304" pitchFamily="18" charset="0"/>
              </a:rPr>
              <a:t>Reorder</a:t>
            </a:r>
            <a:r>
              <a:rPr lang="en-US" altLang="en-US" dirty="0">
                <a:latin typeface="Book Antiqua" panose="02040602050305030304" pitchFamily="18" charset="0"/>
              </a:rPr>
              <a:t> instructions into issue packets</a:t>
            </a:r>
          </a:p>
          <a:p>
            <a:pPr lvl="1" eaLnBrk="1" hangingPunct="1"/>
            <a:r>
              <a:rPr lang="en-US" altLang="en-US" dirty="0">
                <a:latin typeface="Book Antiqua" panose="02040602050305030304" pitchFamily="18" charset="0"/>
              </a:rPr>
              <a:t>No dependencies with a packet</a:t>
            </a:r>
          </a:p>
          <a:p>
            <a:pPr lvl="1" eaLnBrk="1" hangingPunct="1"/>
            <a:r>
              <a:rPr lang="en-US" altLang="en-US" dirty="0">
                <a:latin typeface="Book Antiqua" panose="02040602050305030304" pitchFamily="18" charset="0"/>
              </a:rPr>
              <a:t>Possibly some dependencies between packets</a:t>
            </a:r>
          </a:p>
          <a:p>
            <a:pPr lvl="2" eaLnBrk="1" hangingPunct="1"/>
            <a:r>
              <a:rPr lang="en-US" altLang="en-US" dirty="0">
                <a:latin typeface="Book Antiqua" panose="02040602050305030304" pitchFamily="18" charset="0"/>
              </a:rPr>
              <a:t>Varies between ISAs; compiler must know!</a:t>
            </a:r>
          </a:p>
          <a:p>
            <a:pPr lvl="1" eaLnBrk="1" hangingPunct="1"/>
            <a:r>
              <a:rPr lang="en-US" altLang="en-US" dirty="0">
                <a:latin typeface="Book Antiqua" panose="02040602050305030304" pitchFamily="18" charset="0"/>
              </a:rPr>
              <a:t>Pad with </a:t>
            </a:r>
            <a:r>
              <a:rPr lang="en-US" altLang="en-US" dirty="0" err="1">
                <a:latin typeface="Book Antiqua" panose="02040602050305030304" pitchFamily="18" charset="0"/>
              </a:rPr>
              <a:t>nop</a:t>
            </a:r>
            <a:r>
              <a:rPr lang="en-US" altLang="en-US" dirty="0">
                <a:latin typeface="Book Antiqua" panose="02040602050305030304" pitchFamily="18" charset="0"/>
              </a:rPr>
              <a:t> if necessary</a:t>
            </a:r>
            <a:endParaRPr lang="en-AU" altLang="en-US" dirty="0">
              <a:latin typeface="Book Antiqua" panose="02040602050305030304" pitchFamily="18" charset="0"/>
            </a:endParaRPr>
          </a:p>
          <a:p>
            <a:pPr eaLnBrk="1" hangingPunct="1"/>
            <a:endParaRPr lang="en-AU" altLang="en-US"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36470074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RISC-V with Static Dual Issue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060724"/>
            <a:ext cx="10656888" cy="2584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2800" dirty="0">
                <a:latin typeface="Book Antiqua" panose="02040602050305030304" pitchFamily="18" charset="0"/>
              </a:rPr>
              <a:t>Two-issue packets</a:t>
            </a:r>
          </a:p>
          <a:p>
            <a:pPr lvl="1" eaLnBrk="1" hangingPunct="1"/>
            <a:r>
              <a:rPr lang="en-US" altLang="en-US" sz="2400" dirty="0">
                <a:latin typeface="Book Antiqua" panose="02040602050305030304" pitchFamily="18" charset="0"/>
              </a:rPr>
              <a:t>One ALU/branch instruction</a:t>
            </a:r>
          </a:p>
          <a:p>
            <a:pPr lvl="1" eaLnBrk="1" hangingPunct="1"/>
            <a:r>
              <a:rPr lang="en-US" altLang="en-US" sz="2400" dirty="0">
                <a:latin typeface="Book Antiqua" panose="02040602050305030304" pitchFamily="18" charset="0"/>
              </a:rPr>
              <a:t>One load/store instruction</a:t>
            </a:r>
          </a:p>
          <a:p>
            <a:pPr lvl="1" eaLnBrk="1" hangingPunct="1"/>
            <a:r>
              <a:rPr lang="en-US" altLang="en-US" sz="2400" dirty="0">
                <a:latin typeface="Book Antiqua" panose="02040602050305030304" pitchFamily="18" charset="0"/>
              </a:rPr>
              <a:t>64-bit aligned</a:t>
            </a:r>
          </a:p>
          <a:p>
            <a:pPr lvl="2" eaLnBrk="1" hangingPunct="1"/>
            <a:r>
              <a:rPr lang="en-US" altLang="en-US" sz="2000" dirty="0">
                <a:latin typeface="Book Antiqua" panose="02040602050305030304" pitchFamily="18" charset="0"/>
              </a:rPr>
              <a:t>ALU/branch, then load/store</a:t>
            </a:r>
          </a:p>
          <a:p>
            <a:pPr lvl="2" eaLnBrk="1" hangingPunct="1"/>
            <a:r>
              <a:rPr lang="en-US" altLang="en-US" sz="2000" dirty="0">
                <a:latin typeface="Book Antiqua" panose="02040602050305030304" pitchFamily="18" charset="0"/>
              </a:rPr>
              <a:t>Pad an unused instruction with </a:t>
            </a:r>
            <a:r>
              <a:rPr lang="en-US" altLang="en-US" sz="2000" dirty="0" err="1">
                <a:latin typeface="Book Antiqua" panose="02040602050305030304" pitchFamily="18" charset="0"/>
              </a:rPr>
              <a:t>nop</a:t>
            </a:r>
            <a:endParaRPr lang="en-AU" altLang="en-US" sz="2000" dirty="0">
              <a:latin typeface="Book Antiqua" panose="02040602050305030304" pitchFamily="18" charset="0"/>
            </a:endParaRPr>
          </a:p>
          <a:p>
            <a:pPr eaLnBrk="1" hangingPunct="1">
              <a:lnSpc>
                <a:spcPct val="90000"/>
              </a:lnSpc>
            </a:pPr>
            <a:endParaRPr lang="en-AU" altLang="en-US" dirty="0"/>
          </a:p>
        </p:txBody>
      </p:sp>
      <p:graphicFrame>
        <p:nvGraphicFramePr>
          <p:cNvPr id="7" name="Group 88">
            <a:extLst>
              <a:ext uri="{FF2B5EF4-FFF2-40B4-BE49-F238E27FC236}">
                <a16:creationId xmlns:a16="http://schemas.microsoft.com/office/drawing/2014/main" id="{E9B59A05-1B99-4891-A35A-5EDA952A69B7}"/>
              </a:ext>
            </a:extLst>
          </p:cNvPr>
          <p:cNvGraphicFramePr>
            <a:graphicFrameLocks noGrp="1"/>
          </p:cNvGraphicFramePr>
          <p:nvPr>
            <p:extLst>
              <p:ext uri="{D42A27DB-BD31-4B8C-83A1-F6EECF244321}">
                <p14:modId xmlns:p14="http://schemas.microsoft.com/office/powerpoint/2010/main" val="4154230674"/>
              </p:ext>
            </p:extLst>
          </p:nvPr>
        </p:nvGraphicFramePr>
        <p:xfrm>
          <a:off x="935722" y="3582670"/>
          <a:ext cx="9374902" cy="2773680"/>
        </p:xfrm>
        <a:graphic>
          <a:graphicData uri="http://schemas.openxmlformats.org/drawingml/2006/table">
            <a:tbl>
              <a:tblPr/>
              <a:tblGrid>
                <a:gridCol w="1202380">
                  <a:extLst>
                    <a:ext uri="{9D8B030D-6E8A-4147-A177-3AD203B41FA5}">
                      <a16:colId xmlns:a16="http://schemas.microsoft.com/office/drawing/2014/main" val="20000"/>
                    </a:ext>
                  </a:extLst>
                </a:gridCol>
                <a:gridCol w="2079101">
                  <a:extLst>
                    <a:ext uri="{9D8B030D-6E8A-4147-A177-3AD203B41FA5}">
                      <a16:colId xmlns:a16="http://schemas.microsoft.com/office/drawing/2014/main" val="20001"/>
                    </a:ext>
                  </a:extLst>
                </a:gridCol>
                <a:gridCol w="870198">
                  <a:extLst>
                    <a:ext uri="{9D8B030D-6E8A-4147-A177-3AD203B41FA5}">
                      <a16:colId xmlns:a16="http://schemas.microsoft.com/office/drawing/2014/main" val="20002"/>
                    </a:ext>
                  </a:extLst>
                </a:gridCol>
                <a:gridCol w="870197">
                  <a:extLst>
                    <a:ext uri="{9D8B030D-6E8A-4147-A177-3AD203B41FA5}">
                      <a16:colId xmlns:a16="http://schemas.microsoft.com/office/drawing/2014/main" val="20003"/>
                    </a:ext>
                  </a:extLst>
                </a:gridCol>
                <a:gridCol w="872236">
                  <a:extLst>
                    <a:ext uri="{9D8B030D-6E8A-4147-A177-3AD203B41FA5}">
                      <a16:colId xmlns:a16="http://schemas.microsoft.com/office/drawing/2014/main" val="20004"/>
                    </a:ext>
                  </a:extLst>
                </a:gridCol>
                <a:gridCol w="870198">
                  <a:extLst>
                    <a:ext uri="{9D8B030D-6E8A-4147-A177-3AD203B41FA5}">
                      <a16:colId xmlns:a16="http://schemas.microsoft.com/office/drawing/2014/main" val="20005"/>
                    </a:ext>
                  </a:extLst>
                </a:gridCol>
                <a:gridCol w="870197">
                  <a:extLst>
                    <a:ext uri="{9D8B030D-6E8A-4147-A177-3AD203B41FA5}">
                      <a16:colId xmlns:a16="http://schemas.microsoft.com/office/drawing/2014/main" val="20006"/>
                    </a:ext>
                  </a:extLst>
                </a:gridCol>
                <a:gridCol w="870198">
                  <a:extLst>
                    <a:ext uri="{9D8B030D-6E8A-4147-A177-3AD203B41FA5}">
                      <a16:colId xmlns:a16="http://schemas.microsoft.com/office/drawing/2014/main" val="20007"/>
                    </a:ext>
                  </a:extLst>
                </a:gridCol>
                <a:gridCol w="870197">
                  <a:extLst>
                    <a:ext uri="{9D8B030D-6E8A-4147-A177-3AD203B41FA5}">
                      <a16:colId xmlns:a16="http://schemas.microsoft.com/office/drawing/2014/main" val="20008"/>
                    </a:ext>
                  </a:extLst>
                </a:gridCol>
              </a:tblGrid>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Address</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Instruction type</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Pipeline Stages</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n</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ALU/branch</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IF</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ID</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EX</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MEM</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WB</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n + 4</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Load/store</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IF</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ID</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EX</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MEM</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WB</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n + 8</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ALU/branch</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IF</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ID</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EX</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MEM</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WB</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n + 12</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Load/store</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IF</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ID</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EX</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MEM</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WB</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n + 16</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ALU/branch</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IF</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ID</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EX</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MEM</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WB</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5"/>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n + 20</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Load/store</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IF</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Book Antiqua" panose="02040602050305030304" pitchFamily="18" charset="0"/>
                        </a:rPr>
                        <a:t>ID</a:t>
                      </a:r>
                      <a:endParaRPr kumimoji="0" lang="en-AU" sz="2000" b="0" i="0" u="none" strike="noStrike" cap="none" normalizeH="0" baseline="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EX</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MEM</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Book Antiqua" panose="02040602050305030304" pitchFamily="18" charset="0"/>
                        </a:rPr>
                        <a:t>WB</a:t>
                      </a:r>
                      <a:endParaRPr kumimoji="0" lang="en-AU" sz="2000" b="0" i="0" u="none" strike="noStrike" cap="none" normalizeH="0" baseline="0" dirty="0">
                        <a:ln>
                          <a:noFill/>
                        </a:ln>
                        <a:solidFill>
                          <a:schemeClr val="tx1"/>
                        </a:solidFill>
                        <a:effectLst/>
                        <a:latin typeface="Book Antiqua" panose="0204060205030503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643532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RISC-V with Static Dual Issue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8" name="Picture 1">
            <a:extLst>
              <a:ext uri="{FF2B5EF4-FFF2-40B4-BE49-F238E27FC236}">
                <a16:creationId xmlns:a16="http://schemas.microsoft.com/office/drawing/2014/main" id="{65540144-FD2E-4527-A345-9C60477C93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196975"/>
            <a:ext cx="822483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D1C2F62-6FB4-427D-97CC-E99F2756CDA6}"/>
              </a:ext>
            </a:extLst>
          </p:cNvPr>
          <p:cNvSpPr txBox="1"/>
          <p:nvPr/>
        </p:nvSpPr>
        <p:spPr>
          <a:xfrm>
            <a:off x="5580668" y="933450"/>
            <a:ext cx="6325386" cy="923330"/>
          </a:xfrm>
          <a:prstGeom prst="rect">
            <a:avLst/>
          </a:prstGeom>
          <a:noFill/>
        </p:spPr>
        <p:txBody>
          <a:bodyPr wrap="square">
            <a:spAutoFit/>
          </a:bodyPr>
          <a:lstStyle/>
          <a:p>
            <a:pPr marL="285750" indent="-285750" algn="l">
              <a:buFont typeface="Arial" panose="020B0604020202020204" pitchFamily="34" charset="0"/>
              <a:buChar char="•"/>
            </a:pPr>
            <a:r>
              <a:rPr lang="en-CA" sz="1800" b="0" i="0" u="none" strike="noStrike" baseline="0" dirty="0">
                <a:latin typeface="MinionPro-Regular"/>
              </a:rPr>
              <a:t>Extra </a:t>
            </a:r>
            <a:r>
              <a:rPr lang="en-US" sz="1800" b="0" i="0" u="none" strike="noStrike" baseline="0" dirty="0">
                <a:latin typeface="MinionPro-Regular"/>
              </a:rPr>
              <a:t>ports in the register file</a:t>
            </a:r>
          </a:p>
          <a:p>
            <a:pPr marL="285750" indent="-285750" algn="l">
              <a:buFont typeface="Arial" panose="020B0604020202020204" pitchFamily="34" charset="0"/>
              <a:buChar char="•"/>
            </a:pPr>
            <a:r>
              <a:rPr lang="en-US" sz="1800" b="0" i="0" u="none" strike="noStrike" baseline="0" dirty="0">
                <a:latin typeface="MinionPro-Regular"/>
              </a:rPr>
              <a:t>a separate adder to calculate the effective </a:t>
            </a:r>
            <a:r>
              <a:rPr lang="en-CA" sz="1800" b="0" i="0" u="none" strike="noStrike" baseline="0" dirty="0">
                <a:latin typeface="MinionPro-Regular"/>
              </a:rPr>
              <a:t>address for data transfers.</a:t>
            </a:r>
            <a:endParaRPr lang="en-CA"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2271692-6310-403C-AA5B-D80EC824B7A7}"/>
                  </a:ext>
                </a:extLst>
              </p14:cNvPr>
              <p14:cNvContentPartPr/>
              <p14:nvPr/>
            </p14:nvContentPartPr>
            <p14:xfrm>
              <a:off x="1327320" y="3327480"/>
              <a:ext cx="360" cy="360"/>
            </p14:xfrm>
          </p:contentPart>
        </mc:Choice>
        <mc:Fallback xmlns="">
          <p:pic>
            <p:nvPicPr>
              <p:cNvPr id="2" name="Ink 1">
                <a:extLst>
                  <a:ext uri="{FF2B5EF4-FFF2-40B4-BE49-F238E27FC236}">
                    <a16:creationId xmlns:a16="http://schemas.microsoft.com/office/drawing/2014/main" id="{12271692-6310-403C-AA5B-D80EC824B7A7}"/>
                  </a:ext>
                </a:extLst>
              </p:cNvPr>
              <p:cNvPicPr/>
              <p:nvPr/>
            </p:nvPicPr>
            <p:blipFill>
              <a:blip r:embed="rId4"/>
              <a:stretch>
                <a:fillRect/>
              </a:stretch>
            </p:blipFill>
            <p:spPr>
              <a:xfrm>
                <a:off x="1317960" y="3318120"/>
                <a:ext cx="19080" cy="19080"/>
              </a:xfrm>
              <a:prstGeom prst="rect">
                <a:avLst/>
              </a:prstGeom>
            </p:spPr>
          </p:pic>
        </mc:Fallback>
      </mc:AlternateContent>
    </p:spTree>
    <p:extLst>
      <p:ext uri="{BB962C8B-B14F-4D97-AF65-F5344CB8AC3E}">
        <p14:creationId xmlns:p14="http://schemas.microsoft.com/office/powerpoint/2010/main" val="38754376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Hazards in the Dual-Issue RISC-V</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2800" dirty="0">
                <a:latin typeface="Book Antiqua" panose="02040602050305030304" pitchFamily="18" charset="0"/>
              </a:rPr>
              <a:t>More instructions executing in parallel</a:t>
            </a:r>
          </a:p>
          <a:p>
            <a:pPr eaLnBrk="1" hangingPunct="1"/>
            <a:r>
              <a:rPr lang="en-US" altLang="en-US" sz="2800" dirty="0">
                <a:latin typeface="Book Antiqua" panose="02040602050305030304" pitchFamily="18" charset="0"/>
              </a:rPr>
              <a:t>EX data hazard</a:t>
            </a:r>
          </a:p>
          <a:p>
            <a:pPr lvl="1" eaLnBrk="1" hangingPunct="1"/>
            <a:r>
              <a:rPr lang="en-US" altLang="en-US" sz="2400" dirty="0">
                <a:latin typeface="Book Antiqua" panose="02040602050305030304" pitchFamily="18" charset="0"/>
              </a:rPr>
              <a:t>Forwarding avoided stalls with single-issue</a:t>
            </a:r>
          </a:p>
          <a:p>
            <a:pPr lvl="1" eaLnBrk="1" hangingPunct="1"/>
            <a:r>
              <a:rPr lang="en-US" altLang="en-US" sz="2400" dirty="0">
                <a:latin typeface="Book Antiqua" panose="02040602050305030304" pitchFamily="18" charset="0"/>
              </a:rPr>
              <a:t>Now can’t use ALU result in load/store in same packet</a:t>
            </a:r>
          </a:p>
          <a:p>
            <a:pPr lvl="2" eaLnBrk="1" hangingPunct="1"/>
            <a:r>
              <a:rPr lang="en-US" altLang="en-US" sz="2000" dirty="0">
                <a:latin typeface="Book Antiqua" panose="02040602050305030304" pitchFamily="18" charset="0"/>
              </a:rPr>
              <a:t>add  </a:t>
            </a:r>
            <a:r>
              <a:rPr lang="en-US" altLang="en-US" sz="2000" dirty="0">
                <a:solidFill>
                  <a:schemeClr val="hlink"/>
                </a:solidFill>
                <a:latin typeface="Book Antiqua" panose="02040602050305030304" pitchFamily="18" charset="0"/>
              </a:rPr>
              <a:t>x10</a:t>
            </a:r>
            <a:r>
              <a:rPr lang="en-US" altLang="en-US" sz="2000" dirty="0">
                <a:latin typeface="Book Antiqua" panose="02040602050305030304" pitchFamily="18" charset="0"/>
              </a:rPr>
              <a:t>, x0, x1</a:t>
            </a:r>
            <a:br>
              <a:rPr lang="en-US" altLang="en-US" sz="2000" dirty="0">
                <a:latin typeface="Book Antiqua" panose="02040602050305030304" pitchFamily="18" charset="0"/>
              </a:rPr>
            </a:br>
            <a:r>
              <a:rPr lang="en-US" altLang="en-US" sz="2000" dirty="0" err="1">
                <a:latin typeface="Book Antiqua" panose="02040602050305030304" pitchFamily="18" charset="0"/>
              </a:rPr>
              <a:t>ld</a:t>
            </a:r>
            <a:r>
              <a:rPr lang="en-US" altLang="en-US" sz="2000" dirty="0">
                <a:latin typeface="Book Antiqua" panose="02040602050305030304" pitchFamily="18" charset="0"/>
              </a:rPr>
              <a:t>   x2, 0(</a:t>
            </a:r>
            <a:r>
              <a:rPr lang="en-US" altLang="en-US" sz="2000" dirty="0">
                <a:solidFill>
                  <a:schemeClr val="hlink"/>
                </a:solidFill>
                <a:latin typeface="Book Antiqua" panose="02040602050305030304" pitchFamily="18" charset="0"/>
              </a:rPr>
              <a:t>x10</a:t>
            </a:r>
            <a:r>
              <a:rPr lang="en-US" altLang="en-US" sz="2000" dirty="0">
                <a:latin typeface="Book Antiqua" panose="02040602050305030304" pitchFamily="18" charset="0"/>
              </a:rPr>
              <a:t>)</a:t>
            </a:r>
          </a:p>
          <a:p>
            <a:pPr lvl="2" eaLnBrk="1" hangingPunct="1"/>
            <a:r>
              <a:rPr lang="en-US" altLang="en-US" sz="2000" dirty="0">
                <a:latin typeface="Book Antiqua" panose="02040602050305030304" pitchFamily="18" charset="0"/>
              </a:rPr>
              <a:t>Split into two packets, effectively a stall</a:t>
            </a:r>
          </a:p>
          <a:p>
            <a:pPr eaLnBrk="1" hangingPunct="1"/>
            <a:r>
              <a:rPr lang="en-US" altLang="en-US" sz="2800" dirty="0">
                <a:latin typeface="Book Antiqua" panose="02040602050305030304" pitchFamily="18" charset="0"/>
              </a:rPr>
              <a:t>Load-use hazard</a:t>
            </a:r>
          </a:p>
          <a:p>
            <a:pPr lvl="1" eaLnBrk="1" hangingPunct="1"/>
            <a:r>
              <a:rPr lang="en-US" altLang="en-US" sz="2400" dirty="0">
                <a:latin typeface="Book Antiqua" panose="02040602050305030304" pitchFamily="18" charset="0"/>
              </a:rPr>
              <a:t>Still one cycle use latency, but now two instructions</a:t>
            </a:r>
          </a:p>
          <a:p>
            <a:pPr eaLnBrk="1" hangingPunct="1"/>
            <a:r>
              <a:rPr lang="en-US" altLang="en-US" sz="2800" dirty="0">
                <a:latin typeface="Book Antiqua" panose="02040602050305030304" pitchFamily="18" charset="0"/>
              </a:rPr>
              <a:t>More aggressive scheduling required</a:t>
            </a:r>
            <a:endParaRPr lang="en-AU" altLang="en-US" sz="2800"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10197624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Scheduling Example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Rectangle 3">
            <a:extLst>
              <a:ext uri="{FF2B5EF4-FFF2-40B4-BE49-F238E27FC236}">
                <a16:creationId xmlns:a16="http://schemas.microsoft.com/office/drawing/2014/main" id="{4AE75C78-24FA-420F-B6DE-66F3F0473A57}"/>
              </a:ext>
            </a:extLst>
          </p:cNvPr>
          <p:cNvSpPr txBox="1">
            <a:spLocks noChangeArrowheads="1"/>
          </p:cNvSpPr>
          <p:nvPr/>
        </p:nvSpPr>
        <p:spPr>
          <a:xfrm>
            <a:off x="684213" y="1125538"/>
            <a:ext cx="8270875" cy="690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Schedule this for dual-issue RISC-V</a:t>
            </a:r>
            <a:endParaRPr lang="en-AU" altLang="en-US" sz="2400" dirty="0">
              <a:latin typeface="Lucida Console" panose="020B0609040504020204" pitchFamily="49" charset="0"/>
            </a:endParaRPr>
          </a:p>
        </p:txBody>
      </p:sp>
      <p:sp>
        <p:nvSpPr>
          <p:cNvPr id="8" name="Rectangle 4">
            <a:extLst>
              <a:ext uri="{FF2B5EF4-FFF2-40B4-BE49-F238E27FC236}">
                <a16:creationId xmlns:a16="http://schemas.microsoft.com/office/drawing/2014/main" id="{72EBF29C-DF42-41F8-AC41-C84ACA863532}"/>
              </a:ext>
            </a:extLst>
          </p:cNvPr>
          <p:cNvSpPr>
            <a:spLocks noChangeArrowheads="1"/>
          </p:cNvSpPr>
          <p:nvPr/>
        </p:nvSpPr>
        <p:spPr bwMode="auto">
          <a:xfrm>
            <a:off x="1258888" y="1752600"/>
            <a:ext cx="75707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2000" dirty="0">
                <a:latin typeface="Lucida Console" panose="020B0609040504020204" pitchFamily="49" charset="0"/>
              </a:rPr>
              <a:t>Loop: </a:t>
            </a:r>
            <a:r>
              <a:rPr lang="en-AU" altLang="en-US" sz="2000" dirty="0" err="1">
                <a:latin typeface="Lucida Console" panose="020B0609040504020204" pitchFamily="49" charset="0"/>
              </a:rPr>
              <a:t>ld</a:t>
            </a:r>
            <a:r>
              <a:rPr lang="en-AU" altLang="en-US" sz="2000" dirty="0">
                <a:latin typeface="Lucida Console" panose="020B0609040504020204" pitchFamily="49" charset="0"/>
              </a:rPr>
              <a:t>   </a:t>
            </a:r>
            <a:r>
              <a:rPr lang="en-AU" altLang="en-US" sz="2000" dirty="0">
                <a:solidFill>
                  <a:schemeClr val="hlink"/>
                </a:solidFill>
                <a:latin typeface="Lucida Console" panose="020B0609040504020204" pitchFamily="49" charset="0"/>
              </a:rPr>
              <a:t>x31</a:t>
            </a:r>
            <a:r>
              <a:rPr lang="en-AU" altLang="en-US" sz="2000" dirty="0">
                <a:latin typeface="Lucida Console" panose="020B0609040504020204" pitchFamily="49" charset="0"/>
              </a:rPr>
              <a:t>,0(x20)     // x31=array element</a:t>
            </a:r>
            <a:br>
              <a:rPr lang="en-AU" altLang="en-US" sz="2000" dirty="0">
                <a:latin typeface="Lucida Console" panose="020B0609040504020204" pitchFamily="49" charset="0"/>
              </a:rPr>
            </a:br>
            <a:r>
              <a:rPr lang="en-AU" altLang="en-US" sz="2000" dirty="0">
                <a:latin typeface="Lucida Console" panose="020B0609040504020204" pitchFamily="49" charset="0"/>
              </a:rPr>
              <a:t>      add  </a:t>
            </a:r>
            <a:r>
              <a:rPr lang="en-AU" altLang="en-US" sz="2000" dirty="0">
                <a:solidFill>
                  <a:srgbClr val="009900"/>
                </a:solidFill>
                <a:latin typeface="Lucida Console" panose="020B0609040504020204" pitchFamily="49" charset="0"/>
              </a:rPr>
              <a:t>x31</a:t>
            </a:r>
            <a:r>
              <a:rPr lang="en-AU" altLang="en-US" sz="2000" dirty="0">
                <a:latin typeface="Lucida Console" panose="020B0609040504020204" pitchFamily="49" charset="0"/>
              </a:rPr>
              <a:t>,</a:t>
            </a:r>
            <a:r>
              <a:rPr lang="en-AU" altLang="en-US" sz="2000" dirty="0">
                <a:solidFill>
                  <a:schemeClr val="hlink"/>
                </a:solidFill>
                <a:latin typeface="Lucida Console" panose="020B0609040504020204" pitchFamily="49" charset="0"/>
              </a:rPr>
              <a:t>x31</a:t>
            </a:r>
            <a:r>
              <a:rPr lang="en-AU" altLang="en-US" sz="2000" dirty="0">
                <a:latin typeface="Lucida Console" panose="020B0609040504020204" pitchFamily="49" charset="0"/>
              </a:rPr>
              <a:t>,x21    // add scalar in x21</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sd</a:t>
            </a:r>
            <a:r>
              <a:rPr lang="en-AU" altLang="en-US" sz="2000" dirty="0">
                <a:latin typeface="Lucida Console" panose="020B0609040504020204" pitchFamily="49" charset="0"/>
              </a:rPr>
              <a:t>   </a:t>
            </a:r>
            <a:r>
              <a:rPr lang="en-AU" altLang="en-US" sz="2000" dirty="0">
                <a:solidFill>
                  <a:srgbClr val="009900"/>
                </a:solidFill>
                <a:latin typeface="Lucida Console" panose="020B0609040504020204" pitchFamily="49" charset="0"/>
              </a:rPr>
              <a:t>x31</a:t>
            </a:r>
            <a:r>
              <a:rPr lang="en-AU" altLang="en-US" sz="2000" dirty="0">
                <a:latin typeface="Lucida Console" panose="020B0609040504020204" pitchFamily="49" charset="0"/>
              </a:rPr>
              <a:t>,0(x20)     // store result</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addi</a:t>
            </a:r>
            <a:r>
              <a:rPr lang="en-AU" altLang="en-US" sz="2000" dirty="0">
                <a:latin typeface="Lucida Console" panose="020B0609040504020204" pitchFamily="49" charset="0"/>
              </a:rPr>
              <a:t> </a:t>
            </a:r>
            <a:r>
              <a:rPr lang="en-AU" altLang="en-US" sz="2000" dirty="0">
                <a:solidFill>
                  <a:srgbClr val="A47B38"/>
                </a:solidFill>
                <a:latin typeface="Lucida Console" panose="020B0609040504020204" pitchFamily="49" charset="0"/>
              </a:rPr>
              <a:t>x20</a:t>
            </a:r>
            <a:r>
              <a:rPr lang="en-AU" altLang="en-US" sz="2000" dirty="0">
                <a:latin typeface="Lucida Console" panose="020B0609040504020204" pitchFamily="49" charset="0"/>
              </a:rPr>
              <a:t>,x20,-8     // decrement pointer</a:t>
            </a:r>
            <a:br>
              <a:rPr lang="en-AU" altLang="en-US" sz="2000" dirty="0">
                <a:latin typeface="Lucida Console" panose="020B0609040504020204" pitchFamily="49" charset="0"/>
              </a:rPr>
            </a:br>
            <a:r>
              <a:rPr lang="en-AU" altLang="en-US" sz="2000" dirty="0">
                <a:latin typeface="Lucida Console" panose="020B0609040504020204" pitchFamily="49" charset="0"/>
              </a:rPr>
              <a:t>      </a:t>
            </a:r>
            <a:r>
              <a:rPr lang="en-AU" altLang="en-US" sz="2000" dirty="0" err="1">
                <a:latin typeface="Lucida Console" panose="020B0609040504020204" pitchFamily="49" charset="0"/>
              </a:rPr>
              <a:t>blt</a:t>
            </a:r>
            <a:r>
              <a:rPr lang="en-AU" altLang="en-US" sz="2000" dirty="0">
                <a:latin typeface="Lucida Console" panose="020B0609040504020204" pitchFamily="49" charset="0"/>
              </a:rPr>
              <a:t>  x22,</a:t>
            </a:r>
            <a:r>
              <a:rPr lang="en-AU" altLang="en-US" sz="2000" dirty="0">
                <a:solidFill>
                  <a:srgbClr val="A47B38"/>
                </a:solidFill>
                <a:latin typeface="Lucida Console" panose="020B0609040504020204" pitchFamily="49" charset="0"/>
              </a:rPr>
              <a:t>x20</a:t>
            </a:r>
            <a:r>
              <a:rPr lang="en-AU" altLang="en-US" sz="2000" dirty="0">
                <a:latin typeface="Lucida Console" panose="020B0609040504020204" pitchFamily="49" charset="0"/>
              </a:rPr>
              <a:t>,Loop   // branch if x22 &lt; x20</a:t>
            </a:r>
          </a:p>
        </p:txBody>
      </p:sp>
      <p:graphicFrame>
        <p:nvGraphicFramePr>
          <p:cNvPr id="9" name="Group 42">
            <a:extLst>
              <a:ext uri="{FF2B5EF4-FFF2-40B4-BE49-F238E27FC236}">
                <a16:creationId xmlns:a16="http://schemas.microsoft.com/office/drawing/2014/main" id="{A61DC2FF-245E-4E7B-A2EB-6E06914F6B47}"/>
              </a:ext>
            </a:extLst>
          </p:cNvPr>
          <p:cNvGraphicFramePr>
            <a:graphicFrameLocks noGrp="1"/>
          </p:cNvGraphicFramePr>
          <p:nvPr/>
        </p:nvGraphicFramePr>
        <p:xfrm>
          <a:off x="1187450" y="3789363"/>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Load/store</a:t>
                      </a:r>
                      <a:endParaRPr kumimoji="0" lang="en-AU" sz="1600" b="0" i="0" u="none" strike="noStrike" cap="none" normalizeH="0" baseline="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err="1">
                          <a:latin typeface="Lucida Console" panose="020B0609040504020204" pitchFamily="49" charset="0"/>
                        </a:rPr>
                        <a:t>ld</a:t>
                      </a:r>
                      <a:r>
                        <a:rPr lang="en-AU" altLang="en-US" sz="1600" dirty="0">
                          <a:latin typeface="Lucida Console" panose="020B0609040504020204" pitchFamily="49" charset="0"/>
                        </a:rPr>
                        <a:t>  </a:t>
                      </a:r>
                      <a:r>
                        <a:rPr lang="en-AU" altLang="en-US" sz="1600" dirty="0">
                          <a:solidFill>
                            <a:schemeClr val="hlink"/>
                          </a:solidFill>
                          <a:latin typeface="Lucida Console" panose="020B0609040504020204" pitchFamily="49" charset="0"/>
                        </a:rPr>
                        <a:t>x31</a:t>
                      </a:r>
                      <a:r>
                        <a:rPr lang="en-AU" altLang="en-US" sz="1600" dirty="0">
                          <a:latin typeface="Lucida Console" panose="020B0609040504020204" pitchFamily="49" charset="0"/>
                        </a:rPr>
                        <a:t>,0(x20) </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err="1">
                          <a:latin typeface="Lucida Console" panose="020B0609040504020204" pitchFamily="49" charset="0"/>
                        </a:rPr>
                        <a:t>addi</a:t>
                      </a:r>
                      <a:r>
                        <a:rPr lang="en-AU" altLang="en-US" sz="1600" dirty="0">
                          <a:latin typeface="Lucida Console" panose="020B0609040504020204" pitchFamily="49" charset="0"/>
                        </a:rPr>
                        <a:t> </a:t>
                      </a:r>
                      <a:r>
                        <a:rPr lang="en-AU" altLang="en-US" sz="1600" dirty="0">
                          <a:solidFill>
                            <a:srgbClr val="A47B38"/>
                          </a:solidFill>
                          <a:latin typeface="Lucida Console" panose="020B0609040504020204" pitchFamily="49" charset="0"/>
                        </a:rPr>
                        <a:t>x20</a:t>
                      </a:r>
                      <a:r>
                        <a:rPr lang="en-AU" altLang="en-US" sz="1600" dirty="0">
                          <a:latin typeface="Lucida Console" panose="020B0609040504020204" pitchFamily="49" charset="0"/>
                        </a:rPr>
                        <a:t>,x20,-8 </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a:latin typeface="Lucida Console" panose="020B0609040504020204" pitchFamily="49" charset="0"/>
                        </a:rPr>
                        <a:t>add  </a:t>
                      </a:r>
                      <a:r>
                        <a:rPr lang="en-AU" altLang="en-US" sz="1600" dirty="0">
                          <a:solidFill>
                            <a:srgbClr val="009900"/>
                          </a:solidFill>
                          <a:latin typeface="Lucida Console" panose="020B0609040504020204" pitchFamily="49" charset="0"/>
                        </a:rPr>
                        <a:t>x31</a:t>
                      </a:r>
                      <a:r>
                        <a:rPr lang="en-AU" altLang="en-US" sz="1600" dirty="0">
                          <a:latin typeface="Lucida Console" panose="020B0609040504020204" pitchFamily="49" charset="0"/>
                        </a:rPr>
                        <a:t>,</a:t>
                      </a:r>
                      <a:r>
                        <a:rPr lang="en-AU" altLang="en-US" sz="1600" dirty="0">
                          <a:solidFill>
                            <a:schemeClr val="hlink"/>
                          </a:solidFill>
                          <a:latin typeface="Lucida Console" panose="020B0609040504020204" pitchFamily="49" charset="0"/>
                        </a:rPr>
                        <a:t>x31</a:t>
                      </a:r>
                      <a:r>
                        <a:rPr lang="en-AU" altLang="en-US" sz="1600" dirty="0">
                          <a:latin typeface="Lucida Console" panose="020B0609040504020204" pitchFamily="49" charset="0"/>
                        </a:rPr>
                        <a:t>,x21</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C0C0C0"/>
                          </a:solidFill>
                          <a:effectLst/>
                          <a:latin typeface="Lucida Console" pitchFamily="49" charset="0"/>
                        </a:rPr>
                        <a:t>nop</a:t>
                      </a:r>
                      <a:endParaRPr kumimoji="0" lang="en-AU" sz="1600" b="0" i="0" u="none" strike="noStrike" cap="none" normalizeH="0" baseline="0">
                        <a:ln>
                          <a:noFill/>
                        </a:ln>
                        <a:solidFill>
                          <a:srgbClr val="C0C0C0"/>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n-AU" altLang="en-US" sz="1600" dirty="0" err="1">
                          <a:latin typeface="Lucida Console" panose="020B0609040504020204" pitchFamily="49" charset="0"/>
                        </a:rPr>
                        <a:t>blt</a:t>
                      </a:r>
                      <a:r>
                        <a:rPr lang="en-AU" altLang="en-US" sz="1600" dirty="0">
                          <a:latin typeface="Lucida Console" panose="020B0609040504020204" pitchFamily="49" charset="0"/>
                        </a:rPr>
                        <a:t>  x22,</a:t>
                      </a:r>
                      <a:r>
                        <a:rPr lang="en-AU" altLang="en-US" sz="1600" dirty="0">
                          <a:solidFill>
                            <a:srgbClr val="A47B38"/>
                          </a:solidFill>
                          <a:latin typeface="Lucida Console" panose="020B0609040504020204" pitchFamily="49" charset="0"/>
                        </a:rPr>
                        <a:t>x20</a:t>
                      </a:r>
                      <a:r>
                        <a:rPr lang="en-AU" altLang="en-US" sz="1600" dirty="0">
                          <a:solidFill>
                            <a:schemeClr val="tx1"/>
                          </a:solidFill>
                          <a:latin typeface="Lucida Console" panose="020B0609040504020204" pitchFamily="49" charset="0"/>
                        </a:rPr>
                        <a:t>,Loop</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9900"/>
                          </a:solidFill>
                          <a:effectLst/>
                          <a:latin typeface="Lucida Console" pitchFamily="49" charset="0"/>
                        </a:rPr>
                        <a:t>x31</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cap="none" normalizeH="0" baseline="0" dirty="0">
                          <a:ln>
                            <a:noFill/>
                          </a:ln>
                          <a:solidFill>
                            <a:srgbClr val="FF0000"/>
                          </a:solidFill>
                          <a:effectLst/>
                          <a:latin typeface="Lucida Console" pitchFamily="49" charset="0"/>
                        </a:rPr>
                        <a:t>8</a:t>
                      </a:r>
                      <a:r>
                        <a:rPr kumimoji="0" lang="en-AU" sz="1600" b="0" i="0" u="none" strike="noStrike" cap="none" normalizeH="0" baseline="0" dirty="0">
                          <a:ln>
                            <a:noFill/>
                          </a:ln>
                          <a:solidFill>
                            <a:schemeClr val="tx1"/>
                          </a:solidFill>
                          <a:effectLst/>
                          <a:latin typeface="Lucida Console" pitchFamily="49" charset="0"/>
                        </a:rPr>
                        <a:t>(x20)</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Lucida Console" pitchFamily="49" charset="0"/>
                        </a:rPr>
                        <a:t>4</a:t>
                      </a:r>
                      <a:endParaRPr kumimoji="0" lang="en-AU" sz="1600" b="0" i="0" u="none" strike="noStrike" cap="none" normalizeH="0" baseline="0" dirty="0">
                        <a:ln>
                          <a:noFill/>
                        </a:ln>
                        <a:solidFill>
                          <a:schemeClr val="tx1"/>
                        </a:solidFill>
                        <a:effectLst/>
                        <a:latin typeface="Lucida Console" pitchFamily="49"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 name="Rectangle 37">
            <a:extLst>
              <a:ext uri="{FF2B5EF4-FFF2-40B4-BE49-F238E27FC236}">
                <a16:creationId xmlns:a16="http://schemas.microsoft.com/office/drawing/2014/main" id="{5610887C-A5D3-45A7-BBB7-6105D4A730EC}"/>
              </a:ext>
            </a:extLst>
          </p:cNvPr>
          <p:cNvSpPr>
            <a:spLocks noChangeArrowheads="1"/>
          </p:cNvSpPr>
          <p:nvPr/>
        </p:nvSpPr>
        <p:spPr bwMode="auto">
          <a:xfrm>
            <a:off x="1182688" y="55895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en-US"/>
              <a:t>IPC = 5/4 = 1.25 (c.f. peak IPC = 2)</a:t>
            </a:r>
            <a:endParaRPr lang="en-AU" altLang="en-US" sz="2000">
              <a:latin typeface="Lucida Console" panose="020B0609040504020204" pitchFamily="49" charset="0"/>
            </a:endParaRPr>
          </a:p>
        </p:txBody>
      </p:sp>
    </p:spTree>
    <p:extLst>
      <p:ext uri="{BB962C8B-B14F-4D97-AF65-F5344CB8AC3E}">
        <p14:creationId xmlns:p14="http://schemas.microsoft.com/office/powerpoint/2010/main" val="20323484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Loop Unrolling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377072" y="1074656"/>
            <a:ext cx="11268074" cy="51281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CA" dirty="0">
                <a:solidFill>
                  <a:srgbClr val="0070C0"/>
                </a:solidFill>
                <a:latin typeface="Book Antiqua" panose="02040602050305030304" pitchFamily="18" charset="0"/>
              </a:rPr>
              <a:t>loop unrolling: </a:t>
            </a:r>
            <a:r>
              <a:rPr lang="en-CA" dirty="0">
                <a:latin typeface="Book Antiqua" panose="02040602050305030304" pitchFamily="18" charset="0"/>
              </a:rPr>
              <a:t>A technique to get more </a:t>
            </a:r>
            <a:r>
              <a:rPr lang="en-CA" dirty="0">
                <a:solidFill>
                  <a:srgbClr val="0070C0"/>
                </a:solidFill>
                <a:latin typeface="Book Antiqua" panose="02040602050305030304" pitchFamily="18" charset="0"/>
              </a:rPr>
              <a:t>performance</a:t>
            </a:r>
            <a:r>
              <a:rPr lang="en-CA" dirty="0">
                <a:latin typeface="Book Antiqua" panose="02040602050305030304" pitchFamily="18" charset="0"/>
              </a:rPr>
              <a:t> from loops that access arrays, in which multiple copies of </a:t>
            </a:r>
            <a:r>
              <a:rPr lang="en-US" dirty="0">
                <a:latin typeface="Book Antiqua" panose="02040602050305030304" pitchFamily="18" charset="0"/>
              </a:rPr>
              <a:t>the loop body are made </a:t>
            </a:r>
            <a:r>
              <a:rPr lang="en-CA" dirty="0">
                <a:latin typeface="Book Antiqua" panose="02040602050305030304" pitchFamily="18" charset="0"/>
              </a:rPr>
              <a:t>and instructions from different iterations are scheduled together.</a:t>
            </a:r>
            <a:endParaRPr lang="en-US" altLang="en-US" dirty="0">
              <a:latin typeface="Book Antiqua" panose="02040602050305030304" pitchFamily="18" charset="0"/>
            </a:endParaRPr>
          </a:p>
          <a:p>
            <a:pPr eaLnBrk="1" hangingPunct="1"/>
            <a:r>
              <a:rPr lang="en-US" altLang="en-US" dirty="0">
                <a:latin typeface="Book Antiqua" panose="02040602050305030304" pitchFamily="18" charset="0"/>
              </a:rPr>
              <a:t>Replicate loop body to expose more parallelism</a:t>
            </a:r>
          </a:p>
          <a:p>
            <a:pPr lvl="1" eaLnBrk="1" hangingPunct="1"/>
            <a:r>
              <a:rPr lang="en-US" altLang="en-US" dirty="0">
                <a:latin typeface="Book Antiqua" panose="02040602050305030304" pitchFamily="18" charset="0"/>
              </a:rPr>
              <a:t>Reduces loop-control overhead</a:t>
            </a:r>
          </a:p>
          <a:p>
            <a:pPr eaLnBrk="1" hangingPunct="1"/>
            <a:r>
              <a:rPr lang="en-US" altLang="en-US" dirty="0">
                <a:latin typeface="Book Antiqua" panose="02040602050305030304" pitchFamily="18" charset="0"/>
              </a:rPr>
              <a:t>Use different registers per replication</a:t>
            </a:r>
          </a:p>
          <a:p>
            <a:pPr lvl="1" eaLnBrk="1" hangingPunct="1"/>
            <a:r>
              <a:rPr lang="en-US" altLang="en-US" dirty="0">
                <a:latin typeface="Book Antiqua" panose="02040602050305030304" pitchFamily="18" charset="0"/>
              </a:rPr>
              <a:t>Called “register </a:t>
            </a:r>
            <a:r>
              <a:rPr lang="en-US" altLang="en-US" dirty="0">
                <a:solidFill>
                  <a:srgbClr val="0070C0"/>
                </a:solidFill>
                <a:latin typeface="Book Antiqua" panose="02040602050305030304" pitchFamily="18" charset="0"/>
              </a:rPr>
              <a:t>renaming</a:t>
            </a:r>
            <a:r>
              <a:rPr lang="en-US" altLang="en-US" dirty="0">
                <a:latin typeface="Book Antiqua" panose="02040602050305030304" pitchFamily="18" charset="0"/>
              </a:rPr>
              <a:t>”</a:t>
            </a:r>
            <a:endParaRPr lang="en-AU" altLang="en-US" dirty="0">
              <a:latin typeface="Book Antiqua" panose="02040602050305030304" pitchFamily="18" charset="0"/>
            </a:endParaRPr>
          </a:p>
          <a:p>
            <a:pPr lvl="1" eaLnBrk="1" hangingPunct="1"/>
            <a:r>
              <a:rPr lang="en-US" altLang="en-US" dirty="0">
                <a:latin typeface="Book Antiqua" panose="02040602050305030304" pitchFamily="18" charset="0"/>
              </a:rPr>
              <a:t>Avoid loop-carried “anti-dependencies”</a:t>
            </a:r>
          </a:p>
          <a:p>
            <a:pPr lvl="2" eaLnBrk="1" hangingPunct="1"/>
            <a:r>
              <a:rPr lang="en-US" altLang="en-US" dirty="0">
                <a:latin typeface="Book Antiqua" panose="02040602050305030304" pitchFamily="18" charset="0"/>
              </a:rPr>
              <a:t>Store followed by a load of the same register</a:t>
            </a:r>
          </a:p>
          <a:p>
            <a:pPr lvl="2" eaLnBrk="1" hangingPunct="1"/>
            <a:r>
              <a:rPr lang="en-US" altLang="en-US" dirty="0">
                <a:latin typeface="Book Antiqua" panose="02040602050305030304" pitchFamily="18" charset="0"/>
              </a:rPr>
              <a:t>Aka “name dependence”</a:t>
            </a:r>
            <a:r>
              <a:rPr lang="en-US" altLang="en-US" dirty="0">
                <a:latin typeface="Book Antiqua" panose="02040602050305030304" pitchFamily="18" charset="0"/>
                <a:cs typeface="Arial" panose="020B0604020202020204" pitchFamily="34" charset="0"/>
              </a:rPr>
              <a:t> </a:t>
            </a:r>
          </a:p>
          <a:p>
            <a:pPr lvl="3" eaLnBrk="1" hangingPunct="1"/>
            <a:r>
              <a:rPr lang="en-US" altLang="en-US" dirty="0">
                <a:latin typeface="Book Antiqua" panose="02040602050305030304" pitchFamily="18" charset="0"/>
              </a:rPr>
              <a:t>Reuse of a register name</a:t>
            </a: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5082409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Loop Unrolling Example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9" name="TextBox 8">
            <a:extLst>
              <a:ext uri="{FF2B5EF4-FFF2-40B4-BE49-F238E27FC236}">
                <a16:creationId xmlns:a16="http://schemas.microsoft.com/office/drawing/2014/main" id="{61DDA5E4-6FC3-4EFC-A803-47FCD11994E9}"/>
              </a:ext>
            </a:extLst>
          </p:cNvPr>
          <p:cNvSpPr txBox="1"/>
          <p:nvPr/>
        </p:nvSpPr>
        <p:spPr>
          <a:xfrm>
            <a:off x="398282" y="1082893"/>
            <a:ext cx="3523269" cy="1477328"/>
          </a:xfrm>
          <a:prstGeom prst="rect">
            <a:avLst/>
          </a:prstGeom>
          <a:noFill/>
        </p:spPr>
        <p:txBody>
          <a:bodyPr wrap="square">
            <a:spAutoFit/>
          </a:bodyPr>
          <a:lstStyle/>
          <a:p>
            <a:pPr>
              <a:spcBef>
                <a:spcPct val="0"/>
              </a:spcBef>
              <a:buClrTx/>
              <a:buSzTx/>
              <a:buFontTx/>
              <a:buNone/>
            </a:pPr>
            <a:r>
              <a:rPr lang="en-AU" altLang="en-US" sz="1800" dirty="0">
                <a:latin typeface="Lucida Console" panose="020B0609040504020204" pitchFamily="49" charset="0"/>
              </a:rPr>
              <a:t>Loop: </a:t>
            </a:r>
            <a:r>
              <a:rPr lang="en-AU" altLang="en-US" sz="1800" dirty="0" err="1">
                <a:latin typeface="Lucida Console" panose="020B0609040504020204" pitchFamily="49" charset="0"/>
              </a:rPr>
              <a:t>ld</a:t>
            </a:r>
            <a:r>
              <a:rPr lang="en-AU" altLang="en-US" sz="1800" dirty="0">
                <a:latin typeface="Lucida Console" panose="020B0609040504020204" pitchFamily="49" charset="0"/>
              </a:rPr>
              <a:t>   </a:t>
            </a:r>
            <a:r>
              <a:rPr lang="en-AU" altLang="en-US" sz="1800" dirty="0">
                <a:solidFill>
                  <a:schemeClr val="hlink"/>
                </a:solidFill>
                <a:latin typeface="Lucida Console" panose="020B0609040504020204" pitchFamily="49" charset="0"/>
              </a:rPr>
              <a:t>x31</a:t>
            </a:r>
            <a:r>
              <a:rPr lang="en-AU" altLang="en-US" sz="1800" dirty="0">
                <a:latin typeface="Lucida Console" panose="020B0609040504020204" pitchFamily="49" charset="0"/>
              </a:rPr>
              <a:t>,0(x20)</a:t>
            </a:r>
            <a:br>
              <a:rPr lang="en-AU" altLang="en-US" sz="1800" dirty="0">
                <a:latin typeface="Lucida Console" panose="020B0609040504020204" pitchFamily="49" charset="0"/>
              </a:rPr>
            </a:br>
            <a:r>
              <a:rPr lang="en-AU" altLang="en-US" sz="1800" dirty="0">
                <a:latin typeface="Lucida Console" panose="020B0609040504020204" pitchFamily="49" charset="0"/>
              </a:rPr>
              <a:t>      add  </a:t>
            </a:r>
            <a:r>
              <a:rPr lang="en-AU" altLang="en-US" sz="1800" dirty="0">
                <a:solidFill>
                  <a:srgbClr val="009900"/>
                </a:solidFill>
                <a:latin typeface="Lucida Console" panose="020B0609040504020204" pitchFamily="49" charset="0"/>
              </a:rPr>
              <a:t>x31</a:t>
            </a:r>
            <a:r>
              <a:rPr lang="en-AU" altLang="en-US" sz="1800" dirty="0">
                <a:latin typeface="Lucida Console" panose="020B0609040504020204" pitchFamily="49" charset="0"/>
              </a:rPr>
              <a:t>,</a:t>
            </a:r>
            <a:r>
              <a:rPr lang="en-AU" altLang="en-US" sz="1800" dirty="0">
                <a:solidFill>
                  <a:schemeClr val="hlink"/>
                </a:solidFill>
                <a:latin typeface="Lucida Console" panose="020B0609040504020204" pitchFamily="49" charset="0"/>
              </a:rPr>
              <a:t>x31</a:t>
            </a:r>
            <a:r>
              <a:rPr lang="en-AU" altLang="en-US" sz="1800" dirty="0">
                <a:latin typeface="Lucida Console" panose="020B0609040504020204" pitchFamily="49" charset="0"/>
              </a:rPr>
              <a:t>,x21</a:t>
            </a:r>
            <a:br>
              <a:rPr lang="en-AU" altLang="en-US" sz="1800" dirty="0">
                <a:latin typeface="Lucida Console" panose="020B0609040504020204" pitchFamily="49" charset="0"/>
              </a:rPr>
            </a:br>
            <a:r>
              <a:rPr lang="en-AU" altLang="en-US" sz="1800" dirty="0">
                <a:latin typeface="Lucida Console" panose="020B0609040504020204" pitchFamily="49" charset="0"/>
              </a:rPr>
              <a:t>      </a:t>
            </a:r>
            <a:r>
              <a:rPr lang="en-AU" altLang="en-US" sz="1800" dirty="0" err="1">
                <a:latin typeface="Lucida Console" panose="020B0609040504020204" pitchFamily="49" charset="0"/>
              </a:rPr>
              <a:t>sd</a:t>
            </a:r>
            <a:r>
              <a:rPr lang="en-AU" altLang="en-US" sz="1800" dirty="0">
                <a:latin typeface="Lucida Console" panose="020B0609040504020204" pitchFamily="49" charset="0"/>
              </a:rPr>
              <a:t>   </a:t>
            </a:r>
            <a:r>
              <a:rPr lang="en-AU" altLang="en-US" sz="1800" dirty="0">
                <a:solidFill>
                  <a:srgbClr val="009900"/>
                </a:solidFill>
                <a:latin typeface="Lucida Console" panose="020B0609040504020204" pitchFamily="49" charset="0"/>
              </a:rPr>
              <a:t>x31</a:t>
            </a:r>
            <a:r>
              <a:rPr lang="en-AU" altLang="en-US" sz="1800" dirty="0">
                <a:latin typeface="Lucida Console" panose="020B0609040504020204" pitchFamily="49" charset="0"/>
              </a:rPr>
              <a:t>,0(x20)</a:t>
            </a:r>
            <a:br>
              <a:rPr lang="en-AU" altLang="en-US" sz="1800" dirty="0">
                <a:latin typeface="Lucida Console" panose="020B0609040504020204" pitchFamily="49" charset="0"/>
              </a:rPr>
            </a:br>
            <a:r>
              <a:rPr lang="en-AU" altLang="en-US" sz="1800" dirty="0">
                <a:latin typeface="Lucida Console" panose="020B0609040504020204" pitchFamily="49" charset="0"/>
              </a:rPr>
              <a:t>      </a:t>
            </a:r>
            <a:r>
              <a:rPr lang="en-AU" altLang="en-US" sz="1800" dirty="0" err="1">
                <a:latin typeface="Lucida Console" panose="020B0609040504020204" pitchFamily="49" charset="0"/>
              </a:rPr>
              <a:t>addi</a:t>
            </a:r>
            <a:r>
              <a:rPr lang="en-AU" altLang="en-US" sz="1800" dirty="0">
                <a:latin typeface="Lucida Console" panose="020B0609040504020204" pitchFamily="49" charset="0"/>
              </a:rPr>
              <a:t> </a:t>
            </a:r>
            <a:r>
              <a:rPr lang="en-AU" altLang="en-US" sz="1800" dirty="0">
                <a:solidFill>
                  <a:srgbClr val="A47B38"/>
                </a:solidFill>
                <a:latin typeface="Lucida Console" panose="020B0609040504020204" pitchFamily="49" charset="0"/>
              </a:rPr>
              <a:t>x20</a:t>
            </a:r>
            <a:r>
              <a:rPr lang="en-AU" altLang="en-US" sz="1800" dirty="0">
                <a:latin typeface="Lucida Console" panose="020B0609040504020204" pitchFamily="49" charset="0"/>
              </a:rPr>
              <a:t>,x20,-8</a:t>
            </a:r>
            <a:br>
              <a:rPr lang="en-AU" altLang="en-US" sz="1800" dirty="0">
                <a:latin typeface="Lucida Console" panose="020B0609040504020204" pitchFamily="49" charset="0"/>
              </a:rPr>
            </a:br>
            <a:r>
              <a:rPr lang="en-AU" altLang="en-US" sz="1800" dirty="0">
                <a:latin typeface="Lucida Console" panose="020B0609040504020204" pitchFamily="49" charset="0"/>
              </a:rPr>
              <a:t>      </a:t>
            </a:r>
            <a:r>
              <a:rPr lang="en-AU" altLang="en-US" sz="1800" dirty="0" err="1">
                <a:latin typeface="Lucida Console" panose="020B0609040504020204" pitchFamily="49" charset="0"/>
              </a:rPr>
              <a:t>blt</a:t>
            </a:r>
            <a:r>
              <a:rPr lang="en-AU" altLang="en-US" sz="1800" dirty="0">
                <a:latin typeface="Lucida Console" panose="020B0609040504020204" pitchFamily="49" charset="0"/>
              </a:rPr>
              <a:t>  x22,</a:t>
            </a:r>
            <a:r>
              <a:rPr lang="en-AU" altLang="en-US" sz="1800" dirty="0">
                <a:solidFill>
                  <a:srgbClr val="A47B38"/>
                </a:solidFill>
                <a:latin typeface="Lucida Console" panose="020B0609040504020204" pitchFamily="49" charset="0"/>
              </a:rPr>
              <a:t>x20</a:t>
            </a:r>
            <a:r>
              <a:rPr lang="en-AU" altLang="en-US" sz="1800" dirty="0">
                <a:latin typeface="Lucida Console" panose="020B0609040504020204" pitchFamily="49" charset="0"/>
              </a:rPr>
              <a:t>,Loop</a:t>
            </a:r>
          </a:p>
        </p:txBody>
      </p:sp>
    </p:spTree>
    <p:extLst>
      <p:ext uri="{BB962C8B-B14F-4D97-AF65-F5344CB8AC3E}">
        <p14:creationId xmlns:p14="http://schemas.microsoft.com/office/powerpoint/2010/main" val="3001887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Loop Unrolling Example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159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Rectangle 3">
            <a:extLst>
              <a:ext uri="{FF2B5EF4-FFF2-40B4-BE49-F238E27FC236}">
                <a16:creationId xmlns:a16="http://schemas.microsoft.com/office/drawing/2014/main" id="{89632C2C-EE38-44E2-9924-6F5018E7B747}"/>
              </a:ext>
            </a:extLst>
          </p:cNvPr>
          <p:cNvSpPr txBox="1">
            <a:spLocks noChangeArrowheads="1"/>
          </p:cNvSpPr>
          <p:nvPr/>
        </p:nvSpPr>
        <p:spPr>
          <a:xfrm>
            <a:off x="684213" y="4889500"/>
            <a:ext cx="9831387" cy="1347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IPC = 14/8 = 1.75</a:t>
            </a:r>
          </a:p>
          <a:p>
            <a:pPr lvl="1"/>
            <a:r>
              <a:rPr lang="en-US" altLang="en-US"/>
              <a:t>Closer to 2, but at cost of registers and code size</a:t>
            </a:r>
            <a:endParaRPr lang="en-AU" altLang="en-US" dirty="0"/>
          </a:p>
        </p:txBody>
      </p:sp>
      <p:graphicFrame>
        <p:nvGraphicFramePr>
          <p:cNvPr id="8" name="Group 59">
            <a:extLst>
              <a:ext uri="{FF2B5EF4-FFF2-40B4-BE49-F238E27FC236}">
                <a16:creationId xmlns:a16="http://schemas.microsoft.com/office/drawing/2014/main" id="{B4B2718E-CDD1-4EB8-9917-B468838105A3}"/>
              </a:ext>
            </a:extLst>
          </p:cNvPr>
          <p:cNvGraphicFramePr>
            <a:graphicFrameLocks noGrp="1"/>
          </p:cNvGraphicFramePr>
          <p:nvPr/>
        </p:nvGraphicFramePr>
        <p:xfrm>
          <a:off x="1187450" y="1557338"/>
          <a:ext cx="8644449" cy="3017835"/>
        </p:xfrm>
        <a:graphic>
          <a:graphicData uri="http://schemas.openxmlformats.org/drawingml/2006/table">
            <a:tbl>
              <a:tblPr/>
              <a:tblGrid>
                <a:gridCol w="971817">
                  <a:extLst>
                    <a:ext uri="{9D8B030D-6E8A-4147-A177-3AD203B41FA5}">
                      <a16:colId xmlns:a16="http://schemas.microsoft.com/office/drawing/2014/main" val="20000"/>
                    </a:ext>
                  </a:extLst>
                </a:gridCol>
                <a:gridCol w="3332481">
                  <a:extLst>
                    <a:ext uri="{9D8B030D-6E8A-4147-A177-3AD203B41FA5}">
                      <a16:colId xmlns:a16="http://schemas.microsoft.com/office/drawing/2014/main" val="20001"/>
                    </a:ext>
                  </a:extLst>
                </a:gridCol>
                <a:gridCol w="3332481">
                  <a:extLst>
                    <a:ext uri="{9D8B030D-6E8A-4147-A177-3AD203B41FA5}">
                      <a16:colId xmlns:a16="http://schemas.microsoft.com/office/drawing/2014/main" val="20002"/>
                    </a:ext>
                  </a:extLst>
                </a:gridCol>
                <a:gridCol w="1007670">
                  <a:extLst>
                    <a:ext uri="{9D8B030D-6E8A-4147-A177-3AD203B41FA5}">
                      <a16:colId xmlns:a16="http://schemas.microsoft.com/office/drawing/2014/main" val="20003"/>
                    </a:ext>
                  </a:extLst>
                </a:gridCol>
              </a:tblGrid>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ALU/branch</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Load/store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cycle</a:t>
                      </a:r>
                      <a:endParaRPr kumimoji="0" lang="en-AU" sz="1600" b="0" i="0" u="none" strike="noStrike" cap="none" normalizeH="0" baseline="0">
                        <a:ln>
                          <a:noFill/>
                        </a:ln>
                        <a:solidFill>
                          <a:schemeClr val="tx1"/>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Loop:</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addi</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chemeClr val="tx1"/>
                          </a:solidFill>
                          <a:effectLst/>
                          <a:latin typeface="Lucida Console" pitchFamily="49" charset="0"/>
                          <a:ea typeface="+mn-ea"/>
                          <a:cs typeface="+mn-cs"/>
                        </a:rPr>
                        <a:t>x20</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kern="1200" cap="none" normalizeH="0" baseline="0" dirty="0">
                          <a:ln>
                            <a:noFill/>
                          </a:ln>
                          <a:solidFill>
                            <a:schemeClr val="tx1"/>
                          </a:solidFill>
                          <a:effectLst/>
                          <a:latin typeface="Lucida Console" pitchFamily="49" charset="0"/>
                          <a:ea typeface="+mn-ea"/>
                          <a:cs typeface="+mn-cs"/>
                        </a:rPr>
                        <a:t>x20</a:t>
                      </a:r>
                      <a:r>
                        <a:rPr kumimoji="0" lang="en-AU" sz="1600" b="0" i="0" u="none" strike="noStrike" cap="none" normalizeH="0" baseline="0" dirty="0">
                          <a:ln>
                            <a:noFill/>
                          </a:ln>
                          <a:solidFill>
                            <a:schemeClr val="tx1"/>
                          </a:solidFill>
                          <a:effectLst/>
                          <a:latin typeface="Lucida Console" pitchFamily="49" charset="0"/>
                        </a:rPr>
                        <a:t>,-32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chemeClr val="hlink"/>
                          </a:solidFill>
                          <a:effectLst/>
                          <a:latin typeface="Lucida Console" pitchFamily="49" charset="0"/>
                          <a:ea typeface="+mn-ea"/>
                          <a:cs typeface="+mn-cs"/>
                        </a:rPr>
                        <a:t>x</a:t>
                      </a:r>
                      <a:r>
                        <a:rPr kumimoji="0" lang="en-AU" sz="1600" b="0" i="0" u="none" strike="noStrike" cap="none" normalizeH="0" baseline="0" dirty="0">
                          <a:ln>
                            <a:noFill/>
                          </a:ln>
                          <a:solidFill>
                            <a:schemeClr val="hlink"/>
                          </a:solidFill>
                          <a:effectLst/>
                          <a:latin typeface="Lucida Console" pitchFamily="49" charset="0"/>
                        </a:rPr>
                        <a:t>28</a:t>
                      </a:r>
                      <a:r>
                        <a:rPr kumimoji="0" lang="en-AU" sz="1600" b="0" i="0" u="none" strike="noStrike" cap="none" normalizeH="0" baseline="0" dirty="0">
                          <a:ln>
                            <a:noFill/>
                          </a:ln>
                          <a:solidFill>
                            <a:schemeClr val="tx1"/>
                          </a:solidFill>
                          <a:effectLst/>
                          <a:latin typeface="Lucida Console" pitchFamily="49" charset="0"/>
                        </a:rPr>
                        <a:t>, 0(x20)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1</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a:ln>
                            <a:noFill/>
                          </a:ln>
                          <a:solidFill>
                            <a:srgbClr val="C0C0C0"/>
                          </a:solidFill>
                          <a:effectLst/>
                          <a:latin typeface="Lucida Console" pitchFamily="49" charset="0"/>
                        </a:rPr>
                        <a:t>nop</a:t>
                      </a:r>
                      <a:endParaRPr kumimoji="0" lang="en-AU" sz="1600" b="0" i="0" u="none" strike="noStrike" cap="none" normalizeH="0" baseline="0" dirty="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ld</a:t>
                      </a:r>
                      <a:r>
                        <a:rPr kumimoji="0" lang="en-AU" sz="1600" b="0" i="0" u="none" strike="noStrike" cap="none" normalizeH="0" baseline="0" dirty="0">
                          <a:ln>
                            <a:noFill/>
                          </a:ln>
                          <a:solidFill>
                            <a:schemeClr val="tx1"/>
                          </a:solidFill>
                          <a:effectLst/>
                          <a:latin typeface="Lucida Console" pitchFamily="49" charset="0"/>
                        </a:rPr>
                        <a:t>  </a:t>
                      </a:r>
                      <a:r>
                        <a:rPr lang="en-AU" sz="1600" kern="1200" dirty="0">
                          <a:solidFill>
                            <a:srgbClr val="A47B38"/>
                          </a:solidFill>
                          <a:latin typeface="Lucida Console" panose="020B0609040504020204" pitchFamily="49" charset="0"/>
                          <a:ea typeface="+mn-ea"/>
                          <a:cs typeface="+mn-cs"/>
                        </a:rPr>
                        <a:t>x29</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24</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2</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a:ln>
                            <a:noFill/>
                          </a:ln>
                          <a:solidFill>
                            <a:schemeClr val="tx1"/>
                          </a:solidFill>
                          <a:effectLst/>
                          <a:latin typeface="Lucida Console" pitchFamily="49" charset="0"/>
                        </a:rPr>
                        <a:t>add </a:t>
                      </a:r>
                      <a:r>
                        <a:rPr kumimoji="0" lang="en-AU" sz="1600" b="0" i="0" u="none" strike="noStrike" kern="1200" cap="none" normalizeH="0" baseline="0" dirty="0">
                          <a:ln>
                            <a:noFill/>
                          </a:ln>
                          <a:solidFill>
                            <a:schemeClr val="hlink"/>
                          </a:solidFill>
                          <a:effectLst/>
                          <a:latin typeface="Lucida Console" pitchFamily="49" charset="0"/>
                          <a:ea typeface="+mn-ea"/>
                          <a:cs typeface="+mn-cs"/>
                        </a:rPr>
                        <a:t>x28</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kern="1200" cap="none" normalizeH="0" baseline="0" dirty="0">
                          <a:ln>
                            <a:noFill/>
                          </a:ln>
                          <a:solidFill>
                            <a:schemeClr val="hlink"/>
                          </a:solidFill>
                          <a:effectLst/>
                          <a:latin typeface="Lucida Console" pitchFamily="49" charset="0"/>
                          <a:ea typeface="+mn-ea"/>
                          <a:cs typeface="+mn-cs"/>
                        </a:rPr>
                        <a:t>x28</a:t>
                      </a:r>
                      <a:r>
                        <a:rPr kumimoji="0" lang="en-AU" sz="1600" b="0" i="0" u="none" strike="noStrike" cap="none" normalizeH="0" baseline="0" dirty="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rgbClr val="009900"/>
                          </a:solidFill>
                          <a:effectLst/>
                          <a:latin typeface="Lucida Console" pitchFamily="49" charset="0"/>
                          <a:ea typeface="+mn-ea"/>
                          <a:cs typeface="+mn-cs"/>
                        </a:rPr>
                        <a:t>x30</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16</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3</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a:ln>
                            <a:noFill/>
                          </a:ln>
                          <a:solidFill>
                            <a:schemeClr val="tx1"/>
                          </a:solidFill>
                          <a:effectLst/>
                          <a:latin typeface="Lucida Console" pitchFamily="49" charset="0"/>
                        </a:rPr>
                        <a:t>add </a:t>
                      </a:r>
                      <a:r>
                        <a:rPr lang="en-AU" sz="1600" kern="1200" dirty="0">
                          <a:solidFill>
                            <a:srgbClr val="A47B38"/>
                          </a:solidFill>
                          <a:latin typeface="Lucida Console" panose="020B0609040504020204" pitchFamily="49" charset="0"/>
                          <a:ea typeface="+mn-ea"/>
                          <a:cs typeface="+mn-cs"/>
                        </a:rPr>
                        <a:t>x29</a:t>
                      </a:r>
                      <a:r>
                        <a:rPr kumimoji="0" lang="en-AU" sz="1600" b="0" i="0" u="none" strike="noStrike" cap="none" normalizeH="0" baseline="0" dirty="0">
                          <a:ln>
                            <a:noFill/>
                          </a:ln>
                          <a:solidFill>
                            <a:schemeClr val="tx1"/>
                          </a:solidFill>
                          <a:effectLst/>
                          <a:latin typeface="Lucida Console" pitchFamily="49" charset="0"/>
                        </a:rPr>
                        <a:t>,</a:t>
                      </a:r>
                      <a:r>
                        <a:rPr lang="en-AU" sz="1600" kern="1200" dirty="0">
                          <a:solidFill>
                            <a:srgbClr val="A47B38"/>
                          </a:solidFill>
                          <a:latin typeface="Lucida Console" panose="020B0609040504020204" pitchFamily="49" charset="0"/>
                          <a:ea typeface="+mn-ea"/>
                          <a:cs typeface="+mn-cs"/>
                        </a:rPr>
                        <a:t>x29</a:t>
                      </a:r>
                      <a:r>
                        <a:rPr kumimoji="0" lang="en-AU" sz="1600" b="0" i="0" u="none" strike="noStrike" cap="none" normalizeH="0" baseline="0" dirty="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ld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70C0"/>
                          </a:solidFill>
                          <a:effectLst/>
                          <a:latin typeface="Lucida Console" pitchFamily="49" charset="0"/>
                        </a:rPr>
                        <a:t>x31</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8</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4</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a:ln>
                            <a:noFill/>
                          </a:ln>
                          <a:solidFill>
                            <a:schemeClr val="tx1"/>
                          </a:solidFill>
                          <a:effectLst/>
                          <a:latin typeface="Lucida Console" pitchFamily="49" charset="0"/>
                        </a:rPr>
                        <a:t>add </a:t>
                      </a:r>
                      <a:r>
                        <a:rPr kumimoji="0" lang="en-AU" sz="1600" b="0" i="0" u="none" strike="noStrike" cap="none" normalizeH="0" baseline="0" dirty="0">
                          <a:ln>
                            <a:noFill/>
                          </a:ln>
                          <a:solidFill>
                            <a:srgbClr val="009900"/>
                          </a:solidFill>
                          <a:effectLst/>
                          <a:latin typeface="Lucida Console" pitchFamily="49" charset="0"/>
                        </a:rPr>
                        <a:t>x30</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kern="1200" cap="none" normalizeH="0" baseline="0" dirty="0">
                          <a:ln>
                            <a:noFill/>
                          </a:ln>
                          <a:solidFill>
                            <a:srgbClr val="009900"/>
                          </a:solidFill>
                          <a:effectLst/>
                          <a:latin typeface="Lucida Console" pitchFamily="49" charset="0"/>
                          <a:ea typeface="+mn-ea"/>
                          <a:cs typeface="+mn-cs"/>
                        </a:rPr>
                        <a:t>x30</a:t>
                      </a:r>
                      <a:r>
                        <a:rPr kumimoji="0" lang="en-AU" sz="1600" b="0" i="0" u="none" strike="noStrike" cap="none" normalizeH="0" baseline="0" dirty="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chemeClr val="hlink"/>
                          </a:solidFill>
                          <a:effectLst/>
                          <a:latin typeface="Lucida Console" pitchFamily="49" charset="0"/>
                          <a:ea typeface="+mn-ea"/>
                          <a:cs typeface="+mn-cs"/>
                        </a:rPr>
                        <a:t>x28</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32</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5</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a:ln>
                            <a:noFill/>
                          </a:ln>
                          <a:solidFill>
                            <a:schemeClr val="tx1"/>
                          </a:solidFill>
                          <a:effectLst/>
                          <a:latin typeface="Lucida Console" pitchFamily="49" charset="0"/>
                        </a:rPr>
                        <a:t>add </a:t>
                      </a:r>
                      <a:r>
                        <a:rPr kumimoji="0" lang="en-AU" sz="1600" b="0" i="0" u="none" strike="noStrike" cap="none" normalizeH="0" baseline="0" dirty="0">
                          <a:ln>
                            <a:noFill/>
                          </a:ln>
                          <a:solidFill>
                            <a:srgbClr val="0070C0"/>
                          </a:solidFill>
                          <a:effectLst/>
                          <a:latin typeface="Lucida Console" pitchFamily="49" charset="0"/>
                        </a:rPr>
                        <a:t>x31</a:t>
                      </a:r>
                      <a:r>
                        <a:rPr kumimoji="0" lang="en-AU" sz="1600" b="0" i="0" u="none" strike="noStrike" cap="none" normalizeH="0" baseline="0" dirty="0">
                          <a:ln>
                            <a:noFill/>
                          </a:ln>
                          <a:solidFill>
                            <a:schemeClr val="tx1"/>
                          </a:solidFill>
                          <a:effectLst/>
                          <a:latin typeface="Lucida Console" pitchFamily="49" charset="0"/>
                        </a:rPr>
                        <a:t>,</a:t>
                      </a:r>
                      <a:r>
                        <a:rPr kumimoji="0" lang="en-AU" sz="1600" b="0" i="0" u="none" strike="noStrike" kern="1200" cap="none" normalizeH="0" baseline="0" dirty="0">
                          <a:ln>
                            <a:noFill/>
                          </a:ln>
                          <a:solidFill>
                            <a:srgbClr val="0070C0"/>
                          </a:solidFill>
                          <a:effectLst/>
                          <a:latin typeface="Lucida Console" pitchFamily="49" charset="0"/>
                          <a:ea typeface="+mn-ea"/>
                          <a:cs typeface="+mn-cs"/>
                        </a:rPr>
                        <a:t>x31</a:t>
                      </a:r>
                      <a:r>
                        <a:rPr kumimoji="0" lang="en-AU" sz="1600" b="0" i="0" u="none" strike="noStrike" cap="none" normalizeH="0" baseline="0" dirty="0">
                          <a:ln>
                            <a:noFill/>
                          </a:ln>
                          <a:solidFill>
                            <a:schemeClr val="tx1"/>
                          </a:solidFill>
                          <a:effectLst/>
                          <a:latin typeface="Lucida Console" pitchFamily="49" charset="0"/>
                        </a:rPr>
                        <a:t>,x21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lang="en-AU" sz="1600" kern="1200" dirty="0">
                          <a:solidFill>
                            <a:srgbClr val="A47B38"/>
                          </a:solidFill>
                          <a:latin typeface="Lucida Console" panose="020B0609040504020204" pitchFamily="49" charset="0"/>
                          <a:ea typeface="+mn-ea"/>
                          <a:cs typeface="+mn-cs"/>
                        </a:rPr>
                        <a:t>x29</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24</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6</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a:ln>
                            <a:noFill/>
                          </a:ln>
                          <a:solidFill>
                            <a:srgbClr val="C0C0C0"/>
                          </a:solidFill>
                          <a:effectLst/>
                          <a:latin typeface="Lucida Console" pitchFamily="49" charset="0"/>
                        </a:rPr>
                        <a:t>nop</a:t>
                      </a:r>
                      <a:endParaRPr kumimoji="0" lang="en-AU" sz="1600" b="0" i="0" u="none" strike="noStrike" cap="none" normalizeH="0" baseline="0" dirty="0">
                        <a:ln>
                          <a:noFill/>
                        </a:ln>
                        <a:solidFill>
                          <a:srgbClr val="C0C0C0"/>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009900"/>
                          </a:solidFill>
                          <a:effectLst/>
                          <a:latin typeface="Lucida Console" pitchFamily="49" charset="0"/>
                        </a:rPr>
                        <a:t>x30</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16</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Lucida Console" pitchFamily="49" charset="0"/>
                        </a:rPr>
                        <a:t>7</a:t>
                      </a:r>
                      <a:endParaRPr kumimoji="0" lang="en-AU" sz="1600" b="0" i="0" u="none" strike="noStrike" cap="none" normalizeH="0" baseline="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a:ln>
                          <a:noFill/>
                        </a:ln>
                        <a:solidFill>
                          <a:schemeClr val="tx1"/>
                        </a:solidFill>
                        <a:effectLst/>
                        <a:latin typeface="Lucida Console" pitchFamily="49"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AU" sz="1600" b="0" i="0" u="none" strike="noStrike" cap="none" normalizeH="0" baseline="0" dirty="0" err="1">
                          <a:ln>
                            <a:noFill/>
                          </a:ln>
                          <a:solidFill>
                            <a:schemeClr val="tx1"/>
                          </a:solidFill>
                          <a:effectLst/>
                          <a:latin typeface="Lucida Console" pitchFamily="49" charset="0"/>
                        </a:rPr>
                        <a:t>blt</a:t>
                      </a:r>
                      <a:r>
                        <a:rPr kumimoji="0" lang="en-AU" sz="1600" b="0" i="0" u="none" strike="noStrike" cap="none" normalizeH="0" baseline="0" dirty="0">
                          <a:ln>
                            <a:noFill/>
                          </a:ln>
                          <a:solidFill>
                            <a:schemeClr val="tx1"/>
                          </a:solidFill>
                          <a:effectLst/>
                          <a:latin typeface="Lucida Console" pitchFamily="49" charset="0"/>
                        </a:rPr>
                        <a:t> </a:t>
                      </a:r>
                      <a:r>
                        <a:rPr kumimoji="0" lang="en-US" sz="1600" b="0" i="0" u="none" strike="noStrike" kern="1200" cap="none" normalizeH="0" baseline="0" dirty="0">
                          <a:ln>
                            <a:noFill/>
                          </a:ln>
                          <a:solidFill>
                            <a:schemeClr val="tx1"/>
                          </a:solidFill>
                          <a:effectLst/>
                          <a:latin typeface="Lucida Console" pitchFamily="49" charset="0"/>
                          <a:ea typeface="+mn-ea"/>
                          <a:cs typeface="+mn-cs"/>
                        </a:rPr>
                        <a:t>x22,x20</a:t>
                      </a:r>
                      <a:r>
                        <a:rPr kumimoji="0" lang="en-AU" sz="1600" b="0" i="0" u="none" strike="noStrike" kern="1200" cap="none" normalizeH="0" baseline="0" dirty="0">
                          <a:ln>
                            <a:noFill/>
                          </a:ln>
                          <a:solidFill>
                            <a:schemeClr val="tx1"/>
                          </a:solidFill>
                          <a:effectLst/>
                          <a:latin typeface="Lucida Console" pitchFamily="49" charset="0"/>
                          <a:ea typeface="+mn-ea"/>
                          <a:cs typeface="+mn-cs"/>
                        </a:rPr>
                        <a:t>,L</a:t>
                      </a:r>
                      <a:r>
                        <a:rPr kumimoji="0" lang="en-AU" sz="1600" b="0" i="0" u="none" strike="noStrike" cap="none" normalizeH="0" baseline="0" dirty="0">
                          <a:ln>
                            <a:noFill/>
                          </a:ln>
                          <a:solidFill>
                            <a:schemeClr val="tx1"/>
                          </a:solidFill>
                          <a:effectLst/>
                          <a:latin typeface="Lucida Console" pitchFamily="49" charset="0"/>
                        </a:rPr>
                        <a:t>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600" b="0" i="0" u="none" strike="noStrike" cap="none" normalizeH="0" baseline="0" dirty="0" err="1">
                          <a:ln>
                            <a:noFill/>
                          </a:ln>
                          <a:solidFill>
                            <a:schemeClr val="tx1"/>
                          </a:solidFill>
                          <a:effectLst/>
                          <a:latin typeface="Lucida Console" pitchFamily="49" charset="0"/>
                        </a:rPr>
                        <a:t>sd</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kern="1200" cap="none" normalizeH="0" baseline="0" dirty="0">
                          <a:ln>
                            <a:noFill/>
                          </a:ln>
                          <a:solidFill>
                            <a:srgbClr val="0070C0"/>
                          </a:solidFill>
                          <a:effectLst/>
                          <a:latin typeface="Lucida Console" pitchFamily="49" charset="0"/>
                          <a:ea typeface="+mn-ea"/>
                          <a:cs typeface="+mn-cs"/>
                        </a:rPr>
                        <a:t>x31</a:t>
                      </a:r>
                      <a:r>
                        <a:rPr kumimoji="0" lang="en-AU" sz="1600" b="0" i="0" u="none" strike="noStrike" cap="none" normalizeH="0" baseline="0" dirty="0">
                          <a:ln>
                            <a:noFill/>
                          </a:ln>
                          <a:solidFill>
                            <a:schemeClr val="tx1"/>
                          </a:solidFill>
                          <a:effectLst/>
                          <a:latin typeface="Lucida Console" pitchFamily="49" charset="0"/>
                        </a:rPr>
                        <a:t>, </a:t>
                      </a:r>
                      <a:r>
                        <a:rPr kumimoji="0" lang="en-AU" sz="1600" b="0" i="0" u="none" strike="noStrike" cap="none" normalizeH="0" baseline="0" dirty="0">
                          <a:ln>
                            <a:noFill/>
                          </a:ln>
                          <a:solidFill>
                            <a:srgbClr val="FF0000"/>
                          </a:solidFill>
                          <a:effectLst/>
                          <a:latin typeface="Lucida Console" pitchFamily="49" charset="0"/>
                        </a:rPr>
                        <a:t>8</a:t>
                      </a:r>
                      <a:r>
                        <a:rPr kumimoji="0" lang="en-AU" sz="1600" b="0" i="0" u="none" strike="noStrike" cap="none" normalizeH="0" baseline="0" dirty="0">
                          <a:ln>
                            <a:noFill/>
                          </a:ln>
                          <a:solidFill>
                            <a:schemeClr val="tx1"/>
                          </a:solidFill>
                          <a:effectLst/>
                          <a:latin typeface="Lucida Console" pitchFamily="49" charset="0"/>
                        </a:rPr>
                        <a:t>(x20)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Lucida Console" pitchFamily="49" charset="0"/>
                        </a:rPr>
                        <a:t>8</a:t>
                      </a:r>
                      <a:endParaRPr kumimoji="0" lang="en-AU" sz="1600" b="0" i="0" u="none" strike="noStrike" cap="none" normalizeH="0" baseline="0" dirty="0">
                        <a:ln>
                          <a:noFill/>
                        </a:ln>
                        <a:solidFill>
                          <a:schemeClr val="tx1"/>
                        </a:solidFill>
                        <a:effectLst/>
                        <a:latin typeface="Lucida Console" pitchFamily="49"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3404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2999"/>
            <a:ext cx="11379654" cy="2693709"/>
          </a:xfrm>
        </p:spPr>
        <p:txBody>
          <a:bodyPr>
            <a:normAutofit fontScale="92500" lnSpcReduction="20000"/>
          </a:bodyPr>
          <a:lstStyle/>
          <a:p>
            <a:pPr eaLnBrk="1" hangingPunct="1">
              <a:lnSpc>
                <a:spcPct val="90000"/>
              </a:lnSpc>
            </a:pPr>
            <a:r>
              <a:rPr lang="en-US" sz="2900" dirty="0">
                <a:latin typeface="Book Antiqua" panose="02040602050305030304" pitchFamily="18" charset="0"/>
              </a:rPr>
              <a:t>Have the general form of : </a:t>
            </a:r>
            <a:r>
              <a:rPr lang="en-US" sz="2900" dirty="0" err="1">
                <a:solidFill>
                  <a:srgbClr val="0070C0"/>
                </a:solidFill>
                <a:highlight>
                  <a:srgbClr val="00FF00"/>
                </a:highlight>
                <a:latin typeface="Book Antiqua" panose="02040602050305030304" pitchFamily="18" charset="0"/>
              </a:rPr>
              <a:t>ld</a:t>
            </a:r>
            <a:r>
              <a:rPr lang="en-US" sz="2900" dirty="0">
                <a:solidFill>
                  <a:srgbClr val="0070C0"/>
                </a:solidFill>
                <a:highlight>
                  <a:srgbClr val="00FF00"/>
                </a:highlight>
                <a:latin typeface="Book Antiqua" panose="02040602050305030304" pitchFamily="18" charset="0"/>
              </a:rPr>
              <a:t> x1, offset(x2) </a:t>
            </a:r>
            <a:r>
              <a:rPr lang="en-US" sz="2900" dirty="0">
                <a:latin typeface="Book Antiqua" panose="02040602050305030304" pitchFamily="18" charset="0"/>
              </a:rPr>
              <a:t>or </a:t>
            </a:r>
            <a:r>
              <a:rPr lang="en-US" sz="2900" dirty="0" err="1">
                <a:solidFill>
                  <a:srgbClr val="FF0000"/>
                </a:solidFill>
                <a:highlight>
                  <a:srgbClr val="FFFF00"/>
                </a:highlight>
                <a:latin typeface="Book Antiqua" panose="02040602050305030304" pitchFamily="18" charset="0"/>
              </a:rPr>
              <a:t>sd</a:t>
            </a:r>
            <a:r>
              <a:rPr lang="en-US" sz="2900" dirty="0">
                <a:solidFill>
                  <a:srgbClr val="FF0000"/>
                </a:solidFill>
                <a:highlight>
                  <a:srgbClr val="FFFF00"/>
                </a:highlight>
                <a:latin typeface="Book Antiqua" panose="02040602050305030304" pitchFamily="18" charset="0"/>
              </a:rPr>
              <a:t> x1, offset(x2)</a:t>
            </a:r>
            <a:endParaRPr lang="en-US" altLang="en-US" sz="2900" dirty="0">
              <a:solidFill>
                <a:srgbClr val="FF0000"/>
              </a:solidFill>
              <a:highlight>
                <a:srgbClr val="FFFF00"/>
              </a:highlight>
              <a:latin typeface="Book Antiqua" panose="02040602050305030304" pitchFamily="18" charset="0"/>
            </a:endParaRPr>
          </a:p>
          <a:p>
            <a:pPr eaLnBrk="1" hangingPunct="1">
              <a:lnSpc>
                <a:spcPct val="90000"/>
              </a:lnSpc>
            </a:pPr>
            <a:r>
              <a:rPr lang="en-US" altLang="en-US" sz="2800" dirty="0">
                <a:latin typeface="Book Antiqua" panose="02040602050305030304" pitchFamily="18" charset="0"/>
              </a:rPr>
              <a:t>Read register operands</a:t>
            </a:r>
          </a:p>
          <a:p>
            <a:pPr algn="l"/>
            <a:r>
              <a:rPr lang="en-US" dirty="0">
                <a:latin typeface="Book Antiqua" panose="02040602050305030304" pitchFamily="18" charset="0"/>
              </a:rPr>
              <a:t>Compute a memory address by adding the </a:t>
            </a:r>
            <a:r>
              <a:rPr lang="en-US" dirty="0">
                <a:solidFill>
                  <a:srgbClr val="0070C0"/>
                </a:solidFill>
                <a:latin typeface="Book Antiqua" panose="02040602050305030304" pitchFamily="18" charset="0"/>
              </a:rPr>
              <a:t>base register</a:t>
            </a:r>
            <a:r>
              <a:rPr lang="en-US" dirty="0">
                <a:latin typeface="Book Antiqua" panose="02040602050305030304" pitchFamily="18" charset="0"/>
              </a:rPr>
              <a:t>, which is </a:t>
            </a:r>
            <a:r>
              <a:rPr lang="en-US" dirty="0">
                <a:solidFill>
                  <a:srgbClr val="FF0000"/>
                </a:solidFill>
                <a:highlight>
                  <a:srgbClr val="00FF00"/>
                </a:highlight>
                <a:latin typeface="Book Antiqua" panose="02040602050305030304" pitchFamily="18" charset="0"/>
              </a:rPr>
              <a:t>x2</a:t>
            </a:r>
            <a:r>
              <a:rPr lang="en-US" dirty="0">
                <a:latin typeface="Book Antiqua" panose="02040602050305030304" pitchFamily="18" charset="0"/>
              </a:rPr>
              <a:t>, to the </a:t>
            </a:r>
            <a:r>
              <a:rPr lang="en-US" dirty="0">
                <a:solidFill>
                  <a:srgbClr val="0070C0"/>
                </a:solidFill>
                <a:latin typeface="Book Antiqua" panose="02040602050305030304" pitchFamily="18" charset="0"/>
              </a:rPr>
              <a:t>12-bit </a:t>
            </a:r>
            <a:r>
              <a:rPr lang="en-US" dirty="0">
                <a:latin typeface="Book Antiqua" panose="02040602050305030304" pitchFamily="18" charset="0"/>
              </a:rPr>
              <a:t>signed offset field contained in the instruction.</a:t>
            </a:r>
            <a:endParaRPr lang="en-US" altLang="en-US" dirty="0">
              <a:latin typeface="Book Antiqua" panose="02040602050305030304" pitchFamily="18" charset="0"/>
            </a:endParaRPr>
          </a:p>
          <a:p>
            <a:pPr lvl="1" eaLnBrk="1" hangingPunct="1">
              <a:lnSpc>
                <a:spcPct val="90000"/>
              </a:lnSpc>
            </a:pPr>
            <a:r>
              <a:rPr lang="en-US" altLang="en-US" sz="2400" dirty="0">
                <a:latin typeface="Book Antiqua" panose="02040602050305030304" pitchFamily="18" charset="0"/>
              </a:rPr>
              <a:t>Use ALU, but sign-extend offset</a:t>
            </a:r>
          </a:p>
          <a:p>
            <a:pPr eaLnBrk="1" hangingPunct="1">
              <a:lnSpc>
                <a:spcPct val="90000"/>
              </a:lnSpc>
            </a:pPr>
            <a:r>
              <a:rPr lang="en-US" altLang="en-US" sz="2800" dirty="0">
                <a:solidFill>
                  <a:srgbClr val="FF0000"/>
                </a:solidFill>
                <a:highlight>
                  <a:srgbClr val="00FF00"/>
                </a:highlight>
                <a:latin typeface="Book Antiqua" panose="02040602050305030304" pitchFamily="18" charset="0"/>
              </a:rPr>
              <a:t>Load</a:t>
            </a:r>
            <a:r>
              <a:rPr lang="en-US" altLang="en-US" sz="2800" dirty="0">
                <a:latin typeface="Book Antiqua" panose="02040602050305030304" pitchFamily="18" charset="0"/>
              </a:rPr>
              <a:t>: Read memory and update register</a:t>
            </a:r>
          </a:p>
          <a:p>
            <a:pPr eaLnBrk="1" hangingPunct="1">
              <a:lnSpc>
                <a:spcPct val="90000"/>
              </a:lnSpc>
            </a:pPr>
            <a:r>
              <a:rPr lang="en-US" altLang="en-US" sz="2800" dirty="0">
                <a:solidFill>
                  <a:srgbClr val="FF0000"/>
                </a:solidFill>
                <a:highlight>
                  <a:srgbClr val="00FF00"/>
                </a:highlight>
                <a:latin typeface="Book Antiqua" panose="02040602050305030304" pitchFamily="18" charset="0"/>
              </a:rPr>
              <a:t>Store</a:t>
            </a:r>
            <a:r>
              <a:rPr lang="en-US" altLang="en-US" sz="2800" dirty="0">
                <a:latin typeface="Book Antiqua" panose="02040602050305030304" pitchFamily="18" charset="0"/>
              </a:rPr>
              <a:t>: Write register value to memory</a:t>
            </a:r>
            <a:endParaRPr lang="en-AU" altLang="en-US" sz="28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Load/Store Instructions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B42ADD94-7CFF-469E-9661-1AB9D90ABB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71530" y="3257550"/>
            <a:ext cx="5616747"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0D76EB9-274C-4D5A-B791-C1A9734FF538}"/>
              </a:ext>
            </a:extLst>
          </p:cNvPr>
          <p:cNvPicPr>
            <a:picLocks noChangeAspect="1"/>
          </p:cNvPicPr>
          <p:nvPr/>
        </p:nvPicPr>
        <p:blipFill>
          <a:blip r:embed="rId3">
            <a:lum bright="-20000" contrast="40000"/>
          </a:blip>
          <a:stretch>
            <a:fillRect/>
          </a:stretch>
        </p:blipFill>
        <p:spPr>
          <a:xfrm>
            <a:off x="103723" y="4710365"/>
            <a:ext cx="6261170" cy="1473265"/>
          </a:xfrm>
          <a:prstGeom prst="rect">
            <a:avLst/>
          </a:prstGeom>
        </p:spPr>
      </p:pic>
    </p:spTree>
    <p:extLst>
      <p:ext uri="{BB962C8B-B14F-4D97-AF65-F5344CB8AC3E}">
        <p14:creationId xmlns:p14="http://schemas.microsoft.com/office/powerpoint/2010/main" val="21608933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Dynamic Multiple Issue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160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485775" y="1341438"/>
            <a:ext cx="11268075"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CA" dirty="0">
                <a:solidFill>
                  <a:srgbClr val="0070C0"/>
                </a:solidFill>
                <a:latin typeface="Book Antiqua" panose="02040602050305030304" pitchFamily="18" charset="0"/>
              </a:rPr>
              <a:t>Superscalar:</a:t>
            </a:r>
            <a:r>
              <a:rPr lang="en-CA" dirty="0">
                <a:latin typeface="Book Antiqua" panose="02040602050305030304" pitchFamily="18" charset="0"/>
              </a:rPr>
              <a:t> An advanced pipelining technique that enables the processor to execute more than one instruction per clock cycle by selecting them during execution.</a:t>
            </a:r>
            <a:endParaRPr lang="en-US" altLang="en-US" dirty="0">
              <a:latin typeface="Book Antiqua" panose="02040602050305030304" pitchFamily="18" charset="0"/>
            </a:endParaRPr>
          </a:p>
          <a:p>
            <a:pPr eaLnBrk="1" hangingPunct="1"/>
            <a:r>
              <a:rPr lang="en-US" altLang="en-US" dirty="0">
                <a:latin typeface="Book Antiqua" panose="02040602050305030304" pitchFamily="18" charset="0"/>
              </a:rPr>
              <a:t>CPU decides whether to issue 0, 1, 2, … each cycle</a:t>
            </a:r>
          </a:p>
          <a:p>
            <a:pPr lvl="1" eaLnBrk="1" hangingPunct="1"/>
            <a:r>
              <a:rPr lang="en-US" altLang="en-US" dirty="0">
                <a:latin typeface="Book Antiqua" panose="02040602050305030304" pitchFamily="18" charset="0"/>
              </a:rPr>
              <a:t>Avoiding structural and data hazards</a:t>
            </a:r>
          </a:p>
          <a:p>
            <a:pPr eaLnBrk="1" hangingPunct="1"/>
            <a:r>
              <a:rPr lang="en-US" altLang="en-US" dirty="0">
                <a:latin typeface="Book Antiqua" panose="02040602050305030304" pitchFamily="18" charset="0"/>
              </a:rPr>
              <a:t>Avoids the need for compiler scheduling</a:t>
            </a:r>
          </a:p>
          <a:p>
            <a:pPr lvl="1" eaLnBrk="1" hangingPunct="1"/>
            <a:r>
              <a:rPr lang="en-US" altLang="en-US" dirty="0">
                <a:latin typeface="Book Antiqua" panose="02040602050305030304" pitchFamily="18" charset="0"/>
              </a:rPr>
              <a:t>Though it may still help</a:t>
            </a:r>
          </a:p>
          <a:p>
            <a:pPr lvl="1" eaLnBrk="1" hangingPunct="1"/>
            <a:r>
              <a:rPr lang="en-US" altLang="en-US" dirty="0">
                <a:latin typeface="Book Antiqua" panose="02040602050305030304" pitchFamily="18" charset="0"/>
              </a:rPr>
              <a:t>Code semantics ensured by the CPU</a:t>
            </a:r>
            <a:endParaRPr lang="en-AU" altLang="en-US" dirty="0">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30812116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Dynamic Pipeline Scheduling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161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CA" dirty="0">
                <a:solidFill>
                  <a:srgbClr val="0070C0"/>
                </a:solidFill>
                <a:latin typeface="Book Antiqua" panose="02040602050305030304" pitchFamily="18" charset="0"/>
              </a:rPr>
              <a:t>Dynamic pipeline scheduling: </a:t>
            </a:r>
            <a:r>
              <a:rPr lang="en-CA" dirty="0">
                <a:latin typeface="Book Antiqua" panose="02040602050305030304" pitchFamily="18" charset="0"/>
              </a:rPr>
              <a:t>Hardware support for </a:t>
            </a:r>
            <a:r>
              <a:rPr lang="en-CA" dirty="0">
                <a:solidFill>
                  <a:srgbClr val="FF0000"/>
                </a:solidFill>
                <a:latin typeface="Book Antiqua" panose="02040602050305030304" pitchFamily="18" charset="0"/>
              </a:rPr>
              <a:t>reordering</a:t>
            </a:r>
            <a:r>
              <a:rPr lang="en-CA" dirty="0">
                <a:latin typeface="Book Antiqua" panose="02040602050305030304" pitchFamily="18" charset="0"/>
              </a:rPr>
              <a:t> the order of instruction execution to avoid stalls.</a:t>
            </a:r>
            <a:endParaRPr lang="en-US" altLang="en-US" dirty="0">
              <a:latin typeface="Book Antiqua" panose="02040602050305030304" pitchFamily="18" charset="0"/>
            </a:endParaRPr>
          </a:p>
          <a:p>
            <a:pPr eaLnBrk="1" hangingPunct="1">
              <a:lnSpc>
                <a:spcPct val="90000"/>
              </a:lnSpc>
            </a:pPr>
            <a:r>
              <a:rPr lang="en-US" altLang="en-US" dirty="0">
                <a:latin typeface="Book Antiqua" panose="02040602050305030304" pitchFamily="18" charset="0"/>
              </a:rPr>
              <a:t>Allow the CPU to execute instructions </a:t>
            </a:r>
            <a:r>
              <a:rPr lang="en-US" altLang="en-US" dirty="0">
                <a:solidFill>
                  <a:srgbClr val="0070C0"/>
                </a:solidFill>
                <a:latin typeface="Book Antiqua" panose="02040602050305030304" pitchFamily="18" charset="0"/>
              </a:rPr>
              <a:t>out of order </a:t>
            </a:r>
            <a:r>
              <a:rPr lang="en-US" altLang="en-US" dirty="0">
                <a:latin typeface="Book Antiqua" panose="02040602050305030304" pitchFamily="18" charset="0"/>
              </a:rPr>
              <a:t>to avoid stalls</a:t>
            </a:r>
          </a:p>
          <a:p>
            <a:pPr eaLnBrk="1" hangingPunct="1">
              <a:lnSpc>
                <a:spcPct val="90000"/>
              </a:lnSpc>
            </a:pPr>
            <a:r>
              <a:rPr lang="en-US" altLang="en-US" dirty="0">
                <a:latin typeface="Book Antiqua" panose="02040602050305030304" pitchFamily="18" charset="0"/>
              </a:rPr>
              <a:t>But commit result to registers in order</a:t>
            </a:r>
          </a:p>
          <a:p>
            <a:pPr eaLnBrk="1" hangingPunct="1">
              <a:lnSpc>
                <a:spcPct val="90000"/>
              </a:lnSpc>
            </a:pPr>
            <a:r>
              <a:rPr lang="en-US" altLang="en-US" dirty="0">
                <a:latin typeface="Book Antiqua" panose="02040602050305030304" pitchFamily="18" charset="0"/>
              </a:rPr>
              <a:t>Example, which avoids data hazard:</a:t>
            </a:r>
          </a:p>
          <a:p>
            <a:pPr marL="0" indent="0" eaLnBrk="1" hangingPunct="1">
              <a:lnSpc>
                <a:spcPct val="90000"/>
              </a:lnSpc>
              <a:buNone/>
            </a:pPr>
            <a:r>
              <a:rPr lang="en-US" altLang="en-US" dirty="0">
                <a:latin typeface="Book Antiqua" panose="02040602050305030304" pitchFamily="18" charset="0"/>
              </a:rPr>
              <a:t> 	</a:t>
            </a:r>
            <a:r>
              <a:rPr lang="en-US" altLang="en-US" dirty="0" err="1">
                <a:latin typeface="Book Antiqua" panose="02040602050305030304" pitchFamily="18" charset="0"/>
              </a:rPr>
              <a:t>ld</a:t>
            </a:r>
            <a:r>
              <a:rPr lang="en-US" altLang="en-US" dirty="0">
                <a:latin typeface="Book Antiqua" panose="02040602050305030304" pitchFamily="18" charset="0"/>
              </a:rPr>
              <a:t>   </a:t>
            </a:r>
            <a:r>
              <a:rPr lang="en-US" altLang="en-US" dirty="0">
                <a:solidFill>
                  <a:srgbClr val="0070C0"/>
                </a:solidFill>
                <a:latin typeface="Book Antiqua" panose="02040602050305030304" pitchFamily="18" charset="0"/>
              </a:rPr>
              <a:t>x31</a:t>
            </a:r>
            <a:r>
              <a:rPr lang="en-US" altLang="en-US" dirty="0">
                <a:latin typeface="Book Antiqua" panose="02040602050305030304" pitchFamily="18" charset="0"/>
              </a:rPr>
              <a:t>,20(x21)</a:t>
            </a:r>
            <a:br>
              <a:rPr lang="en-US" altLang="en-US" dirty="0">
                <a:latin typeface="Book Antiqua" panose="02040602050305030304" pitchFamily="18" charset="0"/>
              </a:rPr>
            </a:br>
            <a:r>
              <a:rPr lang="en-US" altLang="en-US" dirty="0">
                <a:latin typeface="Book Antiqua" panose="02040602050305030304" pitchFamily="18" charset="0"/>
              </a:rPr>
              <a:t>	add  x1,</a:t>
            </a:r>
            <a:r>
              <a:rPr lang="en-US" altLang="en-US" dirty="0">
                <a:solidFill>
                  <a:srgbClr val="0070C0"/>
                </a:solidFill>
                <a:latin typeface="Book Antiqua" panose="02040602050305030304" pitchFamily="18" charset="0"/>
              </a:rPr>
              <a:t>x31</a:t>
            </a:r>
            <a:r>
              <a:rPr lang="en-US" altLang="en-US" dirty="0">
                <a:latin typeface="Book Antiqua" panose="02040602050305030304" pitchFamily="18" charset="0"/>
              </a:rPr>
              <a:t>,x2</a:t>
            </a:r>
            <a:br>
              <a:rPr lang="en-US" altLang="en-US" dirty="0">
                <a:latin typeface="Book Antiqua" panose="02040602050305030304" pitchFamily="18" charset="0"/>
              </a:rPr>
            </a:br>
            <a:r>
              <a:rPr lang="en-US" altLang="en-US" dirty="0">
                <a:latin typeface="Book Antiqua" panose="02040602050305030304" pitchFamily="18" charset="0"/>
              </a:rPr>
              <a:t>	sub  </a:t>
            </a:r>
            <a:r>
              <a:rPr lang="en-US" altLang="en-US" dirty="0">
                <a:solidFill>
                  <a:srgbClr val="FF0000"/>
                </a:solidFill>
                <a:latin typeface="Book Antiqua" panose="02040602050305030304" pitchFamily="18" charset="0"/>
              </a:rPr>
              <a:t>x23</a:t>
            </a:r>
            <a:r>
              <a:rPr lang="en-US" altLang="en-US" dirty="0">
                <a:latin typeface="Book Antiqua" panose="02040602050305030304" pitchFamily="18" charset="0"/>
              </a:rPr>
              <a:t>,x23,x3</a:t>
            </a:r>
            <a:br>
              <a:rPr lang="en-US" altLang="en-US" dirty="0">
                <a:latin typeface="Book Antiqua" panose="02040602050305030304" pitchFamily="18" charset="0"/>
              </a:rPr>
            </a:br>
            <a:r>
              <a:rPr lang="en-US" altLang="en-US" dirty="0">
                <a:latin typeface="Book Antiqua" panose="02040602050305030304" pitchFamily="18" charset="0"/>
              </a:rPr>
              <a:t>	</a:t>
            </a:r>
            <a:r>
              <a:rPr lang="en-US" altLang="en-US" dirty="0" err="1">
                <a:latin typeface="Book Antiqua" panose="02040602050305030304" pitchFamily="18" charset="0"/>
              </a:rPr>
              <a:t>andi</a:t>
            </a:r>
            <a:r>
              <a:rPr lang="en-US" altLang="en-US" dirty="0">
                <a:latin typeface="Book Antiqua" panose="02040602050305030304" pitchFamily="18" charset="0"/>
              </a:rPr>
              <a:t> x5,</a:t>
            </a:r>
            <a:r>
              <a:rPr lang="en-US" altLang="en-US" dirty="0">
                <a:solidFill>
                  <a:srgbClr val="FF0000"/>
                </a:solidFill>
                <a:latin typeface="Book Antiqua" panose="02040602050305030304" pitchFamily="18" charset="0"/>
              </a:rPr>
              <a:t>x23</a:t>
            </a:r>
            <a:r>
              <a:rPr lang="en-US" altLang="en-US" dirty="0">
                <a:latin typeface="Book Antiqua" panose="02040602050305030304" pitchFamily="18" charset="0"/>
              </a:rPr>
              <a:t>,20</a:t>
            </a:r>
          </a:p>
          <a:p>
            <a:pPr eaLnBrk="1" hangingPunct="1">
              <a:lnSpc>
                <a:spcPct val="90000"/>
              </a:lnSpc>
            </a:pPr>
            <a:r>
              <a:rPr lang="en-US" altLang="en-US" dirty="0">
                <a:latin typeface="Book Antiqua" panose="02040602050305030304" pitchFamily="18" charset="0"/>
              </a:rPr>
              <a:t>Can start </a:t>
            </a:r>
            <a:r>
              <a:rPr lang="en-US" altLang="en-US" dirty="0">
                <a:highlight>
                  <a:srgbClr val="FFFF00"/>
                </a:highlight>
                <a:latin typeface="Book Antiqua" panose="02040602050305030304" pitchFamily="18" charset="0"/>
              </a:rPr>
              <a:t>sub</a:t>
            </a:r>
            <a:r>
              <a:rPr lang="en-US" altLang="en-US" dirty="0">
                <a:latin typeface="Book Antiqua" panose="02040602050305030304" pitchFamily="18" charset="0"/>
              </a:rPr>
              <a:t> while </a:t>
            </a:r>
            <a:r>
              <a:rPr lang="en-US" altLang="en-US" dirty="0">
                <a:highlight>
                  <a:srgbClr val="FFFF00"/>
                </a:highlight>
                <a:latin typeface="Book Antiqua" panose="02040602050305030304" pitchFamily="18" charset="0"/>
              </a:rPr>
              <a:t>add</a:t>
            </a:r>
            <a:r>
              <a:rPr lang="en-US" altLang="en-US" dirty="0">
                <a:latin typeface="Book Antiqua" panose="02040602050305030304" pitchFamily="18" charset="0"/>
              </a:rPr>
              <a:t> is waiting for </a:t>
            </a:r>
            <a:r>
              <a:rPr lang="en-US" altLang="en-US" dirty="0" err="1">
                <a:highlight>
                  <a:srgbClr val="FFFF00"/>
                </a:highlight>
                <a:latin typeface="Book Antiqua" panose="02040602050305030304" pitchFamily="18" charset="0"/>
              </a:rPr>
              <a:t>ld</a:t>
            </a:r>
            <a:endParaRPr lang="en-US" altLang="en-US" dirty="0">
              <a:highlight>
                <a:srgbClr val="FFFF00"/>
              </a:highlight>
              <a:latin typeface="Book Antiqua" panose="02040602050305030304" pitchFamily="18" charset="0"/>
            </a:endParaRPr>
          </a:p>
          <a:p>
            <a:pPr eaLnBrk="1" hangingPunct="1">
              <a:lnSpc>
                <a:spcPct val="90000"/>
              </a:lnSpc>
            </a:pPr>
            <a:endParaRPr lang="en-AU" altLang="en-US" dirty="0">
              <a:latin typeface="Book Antiqua" panose="02040602050305030304" pitchFamily="18" charset="0"/>
            </a:endParaRPr>
          </a:p>
        </p:txBody>
      </p:sp>
    </p:spTree>
    <p:extLst>
      <p:ext uri="{BB962C8B-B14F-4D97-AF65-F5344CB8AC3E}">
        <p14:creationId xmlns:p14="http://schemas.microsoft.com/office/powerpoint/2010/main" val="29354599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Dynamic Pipeline Scheduling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162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CA" dirty="0">
                <a:latin typeface="Book Antiqua" panose="02040602050305030304" pitchFamily="18" charset="0"/>
              </a:rPr>
              <a:t>In dynamic pipeline scheduling </a:t>
            </a:r>
            <a:r>
              <a:rPr lang="en-US" dirty="0">
                <a:latin typeface="Book Antiqua" panose="02040602050305030304" pitchFamily="18" charset="0"/>
              </a:rPr>
              <a:t>the pipeline is divided into three major units: </a:t>
            </a:r>
          </a:p>
          <a:p>
            <a:pPr lvl="1"/>
            <a:r>
              <a:rPr lang="en-US" dirty="0">
                <a:latin typeface="Book Antiqua" panose="02040602050305030304" pitchFamily="18" charset="0"/>
              </a:rPr>
              <a:t>an instruction </a:t>
            </a:r>
            <a:r>
              <a:rPr lang="en-US" dirty="0">
                <a:solidFill>
                  <a:srgbClr val="00B0F0"/>
                </a:solidFill>
                <a:latin typeface="Book Antiqua" panose="02040602050305030304" pitchFamily="18" charset="0"/>
              </a:rPr>
              <a:t>fetch</a:t>
            </a:r>
            <a:r>
              <a:rPr lang="en-US" dirty="0">
                <a:latin typeface="Book Antiqua" panose="02040602050305030304" pitchFamily="18" charset="0"/>
              </a:rPr>
              <a:t> and </a:t>
            </a:r>
            <a:r>
              <a:rPr lang="en-US" dirty="0">
                <a:solidFill>
                  <a:srgbClr val="00B0F0"/>
                </a:solidFill>
                <a:latin typeface="Book Antiqua" panose="02040602050305030304" pitchFamily="18" charset="0"/>
              </a:rPr>
              <a:t>issue</a:t>
            </a:r>
            <a:r>
              <a:rPr lang="en-US" dirty="0">
                <a:latin typeface="Book Antiqua" panose="02040602050305030304" pitchFamily="18" charset="0"/>
              </a:rPr>
              <a:t> unit: </a:t>
            </a:r>
            <a:r>
              <a:rPr lang="en-US" dirty="0">
                <a:solidFill>
                  <a:srgbClr val="0070C0"/>
                </a:solidFill>
                <a:latin typeface="Book Antiqua" panose="02040602050305030304" pitchFamily="18" charset="0"/>
              </a:rPr>
              <a:t>fetches</a:t>
            </a:r>
            <a:r>
              <a:rPr lang="en-US" dirty="0">
                <a:latin typeface="Book Antiqua" panose="02040602050305030304" pitchFamily="18" charset="0"/>
              </a:rPr>
              <a:t> instructions, </a:t>
            </a:r>
            <a:r>
              <a:rPr lang="en-US" dirty="0">
                <a:solidFill>
                  <a:srgbClr val="0070C0"/>
                </a:solidFill>
                <a:latin typeface="Book Antiqua" panose="02040602050305030304" pitchFamily="18" charset="0"/>
              </a:rPr>
              <a:t>decodes</a:t>
            </a:r>
            <a:r>
              <a:rPr lang="en-US" dirty="0">
                <a:latin typeface="Book Antiqua" panose="02040602050305030304" pitchFamily="18" charset="0"/>
              </a:rPr>
              <a:t> them, and sends each instruction to a corresponding functional unit for execution</a:t>
            </a:r>
          </a:p>
          <a:p>
            <a:pPr lvl="1"/>
            <a:r>
              <a:rPr lang="en-US" dirty="0">
                <a:latin typeface="Book Antiqua" panose="02040602050305030304" pitchFamily="18" charset="0"/>
              </a:rPr>
              <a:t>multiple </a:t>
            </a:r>
            <a:r>
              <a:rPr lang="en-US" dirty="0">
                <a:solidFill>
                  <a:srgbClr val="00B0F0"/>
                </a:solidFill>
                <a:latin typeface="Book Antiqua" panose="02040602050305030304" pitchFamily="18" charset="0"/>
              </a:rPr>
              <a:t>functional units: </a:t>
            </a:r>
            <a:r>
              <a:rPr lang="en-CA" dirty="0">
                <a:latin typeface="Book Antiqua" panose="02040602050305030304" pitchFamily="18" charset="0"/>
              </a:rPr>
              <a:t>Each functional</a:t>
            </a:r>
            <a:r>
              <a:rPr lang="en-US" dirty="0">
                <a:latin typeface="Book Antiqua" panose="02040602050305030304" pitchFamily="18" charset="0"/>
              </a:rPr>
              <a:t>unit has buffers, called </a:t>
            </a:r>
            <a:r>
              <a:rPr lang="en-US" dirty="0">
                <a:solidFill>
                  <a:srgbClr val="FF0000"/>
                </a:solidFill>
                <a:latin typeface="Book Antiqua" panose="02040602050305030304" pitchFamily="18" charset="0"/>
              </a:rPr>
              <a:t>reservation stations</a:t>
            </a:r>
            <a:r>
              <a:rPr lang="en-US" dirty="0">
                <a:latin typeface="Book Antiqua" panose="02040602050305030304" pitchFamily="18" charset="0"/>
              </a:rPr>
              <a:t>, which hold the operands and the </a:t>
            </a:r>
            <a:r>
              <a:rPr lang="en-CA" dirty="0">
                <a:latin typeface="Book Antiqua" panose="02040602050305030304" pitchFamily="18" charset="0"/>
              </a:rPr>
              <a:t>operation.</a:t>
            </a:r>
            <a:endParaRPr lang="en-US" dirty="0">
              <a:latin typeface="Book Antiqua" panose="02040602050305030304" pitchFamily="18" charset="0"/>
            </a:endParaRPr>
          </a:p>
          <a:p>
            <a:pPr lvl="1"/>
            <a:r>
              <a:rPr lang="en-US" dirty="0">
                <a:latin typeface="Book Antiqua" panose="02040602050305030304" pitchFamily="18" charset="0"/>
              </a:rPr>
              <a:t>and a </a:t>
            </a:r>
            <a:r>
              <a:rPr lang="en-US" dirty="0">
                <a:solidFill>
                  <a:srgbClr val="00B0F0"/>
                </a:solidFill>
                <a:latin typeface="Book Antiqua" panose="02040602050305030304" pitchFamily="18" charset="0"/>
              </a:rPr>
              <a:t>commit</a:t>
            </a:r>
            <a:r>
              <a:rPr lang="en-US" dirty="0">
                <a:latin typeface="Book Antiqua" panose="02040602050305030304" pitchFamily="18" charset="0"/>
              </a:rPr>
              <a:t> unit: contain </a:t>
            </a:r>
            <a:r>
              <a:rPr lang="en-US" dirty="0">
                <a:solidFill>
                  <a:srgbClr val="FF0000"/>
                </a:solidFill>
                <a:latin typeface="Book Antiqua" panose="02040602050305030304" pitchFamily="18" charset="0"/>
              </a:rPr>
              <a:t>reorder buffer</a:t>
            </a:r>
            <a:r>
              <a:rPr lang="en-US" dirty="0">
                <a:latin typeface="Book Antiqua" panose="02040602050305030304" pitchFamily="18" charset="0"/>
              </a:rPr>
              <a:t>, which is used to supply operands, in much the same way as forwarding logic does in a statically scheduled pipeline </a:t>
            </a:r>
            <a:endParaRPr lang="en-AU" altLang="en-US" dirty="0">
              <a:latin typeface="Book Antiqua" panose="02040602050305030304" pitchFamily="18" charset="0"/>
            </a:endParaRPr>
          </a:p>
        </p:txBody>
      </p:sp>
    </p:spTree>
    <p:extLst>
      <p:ext uri="{BB962C8B-B14F-4D97-AF65-F5344CB8AC3E}">
        <p14:creationId xmlns:p14="http://schemas.microsoft.com/office/powerpoint/2010/main" val="40167281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Dynamic Pipeline Scheduling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163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Freeform 9">
            <a:extLst>
              <a:ext uri="{FF2B5EF4-FFF2-40B4-BE49-F238E27FC236}">
                <a16:creationId xmlns:a16="http://schemas.microsoft.com/office/drawing/2014/main" id="{266DEE44-831E-4C39-9B71-E6F6B1DA850D}"/>
              </a:ext>
            </a:extLst>
          </p:cNvPr>
          <p:cNvSpPr>
            <a:spLocks/>
          </p:cNvSpPr>
          <p:nvPr/>
        </p:nvSpPr>
        <p:spPr bwMode="auto">
          <a:xfrm>
            <a:off x="7049285" y="3194050"/>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8" name="Freeform 13">
            <a:extLst>
              <a:ext uri="{FF2B5EF4-FFF2-40B4-BE49-F238E27FC236}">
                <a16:creationId xmlns:a16="http://schemas.microsoft.com/office/drawing/2014/main" id="{33B51B24-F3FC-46B4-BC85-8B8A74F14BF2}"/>
              </a:ext>
            </a:extLst>
          </p:cNvPr>
          <p:cNvSpPr>
            <a:spLocks/>
          </p:cNvSpPr>
          <p:nvPr/>
        </p:nvSpPr>
        <p:spPr bwMode="auto">
          <a:xfrm>
            <a:off x="6011060"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9" name="Rectangle 14">
            <a:extLst>
              <a:ext uri="{FF2B5EF4-FFF2-40B4-BE49-F238E27FC236}">
                <a16:creationId xmlns:a16="http://schemas.microsoft.com/office/drawing/2014/main" id="{D127D2F4-E92F-4C8F-ABB0-A760A92BBA2D}"/>
              </a:ext>
            </a:extLst>
          </p:cNvPr>
          <p:cNvSpPr>
            <a:spLocks noChangeArrowheads="1"/>
          </p:cNvSpPr>
          <p:nvPr/>
        </p:nvSpPr>
        <p:spPr bwMode="auto">
          <a:xfrm>
            <a:off x="7333448"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pic>
        <p:nvPicPr>
          <p:cNvPr id="11" name="Picture 4" descr="f04-72-P374493">
            <a:extLst>
              <a:ext uri="{FF2B5EF4-FFF2-40B4-BE49-F238E27FC236}">
                <a16:creationId xmlns:a16="http://schemas.microsoft.com/office/drawing/2014/main" id="{F97BEE41-350E-4EAD-888F-223EF8EA1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698"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1">
            <a:extLst>
              <a:ext uri="{FF2B5EF4-FFF2-40B4-BE49-F238E27FC236}">
                <a16:creationId xmlns:a16="http://schemas.microsoft.com/office/drawing/2014/main" id="{800A9EB7-44DF-4462-BE12-F184F67D687A}"/>
              </a:ext>
            </a:extLst>
          </p:cNvPr>
          <p:cNvSpPr>
            <a:spLocks/>
          </p:cNvSpPr>
          <p:nvPr/>
        </p:nvSpPr>
        <p:spPr bwMode="auto">
          <a:xfrm>
            <a:off x="8989209" y="4292600"/>
            <a:ext cx="2634039" cy="936625"/>
          </a:xfrm>
          <a:prstGeom prst="borderCallout1">
            <a:avLst>
              <a:gd name="adj1" fmla="val 12204"/>
              <a:gd name="adj2" fmla="val -4412"/>
              <a:gd name="adj3" fmla="val 6273"/>
              <a:gd name="adj4" fmla="val -55148"/>
            </a:avLst>
          </a:prstGeom>
          <a:solidFill>
            <a:srgbClr val="FFFF00"/>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en-AU" altLang="en-US" sz="1400" dirty="0">
                <a:latin typeface="Book Antiqua" panose="02040602050305030304" pitchFamily="18" charset="0"/>
              </a:rPr>
              <a:t>Results also sent to any waiting reservation stations</a:t>
            </a:r>
          </a:p>
        </p:txBody>
      </p:sp>
      <p:sp>
        <p:nvSpPr>
          <p:cNvPr id="15" name="AutoShape 12">
            <a:extLst>
              <a:ext uri="{FF2B5EF4-FFF2-40B4-BE49-F238E27FC236}">
                <a16:creationId xmlns:a16="http://schemas.microsoft.com/office/drawing/2014/main" id="{A28C4865-B488-4A3F-84D9-54C07FAAA5CB}"/>
              </a:ext>
            </a:extLst>
          </p:cNvPr>
          <p:cNvSpPr>
            <a:spLocks/>
          </p:cNvSpPr>
          <p:nvPr/>
        </p:nvSpPr>
        <p:spPr bwMode="auto">
          <a:xfrm>
            <a:off x="1319753" y="5229225"/>
            <a:ext cx="2449757" cy="649288"/>
          </a:xfrm>
          <a:prstGeom prst="borderCallout1">
            <a:avLst>
              <a:gd name="adj1" fmla="val 17602"/>
              <a:gd name="adj2" fmla="val 104505"/>
              <a:gd name="adj3" fmla="val 12958"/>
              <a:gd name="adj4" fmla="val 131894"/>
            </a:avLst>
          </a:prstGeom>
          <a:solidFill>
            <a:srgbClr val="FFFF00"/>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a:latin typeface="Book Antiqua" panose="02040602050305030304" pitchFamily="18" charset="0"/>
              </a:rPr>
              <a:t>Reorders buffer for register writes</a:t>
            </a:r>
          </a:p>
        </p:txBody>
      </p:sp>
      <p:sp>
        <p:nvSpPr>
          <p:cNvPr id="16" name="AutoShape 15">
            <a:extLst>
              <a:ext uri="{FF2B5EF4-FFF2-40B4-BE49-F238E27FC236}">
                <a16:creationId xmlns:a16="http://schemas.microsoft.com/office/drawing/2014/main" id="{C693370F-5C7B-4708-AA25-409AC0E897D2}"/>
              </a:ext>
            </a:extLst>
          </p:cNvPr>
          <p:cNvSpPr>
            <a:spLocks/>
          </p:cNvSpPr>
          <p:nvPr/>
        </p:nvSpPr>
        <p:spPr bwMode="auto">
          <a:xfrm>
            <a:off x="6757185" y="5589588"/>
            <a:ext cx="1692275" cy="792162"/>
          </a:xfrm>
          <a:prstGeom prst="borderCallout1">
            <a:avLst>
              <a:gd name="adj1" fmla="val 14431"/>
              <a:gd name="adj2" fmla="val -4505"/>
              <a:gd name="adj3" fmla="val -45292"/>
              <a:gd name="adj4" fmla="val -36208"/>
            </a:avLst>
          </a:prstGeom>
          <a:solidFill>
            <a:srgbClr val="FFFF00"/>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dirty="0">
                <a:latin typeface="Book Antiqua" panose="02040602050305030304" pitchFamily="18" charset="0"/>
              </a:rPr>
              <a:t>Can supply operands for issued instructions</a:t>
            </a:r>
          </a:p>
        </p:txBody>
      </p:sp>
      <p:sp>
        <p:nvSpPr>
          <p:cNvPr id="17" name="AutoShape 16">
            <a:extLst>
              <a:ext uri="{FF2B5EF4-FFF2-40B4-BE49-F238E27FC236}">
                <a16:creationId xmlns:a16="http://schemas.microsoft.com/office/drawing/2014/main" id="{F29C8EFA-D47A-4F75-ADA2-8BCDA92D0150}"/>
              </a:ext>
            </a:extLst>
          </p:cNvPr>
          <p:cNvSpPr>
            <a:spLocks/>
          </p:cNvSpPr>
          <p:nvPr/>
        </p:nvSpPr>
        <p:spPr bwMode="auto">
          <a:xfrm>
            <a:off x="9270377" y="1172369"/>
            <a:ext cx="2247541" cy="649287"/>
          </a:xfrm>
          <a:prstGeom prst="borderCallout1">
            <a:avLst>
              <a:gd name="adj1" fmla="val 17602"/>
              <a:gd name="adj2" fmla="val -5426"/>
              <a:gd name="adj3" fmla="val 65769"/>
              <a:gd name="adj4" fmla="val -45875"/>
            </a:avLst>
          </a:prstGeom>
          <a:solidFill>
            <a:srgbClr val="FFFF00"/>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dirty="0">
                <a:latin typeface="Book Antiqua" panose="02040602050305030304" pitchFamily="18" charset="0"/>
              </a:rPr>
              <a:t>Preserves dependencies</a:t>
            </a:r>
          </a:p>
        </p:txBody>
      </p:sp>
      <p:sp>
        <p:nvSpPr>
          <p:cNvPr id="18" name="AutoShape 17">
            <a:extLst>
              <a:ext uri="{FF2B5EF4-FFF2-40B4-BE49-F238E27FC236}">
                <a16:creationId xmlns:a16="http://schemas.microsoft.com/office/drawing/2014/main" id="{8389303E-EFCF-4B17-B0BF-5E03B1DE650E}"/>
              </a:ext>
            </a:extLst>
          </p:cNvPr>
          <p:cNvSpPr>
            <a:spLocks/>
          </p:cNvSpPr>
          <p:nvPr/>
        </p:nvSpPr>
        <p:spPr bwMode="auto">
          <a:xfrm>
            <a:off x="8989210" y="2565400"/>
            <a:ext cx="2364590" cy="649288"/>
          </a:xfrm>
          <a:prstGeom prst="borderCallout1">
            <a:avLst>
              <a:gd name="adj1" fmla="val 17602"/>
              <a:gd name="adj2" fmla="val -5426"/>
              <a:gd name="adj3" fmla="val 22736"/>
              <a:gd name="adj4" fmla="val -100676"/>
            </a:avLst>
          </a:prstGeom>
          <a:solidFill>
            <a:srgbClr val="FFFF00"/>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en-US" sz="1400" dirty="0">
                <a:latin typeface="Book Antiqua" panose="02040602050305030304" pitchFamily="18" charset="0"/>
              </a:rPr>
              <a:t>Hold pending operands</a:t>
            </a:r>
          </a:p>
        </p:txBody>
      </p:sp>
    </p:spTree>
    <p:extLst>
      <p:ext uri="{BB962C8B-B14F-4D97-AF65-F5344CB8AC3E}">
        <p14:creationId xmlns:p14="http://schemas.microsoft.com/office/powerpoint/2010/main" val="11840399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Dynamic Pipeline Scheduling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164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CA" sz="2400" dirty="0">
                <a:solidFill>
                  <a:srgbClr val="0070C0"/>
                </a:solidFill>
                <a:latin typeface="Book Antiqua" panose="02040602050305030304" pitchFamily="18" charset="0"/>
              </a:rPr>
              <a:t>out-of-order execution: </a:t>
            </a:r>
            <a:r>
              <a:rPr lang="en-CA" sz="2400" dirty="0">
                <a:latin typeface="Book Antiqua" panose="02040602050305030304" pitchFamily="18" charset="0"/>
              </a:rPr>
              <a:t>A situation in pipelined execution when an instruction blocked from executing does not cause the following instructions to wait.</a:t>
            </a:r>
          </a:p>
          <a:p>
            <a:pPr algn="l"/>
            <a:r>
              <a:rPr lang="en-CA" sz="2400" dirty="0">
                <a:solidFill>
                  <a:srgbClr val="0070C0"/>
                </a:solidFill>
                <a:latin typeface="Book Antiqua" panose="02040602050305030304" pitchFamily="18" charset="0"/>
              </a:rPr>
              <a:t>in-order commit: </a:t>
            </a:r>
            <a:r>
              <a:rPr lang="en-CA" sz="2400" dirty="0">
                <a:latin typeface="Book Antiqua" panose="02040602050305030304" pitchFamily="18" charset="0"/>
              </a:rPr>
              <a:t>A commit in which the results of pipelined execution are written to the programmer visible </a:t>
            </a:r>
            <a:r>
              <a:rPr lang="en-US" sz="2400" dirty="0">
                <a:latin typeface="Book Antiqua" panose="02040602050305030304" pitchFamily="18" charset="0"/>
              </a:rPr>
              <a:t>state in the same order </a:t>
            </a:r>
            <a:r>
              <a:rPr lang="en-CA" sz="2400" dirty="0">
                <a:latin typeface="Book Antiqua" panose="02040602050305030304" pitchFamily="18" charset="0"/>
              </a:rPr>
              <a:t>that instructions are fetched.</a:t>
            </a:r>
            <a:endParaRPr lang="en-AU" altLang="en-US" sz="2400" dirty="0">
              <a:latin typeface="Book Antiqua" panose="02040602050305030304" pitchFamily="18" charset="0"/>
            </a:endParaRPr>
          </a:p>
        </p:txBody>
      </p:sp>
    </p:spTree>
    <p:extLst>
      <p:ext uri="{BB962C8B-B14F-4D97-AF65-F5344CB8AC3E}">
        <p14:creationId xmlns:p14="http://schemas.microsoft.com/office/powerpoint/2010/main" val="36240940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Energy Efficiency and Advanced Pipelining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165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AF7B26D8-4809-439D-9389-94C2FF5DA64A}"/>
              </a:ext>
            </a:extLst>
          </p:cNvPr>
          <p:cNvPicPr>
            <a:picLocks noChangeAspect="1"/>
          </p:cNvPicPr>
          <p:nvPr/>
        </p:nvPicPr>
        <p:blipFill>
          <a:blip r:embed="rId2">
            <a:lum bright="-20000" contrast="40000"/>
          </a:blip>
          <a:stretch>
            <a:fillRect/>
          </a:stretch>
        </p:blipFill>
        <p:spPr>
          <a:xfrm>
            <a:off x="786054" y="3285169"/>
            <a:ext cx="10327431" cy="2651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19FEB617-4BD1-43AC-94C6-97361FE2799A}"/>
              </a:ext>
            </a:extLst>
          </p:cNvPr>
          <p:cNvSpPr/>
          <p:nvPr/>
        </p:nvSpPr>
        <p:spPr>
          <a:xfrm>
            <a:off x="5837008" y="5111208"/>
            <a:ext cx="791851" cy="810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a:extLst>
              <a:ext uri="{FF2B5EF4-FFF2-40B4-BE49-F238E27FC236}">
                <a16:creationId xmlns:a16="http://schemas.microsoft.com/office/drawing/2014/main" id="{4F300581-9BBA-48EE-8D41-9955B96C7702}"/>
              </a:ext>
            </a:extLst>
          </p:cNvPr>
          <p:cNvSpPr/>
          <p:nvPr/>
        </p:nvSpPr>
        <p:spPr>
          <a:xfrm>
            <a:off x="9211018" y="5111207"/>
            <a:ext cx="791851" cy="810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14">
            <a:extLst>
              <a:ext uri="{FF2B5EF4-FFF2-40B4-BE49-F238E27FC236}">
                <a16:creationId xmlns:a16="http://schemas.microsoft.com/office/drawing/2014/main" id="{CD4C2E25-2A7D-429A-8E23-95E80952650A}"/>
              </a:ext>
            </a:extLst>
          </p:cNvPr>
          <p:cNvSpPr/>
          <p:nvPr/>
        </p:nvSpPr>
        <p:spPr>
          <a:xfrm>
            <a:off x="10162251" y="5111208"/>
            <a:ext cx="951234" cy="810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734917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Concluding Remarks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166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11" name="Rectangle 3">
            <a:extLst>
              <a:ext uri="{FF2B5EF4-FFF2-40B4-BE49-F238E27FC236}">
                <a16:creationId xmlns:a16="http://schemas.microsoft.com/office/drawing/2014/main" id="{25417783-C831-4F8D-947E-A5B08B494E46}"/>
              </a:ext>
            </a:extLst>
          </p:cNvPr>
          <p:cNvSpPr txBox="1">
            <a:spLocks noChangeArrowheads="1"/>
          </p:cNvSpPr>
          <p:nvPr/>
        </p:nvSpPr>
        <p:spPr>
          <a:xfrm>
            <a:off x="684213" y="1125538"/>
            <a:ext cx="10477123" cy="5111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ISA influences design of </a:t>
            </a:r>
            <a:r>
              <a:rPr lang="en-US" altLang="en-US" dirty="0" err="1">
                <a:latin typeface="Book Antiqua" panose="02040602050305030304" pitchFamily="18" charset="0"/>
              </a:rPr>
              <a:t>datapath</a:t>
            </a:r>
            <a:r>
              <a:rPr lang="en-US" altLang="en-US" dirty="0">
                <a:latin typeface="Book Antiqua" panose="02040602050305030304" pitchFamily="18" charset="0"/>
              </a:rPr>
              <a:t> and control</a:t>
            </a:r>
          </a:p>
          <a:p>
            <a:r>
              <a:rPr lang="en-US" altLang="en-US" dirty="0">
                <a:latin typeface="Book Antiqua" panose="02040602050305030304" pitchFamily="18" charset="0"/>
              </a:rPr>
              <a:t>Datapath and control influence design of ISA</a:t>
            </a:r>
          </a:p>
          <a:p>
            <a:r>
              <a:rPr lang="en-US" altLang="en-US" dirty="0">
                <a:latin typeface="Book Antiqua" panose="02040602050305030304" pitchFamily="18" charset="0"/>
              </a:rPr>
              <a:t>Pipelining improves instruction throughput</a:t>
            </a:r>
            <a:br>
              <a:rPr lang="en-US" altLang="en-US" dirty="0">
                <a:latin typeface="Book Antiqua" panose="02040602050305030304" pitchFamily="18" charset="0"/>
              </a:rPr>
            </a:br>
            <a:r>
              <a:rPr lang="en-US" altLang="en-US" dirty="0">
                <a:latin typeface="Book Antiqua" panose="02040602050305030304" pitchFamily="18" charset="0"/>
              </a:rPr>
              <a:t>using parallelism</a:t>
            </a:r>
          </a:p>
          <a:p>
            <a:pPr lvl="1"/>
            <a:r>
              <a:rPr lang="en-US" altLang="en-US" dirty="0">
                <a:latin typeface="Book Antiqua" panose="02040602050305030304" pitchFamily="18" charset="0"/>
              </a:rPr>
              <a:t>More instructions completed per second</a:t>
            </a:r>
          </a:p>
          <a:p>
            <a:pPr lvl="1"/>
            <a:r>
              <a:rPr lang="en-US" altLang="en-US" dirty="0">
                <a:latin typeface="Book Antiqua" panose="02040602050305030304" pitchFamily="18" charset="0"/>
              </a:rPr>
              <a:t>Latency for each instruction not reduced</a:t>
            </a:r>
          </a:p>
          <a:p>
            <a:r>
              <a:rPr lang="en-US" altLang="en-US" dirty="0">
                <a:latin typeface="Book Antiqua" panose="02040602050305030304" pitchFamily="18" charset="0"/>
              </a:rPr>
              <a:t>Hazards: structural, data, control</a:t>
            </a:r>
          </a:p>
          <a:p>
            <a:r>
              <a:rPr lang="en-US" altLang="en-US" dirty="0">
                <a:latin typeface="Book Antiqua" panose="02040602050305030304" pitchFamily="18" charset="0"/>
              </a:rPr>
              <a:t>Multiple issue and dynamic scheduling (ILP)</a:t>
            </a:r>
          </a:p>
          <a:p>
            <a:pPr lvl="1"/>
            <a:r>
              <a:rPr lang="en-US" altLang="en-US" dirty="0">
                <a:latin typeface="Book Antiqua" panose="02040602050305030304" pitchFamily="18" charset="0"/>
              </a:rPr>
              <a:t>Dependencies limit achievable parallelism</a:t>
            </a:r>
          </a:p>
          <a:p>
            <a:pPr lvl="1"/>
            <a:r>
              <a:rPr lang="en-US" altLang="en-US" dirty="0">
                <a:latin typeface="Book Antiqua" panose="02040602050305030304" pitchFamily="18" charset="0"/>
              </a:rPr>
              <a:t>Complexity leads to the power wall</a:t>
            </a:r>
          </a:p>
        </p:txBody>
      </p:sp>
    </p:spTree>
    <p:extLst>
      <p:ext uri="{BB962C8B-B14F-4D97-AF65-F5344CB8AC3E}">
        <p14:creationId xmlns:p14="http://schemas.microsoft.com/office/powerpoint/2010/main" val="2699742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fontScale="92500" lnSpcReduction="20000"/>
          </a:bodyPr>
          <a:lstStyle/>
          <a:p>
            <a:pPr algn="l"/>
            <a:r>
              <a:rPr lang="en-US" sz="2400" dirty="0">
                <a:latin typeface="Book Antiqua" panose="02040602050305030304" pitchFamily="18" charset="0"/>
              </a:rPr>
              <a:t>The </a:t>
            </a:r>
            <a:r>
              <a:rPr lang="en-US" sz="2400" dirty="0" err="1">
                <a:solidFill>
                  <a:srgbClr val="0070C0"/>
                </a:solidFill>
                <a:latin typeface="Book Antiqua" panose="02040602050305030304" pitchFamily="18" charset="0"/>
              </a:rPr>
              <a:t>beq</a:t>
            </a:r>
            <a:r>
              <a:rPr lang="en-US" sz="2400" dirty="0">
                <a:latin typeface="Book Antiqua" panose="02040602050305030304" pitchFamily="18" charset="0"/>
              </a:rPr>
              <a:t> instruction has three operands:</a:t>
            </a:r>
          </a:p>
          <a:p>
            <a:pPr lvl="1"/>
            <a:r>
              <a:rPr lang="en-US" dirty="0">
                <a:latin typeface="Book Antiqua" panose="02040602050305030304" pitchFamily="18" charset="0"/>
              </a:rPr>
              <a:t>two registers that are compared for equality</a:t>
            </a:r>
          </a:p>
          <a:p>
            <a:pPr lvl="1"/>
            <a:r>
              <a:rPr lang="en-US" dirty="0">
                <a:latin typeface="Book Antiqua" panose="02040602050305030304" pitchFamily="18" charset="0"/>
              </a:rPr>
              <a:t>a </a:t>
            </a:r>
            <a:r>
              <a:rPr lang="en-US" dirty="0">
                <a:solidFill>
                  <a:srgbClr val="0070C0"/>
                </a:solidFill>
                <a:highlight>
                  <a:srgbClr val="00FF00"/>
                </a:highlight>
                <a:latin typeface="Book Antiqua" panose="02040602050305030304" pitchFamily="18" charset="0"/>
              </a:rPr>
              <a:t>12-bit offset </a:t>
            </a:r>
            <a:r>
              <a:rPr lang="en-US" dirty="0">
                <a:latin typeface="Book Antiqua" panose="02040602050305030304" pitchFamily="18" charset="0"/>
              </a:rPr>
              <a:t>used to compute the branch target address relative to </a:t>
            </a:r>
            <a:r>
              <a:rPr lang="en-CA" dirty="0">
                <a:latin typeface="Book Antiqua" panose="02040602050305030304" pitchFamily="18" charset="0"/>
              </a:rPr>
              <a:t>the branch instruction address</a:t>
            </a:r>
            <a:endParaRPr lang="en-US" altLang="en-US" dirty="0">
              <a:latin typeface="Book Antiqua" panose="02040602050305030304" pitchFamily="18" charset="0"/>
            </a:endParaRPr>
          </a:p>
          <a:p>
            <a:pPr eaLnBrk="1" hangingPunct="1"/>
            <a:r>
              <a:rPr lang="en-US" altLang="en-US" sz="2400" dirty="0">
                <a:latin typeface="Book Antiqua" panose="02040602050305030304" pitchFamily="18" charset="0"/>
              </a:rPr>
              <a:t>Read register operands</a:t>
            </a:r>
          </a:p>
          <a:p>
            <a:pPr eaLnBrk="1" hangingPunct="1"/>
            <a:r>
              <a:rPr lang="en-US" altLang="en-US" sz="2400" dirty="0">
                <a:latin typeface="Book Antiqua" panose="02040602050305030304" pitchFamily="18" charset="0"/>
              </a:rPr>
              <a:t>Compare operands</a:t>
            </a:r>
          </a:p>
          <a:p>
            <a:pPr lvl="1" eaLnBrk="1" hangingPunct="1"/>
            <a:r>
              <a:rPr lang="en-US" altLang="en-US" dirty="0">
                <a:latin typeface="Book Antiqua" panose="02040602050305030304" pitchFamily="18" charset="0"/>
              </a:rPr>
              <a:t>Use ALU, </a:t>
            </a:r>
            <a:r>
              <a:rPr lang="en-US" altLang="en-US" dirty="0">
                <a:solidFill>
                  <a:srgbClr val="0070C0"/>
                </a:solidFill>
                <a:latin typeface="Book Antiqua" panose="02040602050305030304" pitchFamily="18" charset="0"/>
              </a:rPr>
              <a:t>subtract</a:t>
            </a:r>
            <a:r>
              <a:rPr lang="en-US" altLang="en-US" dirty="0">
                <a:latin typeface="Book Antiqua" panose="02040602050305030304" pitchFamily="18" charset="0"/>
              </a:rPr>
              <a:t> and check </a:t>
            </a:r>
            <a:r>
              <a:rPr lang="en-US" altLang="en-US" dirty="0">
                <a:solidFill>
                  <a:srgbClr val="0070C0"/>
                </a:solidFill>
                <a:latin typeface="Book Antiqua" panose="02040602050305030304" pitchFamily="18" charset="0"/>
              </a:rPr>
              <a:t>Zero</a:t>
            </a:r>
            <a:r>
              <a:rPr lang="en-US" altLang="en-US" dirty="0">
                <a:latin typeface="Book Antiqua" panose="02040602050305030304" pitchFamily="18" charset="0"/>
              </a:rPr>
              <a:t> output</a:t>
            </a:r>
          </a:p>
          <a:p>
            <a:pPr eaLnBrk="1" hangingPunct="1"/>
            <a:r>
              <a:rPr lang="en-US" altLang="en-US" sz="2400" dirty="0">
                <a:latin typeface="Book Antiqua" panose="02040602050305030304" pitchFamily="18" charset="0"/>
              </a:rPr>
              <a:t>Calculate target address</a:t>
            </a:r>
          </a:p>
          <a:p>
            <a:pPr marL="914400" lvl="1" indent="-457200" eaLnBrk="1" hangingPunct="1">
              <a:buFont typeface="+mj-lt"/>
              <a:buAutoNum type="arabicPeriod"/>
            </a:pPr>
            <a:r>
              <a:rPr lang="en-US" altLang="en-US" dirty="0">
                <a:latin typeface="Book Antiqua" panose="02040602050305030304" pitchFamily="18" charset="0"/>
              </a:rPr>
              <a:t>Sign-extend displacement</a:t>
            </a:r>
          </a:p>
          <a:p>
            <a:pPr marL="914400" lvl="1" indent="-457200" eaLnBrk="1" hangingPunct="1">
              <a:buFont typeface="+mj-lt"/>
              <a:buAutoNum type="arabicPeriod"/>
            </a:pPr>
            <a:r>
              <a:rPr lang="en-US" altLang="en-US" dirty="0">
                <a:latin typeface="Book Antiqua" panose="02040602050305030304" pitchFamily="18" charset="0"/>
              </a:rPr>
              <a:t>Shift left 1 place (halfword displacement)</a:t>
            </a:r>
          </a:p>
          <a:p>
            <a:pPr marL="914400" lvl="1" indent="-457200" eaLnBrk="1" hangingPunct="1">
              <a:buFont typeface="+mj-lt"/>
              <a:buAutoNum type="arabicPeriod"/>
            </a:pPr>
            <a:r>
              <a:rPr lang="en-US" altLang="en-US" dirty="0">
                <a:latin typeface="Book Antiqua" panose="02040602050305030304" pitchFamily="18" charset="0"/>
              </a:rPr>
              <a:t>Add to PC value</a:t>
            </a:r>
          </a:p>
          <a:p>
            <a:r>
              <a:rPr lang="en-US" sz="2400" dirty="0">
                <a:latin typeface="Book Antiqua" panose="02040602050305030304" pitchFamily="18" charset="0"/>
              </a:rPr>
              <a:t>The base for the branch address calculation is the address of the branch instruction.</a:t>
            </a:r>
          </a:p>
          <a:p>
            <a:pPr algn="l"/>
            <a:r>
              <a:rPr lang="en-US" sz="2400" dirty="0">
                <a:latin typeface="Book Antiqua" panose="02040602050305030304" pitchFamily="18" charset="0"/>
              </a:rPr>
              <a:t>Thus, the </a:t>
            </a:r>
            <a:r>
              <a:rPr lang="en-US" sz="2400" dirty="0">
                <a:solidFill>
                  <a:srgbClr val="0070C0"/>
                </a:solidFill>
                <a:latin typeface="Book Antiqua" panose="02040602050305030304" pitchFamily="18" charset="0"/>
              </a:rPr>
              <a:t>branch </a:t>
            </a:r>
            <a:r>
              <a:rPr lang="en-US" sz="2400" dirty="0" err="1">
                <a:solidFill>
                  <a:srgbClr val="0070C0"/>
                </a:solidFill>
                <a:latin typeface="Book Antiqua" panose="02040602050305030304" pitchFamily="18" charset="0"/>
              </a:rPr>
              <a:t>datapath</a:t>
            </a:r>
            <a:r>
              <a:rPr lang="en-US" sz="2400" dirty="0">
                <a:solidFill>
                  <a:srgbClr val="0070C0"/>
                </a:solidFill>
                <a:latin typeface="Book Antiqua" panose="02040602050305030304" pitchFamily="18" charset="0"/>
              </a:rPr>
              <a:t> </a:t>
            </a:r>
            <a:r>
              <a:rPr lang="en-US" sz="2400" dirty="0">
                <a:latin typeface="Book Antiqua" panose="02040602050305030304" pitchFamily="18" charset="0"/>
              </a:rPr>
              <a:t>must do two operations: </a:t>
            </a:r>
          </a:p>
          <a:p>
            <a:pPr lvl="1"/>
            <a:r>
              <a:rPr lang="en-US" dirty="0">
                <a:latin typeface="Book Antiqua" panose="02040602050305030304" pitchFamily="18" charset="0"/>
              </a:rPr>
              <a:t>compute the branch target address </a:t>
            </a:r>
          </a:p>
          <a:p>
            <a:pPr lvl="1"/>
            <a:r>
              <a:rPr lang="en-US" dirty="0">
                <a:latin typeface="Book Antiqua" panose="02040602050305030304" pitchFamily="18" charset="0"/>
              </a:rPr>
              <a:t>test the register contents</a:t>
            </a:r>
            <a:endParaRPr lang="en-US" altLang="en-US"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Branch Instructions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FE60A317-D3EF-48E1-A912-D016D8D552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55816" y="2026959"/>
            <a:ext cx="4023360" cy="258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E1EA94-E1D7-41E5-A032-7BF925007D63}"/>
              </a:ext>
            </a:extLst>
          </p:cNvPr>
          <p:cNvPicPr>
            <a:picLocks noChangeAspect="1"/>
          </p:cNvPicPr>
          <p:nvPr/>
        </p:nvPicPr>
        <p:blipFill>
          <a:blip r:embed="rId3">
            <a:lum bright="-20000" contrast="40000"/>
          </a:blip>
          <a:stretch>
            <a:fillRect/>
          </a:stretch>
        </p:blipFill>
        <p:spPr>
          <a:xfrm>
            <a:off x="5655122" y="5303520"/>
            <a:ext cx="6438907" cy="1097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9551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a:extLst>
              <a:ext uri="{FF2B5EF4-FFF2-40B4-BE49-F238E27FC236}">
                <a16:creationId xmlns:a16="http://schemas.microsoft.com/office/drawing/2014/main" id="{85CD056B-06DD-4436-AA3A-4AF267AC82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8262" y="1174749"/>
            <a:ext cx="7881938" cy="537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Branch Instructions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8" name="AutoShape 4">
            <a:extLst>
              <a:ext uri="{FF2B5EF4-FFF2-40B4-BE49-F238E27FC236}">
                <a16:creationId xmlns:a16="http://schemas.microsoft.com/office/drawing/2014/main" id="{45EDDE5E-2CA1-4C3C-8DE1-DC4C29830B32}"/>
              </a:ext>
            </a:extLst>
          </p:cNvPr>
          <p:cNvSpPr>
            <a:spLocks/>
          </p:cNvSpPr>
          <p:nvPr/>
        </p:nvSpPr>
        <p:spPr bwMode="auto">
          <a:xfrm>
            <a:off x="485776" y="1557338"/>
            <a:ext cx="1925634" cy="855975"/>
          </a:xfrm>
          <a:prstGeom prst="borderCallout1">
            <a:avLst>
              <a:gd name="adj1" fmla="val 13213"/>
              <a:gd name="adj2" fmla="val 107060"/>
              <a:gd name="adj3" fmla="val 66241"/>
              <a:gd name="adj4" fmla="val 355296"/>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2000" dirty="0">
                <a:latin typeface="Book Antiqua" panose="02040602050305030304" pitchFamily="18" charset="0"/>
              </a:rPr>
              <a:t>Just</a:t>
            </a:r>
            <a:br>
              <a:rPr lang="en-US" altLang="en-US" sz="2000" dirty="0">
                <a:latin typeface="Book Antiqua" panose="02040602050305030304" pitchFamily="18" charset="0"/>
              </a:rPr>
            </a:br>
            <a:r>
              <a:rPr lang="en-US" altLang="en-US" sz="2000" dirty="0">
                <a:latin typeface="Book Antiqua" panose="02040602050305030304" pitchFamily="18" charset="0"/>
              </a:rPr>
              <a:t>re-routes wires</a:t>
            </a:r>
            <a:endParaRPr lang="en-AU" altLang="en-US" sz="2000" dirty="0">
              <a:latin typeface="Book Antiqua" panose="02040602050305030304" pitchFamily="18" charset="0"/>
            </a:endParaRPr>
          </a:p>
        </p:txBody>
      </p:sp>
      <p:sp>
        <p:nvSpPr>
          <p:cNvPr id="9" name="AutoShape 5">
            <a:extLst>
              <a:ext uri="{FF2B5EF4-FFF2-40B4-BE49-F238E27FC236}">
                <a16:creationId xmlns:a16="http://schemas.microsoft.com/office/drawing/2014/main" id="{AD0A63F5-01D1-4C17-8E03-64CD4F813F85}"/>
              </a:ext>
            </a:extLst>
          </p:cNvPr>
          <p:cNvSpPr>
            <a:spLocks/>
          </p:cNvSpPr>
          <p:nvPr/>
        </p:nvSpPr>
        <p:spPr bwMode="auto">
          <a:xfrm>
            <a:off x="7257172" y="5594897"/>
            <a:ext cx="2145908" cy="640803"/>
          </a:xfrm>
          <a:prstGeom prst="borderCallout1">
            <a:avLst>
              <a:gd name="adj1" fmla="val 17648"/>
              <a:gd name="adj2" fmla="val -5569"/>
              <a:gd name="adj3" fmla="val 58523"/>
              <a:gd name="adj4" fmla="val -107760"/>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en-US" altLang="en-US" sz="2000" dirty="0">
                <a:latin typeface="Book Antiqua" panose="02040602050305030304" pitchFamily="18" charset="0"/>
              </a:rPr>
              <a:t>Sign-bit wire replicated</a:t>
            </a:r>
            <a:endParaRPr lang="en-AU" altLang="en-US" sz="2000" dirty="0">
              <a:latin typeface="Book Antiqua" panose="02040602050305030304" pitchFamily="18" charset="0"/>
            </a:endParaRPr>
          </a:p>
        </p:txBody>
      </p:sp>
    </p:spTree>
    <p:extLst>
      <p:ext uri="{BB962C8B-B14F-4D97-AF65-F5344CB8AC3E}">
        <p14:creationId xmlns:p14="http://schemas.microsoft.com/office/powerpoint/2010/main" val="3917186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r>
              <a:rPr lang="en-US" altLang="en-US" sz="3200" dirty="0">
                <a:latin typeface="Book Antiqua" panose="02040602050305030304" pitchFamily="18" charset="0"/>
              </a:rPr>
              <a:t>First-cut data path does an instruction in one clock cycle</a:t>
            </a:r>
          </a:p>
          <a:p>
            <a:pPr lvl="1" eaLnBrk="1" hangingPunct="1"/>
            <a:r>
              <a:rPr lang="en-US" altLang="en-US" sz="2800" dirty="0">
                <a:latin typeface="Book Antiqua" panose="02040602050305030304" pitchFamily="18" charset="0"/>
              </a:rPr>
              <a:t>Each </a:t>
            </a:r>
            <a:r>
              <a:rPr lang="en-US" altLang="en-US" sz="2800" dirty="0" err="1">
                <a:latin typeface="Book Antiqua" panose="02040602050305030304" pitchFamily="18" charset="0"/>
              </a:rPr>
              <a:t>datapath</a:t>
            </a:r>
            <a:r>
              <a:rPr lang="en-US" altLang="en-US" sz="2800" dirty="0">
                <a:latin typeface="Book Antiqua" panose="02040602050305030304" pitchFamily="18" charset="0"/>
              </a:rPr>
              <a:t> element can only do one function at a time</a:t>
            </a:r>
          </a:p>
          <a:p>
            <a:pPr lvl="1" eaLnBrk="1" hangingPunct="1"/>
            <a:r>
              <a:rPr lang="en-US" altLang="en-US" sz="2800" dirty="0">
                <a:latin typeface="Book Antiqua" panose="02040602050305030304" pitchFamily="18" charset="0"/>
              </a:rPr>
              <a:t>Hence, we need separate </a:t>
            </a:r>
            <a:r>
              <a:rPr lang="en-US" altLang="en-US" sz="2800" dirty="0">
                <a:solidFill>
                  <a:srgbClr val="0070C0"/>
                </a:solidFill>
                <a:latin typeface="Book Antiqua" panose="02040602050305030304" pitchFamily="18" charset="0"/>
              </a:rPr>
              <a:t>instruction</a:t>
            </a:r>
            <a:r>
              <a:rPr lang="en-US" altLang="en-US" sz="2800" dirty="0">
                <a:latin typeface="Book Antiqua" panose="02040602050305030304" pitchFamily="18" charset="0"/>
              </a:rPr>
              <a:t> and </a:t>
            </a:r>
            <a:r>
              <a:rPr lang="en-US" altLang="en-US" sz="2800" dirty="0">
                <a:solidFill>
                  <a:srgbClr val="0070C0"/>
                </a:solidFill>
                <a:latin typeface="Book Antiqua" panose="02040602050305030304" pitchFamily="18" charset="0"/>
              </a:rPr>
              <a:t>data</a:t>
            </a:r>
            <a:r>
              <a:rPr lang="en-US" altLang="en-US" sz="2800" dirty="0">
                <a:latin typeface="Book Antiqua" panose="02040602050305030304" pitchFamily="18" charset="0"/>
              </a:rPr>
              <a:t> memories</a:t>
            </a:r>
          </a:p>
          <a:p>
            <a:pPr eaLnBrk="1" hangingPunct="1"/>
            <a:r>
              <a:rPr lang="en-US" altLang="en-US" sz="3200" dirty="0">
                <a:latin typeface="Book Antiqua" panose="02040602050305030304" pitchFamily="18" charset="0"/>
              </a:rPr>
              <a:t>Use </a:t>
            </a:r>
            <a:r>
              <a:rPr lang="en-US" altLang="en-US" sz="3200" dirty="0">
                <a:solidFill>
                  <a:srgbClr val="0070C0"/>
                </a:solidFill>
                <a:latin typeface="Book Antiqua" panose="02040602050305030304" pitchFamily="18" charset="0"/>
              </a:rPr>
              <a:t>multiplexers</a:t>
            </a:r>
            <a:r>
              <a:rPr lang="en-US" altLang="en-US" sz="3200" dirty="0">
                <a:latin typeface="Book Antiqua" panose="02040602050305030304" pitchFamily="18" charset="0"/>
              </a:rPr>
              <a:t> where alternate data sources are used for different instructions</a:t>
            </a:r>
            <a:endParaRPr lang="en-AU" altLang="en-US" sz="32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Composing the Elements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19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2222909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EBEF4A-3DBE-4962-9966-F9CA1805F844}"/>
              </a:ext>
            </a:extLst>
          </p:cNvPr>
          <p:cNvPicPr>
            <a:picLocks noChangeAspect="1"/>
          </p:cNvPicPr>
          <p:nvPr/>
        </p:nvPicPr>
        <p:blipFill>
          <a:blip r:embed="rId2"/>
          <a:stretch>
            <a:fillRect/>
          </a:stretch>
        </p:blipFill>
        <p:spPr>
          <a:xfrm>
            <a:off x="6577012" y="933450"/>
            <a:ext cx="4559121" cy="5655013"/>
          </a:xfrm>
          <a:prstGeom prst="rect">
            <a:avLst/>
          </a:prstGeom>
        </p:spPr>
      </p:pic>
      <p:pic>
        <p:nvPicPr>
          <p:cNvPr id="3" name="Picture 2">
            <a:extLst>
              <a:ext uri="{FF2B5EF4-FFF2-40B4-BE49-F238E27FC236}">
                <a16:creationId xmlns:a16="http://schemas.microsoft.com/office/drawing/2014/main" id="{1495A885-A7B8-478D-9F0A-7EA9F59ABED1}"/>
              </a:ext>
            </a:extLst>
          </p:cNvPr>
          <p:cNvPicPr>
            <a:picLocks noChangeAspect="1"/>
          </p:cNvPicPr>
          <p:nvPr/>
        </p:nvPicPr>
        <p:blipFill>
          <a:blip r:embed="rId3"/>
          <a:stretch>
            <a:fillRect/>
          </a:stretch>
        </p:blipFill>
        <p:spPr>
          <a:xfrm>
            <a:off x="1560691" y="817394"/>
            <a:ext cx="4559121" cy="5655013"/>
          </a:xfrm>
          <a:prstGeom prst="rect">
            <a:avLst/>
          </a:prstGeom>
        </p:spPr>
      </p:pic>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Processor</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430864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R-Type/Load/Store Datapath</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8" name="Picture 1">
            <a:extLst>
              <a:ext uri="{FF2B5EF4-FFF2-40B4-BE49-F238E27FC236}">
                <a16:creationId xmlns:a16="http://schemas.microsoft.com/office/drawing/2014/main" id="{6B6DE240-A1B1-41BA-9289-3587605596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5868" y="1572578"/>
            <a:ext cx="8756332" cy="426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507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Full Datapath</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316986E2-8EAD-4F8D-9F97-757FE87BCD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9240" y="1268413"/>
            <a:ext cx="8641080"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941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Elaboration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4" name="Picture 3">
            <a:extLst>
              <a:ext uri="{FF2B5EF4-FFF2-40B4-BE49-F238E27FC236}">
                <a16:creationId xmlns:a16="http://schemas.microsoft.com/office/drawing/2014/main" id="{C47E5D4B-32A6-4B44-BB80-667D6015A388}"/>
              </a:ext>
            </a:extLst>
          </p:cNvPr>
          <p:cNvPicPr>
            <a:picLocks noChangeAspect="1"/>
          </p:cNvPicPr>
          <p:nvPr/>
        </p:nvPicPr>
        <p:blipFill>
          <a:blip r:embed="rId2">
            <a:lum bright="-20000" contrast="40000"/>
          </a:blip>
          <a:stretch>
            <a:fillRect/>
          </a:stretch>
        </p:blipFill>
        <p:spPr>
          <a:xfrm>
            <a:off x="1455219" y="1550709"/>
            <a:ext cx="9281562" cy="2834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571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4437668"/>
          </a:xfrm>
        </p:spPr>
        <p:txBody>
          <a:bodyPr>
            <a:normAutofit/>
          </a:bodyPr>
          <a:lstStyle/>
          <a:p>
            <a:pPr eaLnBrk="1" hangingPunct="1"/>
            <a:r>
              <a:rPr lang="en-US" altLang="en-US" dirty="0">
                <a:latin typeface="Book Antiqua" panose="02040602050305030304" pitchFamily="18" charset="0"/>
              </a:rPr>
              <a:t>In this section, we look at what might be thought of as a </a:t>
            </a:r>
            <a:r>
              <a:rPr lang="en-US" altLang="en-US" dirty="0">
                <a:solidFill>
                  <a:srgbClr val="0070C0"/>
                </a:solidFill>
                <a:latin typeface="Book Antiqua" panose="02040602050305030304" pitchFamily="18" charset="0"/>
              </a:rPr>
              <a:t>simple implementation </a:t>
            </a:r>
            <a:r>
              <a:rPr lang="en-US" altLang="en-US" dirty="0">
                <a:latin typeface="Book Antiqua" panose="02040602050305030304" pitchFamily="18" charset="0"/>
              </a:rPr>
              <a:t>of our RISC-V subset. </a:t>
            </a:r>
          </a:p>
          <a:p>
            <a:pPr eaLnBrk="1" hangingPunct="1"/>
            <a:r>
              <a:rPr lang="en-US" altLang="en-US" dirty="0">
                <a:latin typeface="Book Antiqua" panose="02040602050305030304" pitchFamily="18" charset="0"/>
              </a:rPr>
              <a:t>We build this simple implementation using the </a:t>
            </a:r>
            <a:r>
              <a:rPr lang="en-US" altLang="en-US" dirty="0" err="1">
                <a:solidFill>
                  <a:srgbClr val="0070C0"/>
                </a:solidFill>
                <a:latin typeface="Book Antiqua" panose="02040602050305030304" pitchFamily="18" charset="0"/>
              </a:rPr>
              <a:t>datapath</a:t>
            </a:r>
            <a:r>
              <a:rPr lang="en-US" altLang="en-US" dirty="0">
                <a:latin typeface="Book Antiqua" panose="02040602050305030304" pitchFamily="18" charset="0"/>
              </a:rPr>
              <a:t> of the last section and adding a simple </a:t>
            </a:r>
            <a:r>
              <a:rPr lang="en-US" altLang="en-US" dirty="0">
                <a:solidFill>
                  <a:srgbClr val="0070C0"/>
                </a:solidFill>
                <a:latin typeface="Book Antiqua" panose="02040602050305030304" pitchFamily="18" charset="0"/>
              </a:rPr>
              <a:t>control</a:t>
            </a:r>
            <a:r>
              <a:rPr lang="en-US" altLang="en-US" dirty="0">
                <a:latin typeface="Book Antiqua" panose="02040602050305030304" pitchFamily="18" charset="0"/>
              </a:rPr>
              <a:t> function. </a:t>
            </a:r>
          </a:p>
          <a:p>
            <a:pPr eaLnBrk="1" hangingPunct="1"/>
            <a:r>
              <a:rPr lang="en-US" altLang="en-US" dirty="0">
                <a:latin typeface="Book Antiqua" panose="02040602050305030304" pitchFamily="18" charset="0"/>
              </a:rPr>
              <a:t>This simple implementation covers:</a:t>
            </a:r>
          </a:p>
          <a:p>
            <a:pPr marL="914400" lvl="1" indent="-457200">
              <a:buFont typeface="+mj-lt"/>
              <a:buAutoNum type="arabicPeriod"/>
            </a:pPr>
            <a:r>
              <a:rPr lang="en-US" altLang="en-US" dirty="0">
                <a:latin typeface="Book Antiqua" panose="02040602050305030304" pitchFamily="18" charset="0"/>
              </a:rPr>
              <a:t> </a:t>
            </a:r>
            <a:r>
              <a:rPr lang="en-US" altLang="en-US" sz="2800" dirty="0">
                <a:latin typeface="Book Antiqua" panose="02040602050305030304" pitchFamily="18" charset="0"/>
              </a:rPr>
              <a:t>load doubleword (</a:t>
            </a:r>
            <a:r>
              <a:rPr lang="en-US" altLang="en-US" sz="2800" dirty="0" err="1">
                <a:latin typeface="Book Antiqua" panose="02040602050305030304" pitchFamily="18" charset="0"/>
              </a:rPr>
              <a:t>ld</a:t>
            </a:r>
            <a:r>
              <a:rPr lang="en-US" altLang="en-US" sz="2800" dirty="0">
                <a:latin typeface="Book Antiqua" panose="02040602050305030304" pitchFamily="18" charset="0"/>
              </a:rPr>
              <a:t>), </a:t>
            </a:r>
          </a:p>
          <a:p>
            <a:pPr marL="971550" lvl="1" indent="-514350">
              <a:buFont typeface="+mj-lt"/>
              <a:buAutoNum type="arabicPeriod"/>
            </a:pPr>
            <a:r>
              <a:rPr lang="en-US" altLang="en-US" sz="2800" dirty="0">
                <a:latin typeface="Book Antiqua" panose="02040602050305030304" pitchFamily="18" charset="0"/>
              </a:rPr>
              <a:t>store doubleword (</a:t>
            </a:r>
            <a:r>
              <a:rPr lang="en-US" altLang="en-US" sz="2800" dirty="0" err="1">
                <a:latin typeface="Book Antiqua" panose="02040602050305030304" pitchFamily="18" charset="0"/>
              </a:rPr>
              <a:t>sd</a:t>
            </a:r>
            <a:r>
              <a:rPr lang="en-US" altLang="en-US" sz="2800" dirty="0">
                <a:latin typeface="Book Antiqua" panose="02040602050305030304" pitchFamily="18" charset="0"/>
              </a:rPr>
              <a:t>), </a:t>
            </a:r>
          </a:p>
          <a:p>
            <a:pPr marL="971550" lvl="1" indent="-514350">
              <a:buFont typeface="+mj-lt"/>
              <a:buAutoNum type="arabicPeriod"/>
            </a:pPr>
            <a:r>
              <a:rPr lang="en-US" altLang="en-US" sz="2800" dirty="0">
                <a:latin typeface="Book Antiqua" panose="02040602050305030304" pitchFamily="18" charset="0"/>
              </a:rPr>
              <a:t>branch if equal (</a:t>
            </a:r>
            <a:r>
              <a:rPr lang="en-US" altLang="en-US" sz="2800" dirty="0" err="1">
                <a:latin typeface="Book Antiqua" panose="02040602050305030304" pitchFamily="18" charset="0"/>
              </a:rPr>
              <a:t>beq</a:t>
            </a:r>
            <a:r>
              <a:rPr lang="en-US" altLang="en-US" sz="2800" dirty="0">
                <a:latin typeface="Book Antiqua" panose="02040602050305030304" pitchFamily="18" charset="0"/>
              </a:rPr>
              <a:t>), </a:t>
            </a:r>
          </a:p>
          <a:p>
            <a:pPr marL="971550" lvl="1" indent="-514350">
              <a:buFont typeface="+mj-lt"/>
              <a:buAutoNum type="arabicPeriod"/>
            </a:pPr>
            <a:r>
              <a:rPr lang="en-US" altLang="en-US" sz="2800" dirty="0">
                <a:latin typeface="Book Antiqua" panose="02040602050305030304" pitchFamily="18" charset="0"/>
              </a:rPr>
              <a:t>the arithmetic-logical instructions </a:t>
            </a:r>
            <a:r>
              <a:rPr lang="en-US" altLang="en-US" sz="2800" dirty="0">
                <a:solidFill>
                  <a:srgbClr val="0070C0"/>
                </a:solidFill>
                <a:latin typeface="Book Antiqua" panose="02040602050305030304" pitchFamily="18" charset="0"/>
              </a:rPr>
              <a:t>add</a:t>
            </a:r>
            <a:r>
              <a:rPr lang="en-US" altLang="en-US" sz="2800" dirty="0">
                <a:latin typeface="Book Antiqua" panose="02040602050305030304" pitchFamily="18" charset="0"/>
              </a:rPr>
              <a:t>, </a:t>
            </a:r>
            <a:r>
              <a:rPr lang="en-US" altLang="en-US" sz="2800" dirty="0">
                <a:solidFill>
                  <a:srgbClr val="0070C0"/>
                </a:solidFill>
                <a:latin typeface="Book Antiqua" panose="02040602050305030304" pitchFamily="18" charset="0"/>
              </a:rPr>
              <a:t>sub</a:t>
            </a:r>
            <a:r>
              <a:rPr lang="en-US" altLang="en-US" sz="2800" dirty="0">
                <a:latin typeface="Book Antiqua" panose="02040602050305030304" pitchFamily="18" charset="0"/>
              </a:rPr>
              <a:t>, </a:t>
            </a:r>
            <a:r>
              <a:rPr lang="en-US" altLang="en-US" sz="2800" dirty="0">
                <a:solidFill>
                  <a:srgbClr val="0070C0"/>
                </a:solidFill>
                <a:latin typeface="Book Antiqua" panose="02040602050305030304" pitchFamily="18" charset="0"/>
              </a:rPr>
              <a:t>and</a:t>
            </a:r>
            <a:r>
              <a:rPr lang="en-US" altLang="en-US" sz="2800" dirty="0">
                <a:latin typeface="Book Antiqua" panose="02040602050305030304" pitchFamily="18" charset="0"/>
              </a:rPr>
              <a:t>, and </a:t>
            </a:r>
            <a:r>
              <a:rPr lang="en-US" altLang="en-US" sz="2800" dirty="0">
                <a:solidFill>
                  <a:srgbClr val="0070C0"/>
                </a:solidFill>
                <a:latin typeface="Book Antiqua" panose="02040602050305030304" pitchFamily="18" charset="0"/>
              </a:rPr>
              <a:t>or</a:t>
            </a:r>
            <a:r>
              <a:rPr lang="en-US" altLang="en-US" sz="2800" dirty="0">
                <a:latin typeface="Book Antiqua" panose="02040602050305030304" pitchFamily="18" charset="0"/>
              </a:rPr>
              <a:t>.</a:t>
            </a:r>
            <a:endParaRPr lang="en-AU" altLang="en-US" sz="28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4.4  Simple Implementation Scheme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4288830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6" y="1143001"/>
            <a:ext cx="11145218" cy="2514600"/>
          </a:xfrm>
        </p:spPr>
        <p:txBody>
          <a:bodyPr>
            <a:normAutofit/>
          </a:bodyPr>
          <a:lstStyle/>
          <a:p>
            <a:pPr eaLnBrk="1" hangingPunct="1"/>
            <a:r>
              <a:rPr lang="en-US" altLang="en-US" sz="2200" dirty="0">
                <a:latin typeface="Book Antiqua" panose="02040602050305030304" pitchFamily="18" charset="0"/>
              </a:rPr>
              <a:t>ALU used for</a:t>
            </a:r>
          </a:p>
          <a:p>
            <a:pPr lvl="1" eaLnBrk="1" hangingPunct="1"/>
            <a:r>
              <a:rPr lang="en-US" altLang="en-US" sz="1900" dirty="0">
                <a:latin typeface="Book Antiqua" panose="02040602050305030304" pitchFamily="18" charset="0"/>
              </a:rPr>
              <a:t>Load/Store: F = add</a:t>
            </a:r>
          </a:p>
          <a:p>
            <a:pPr lvl="1" eaLnBrk="1" hangingPunct="1"/>
            <a:r>
              <a:rPr lang="en-US" altLang="en-US" sz="1900" dirty="0">
                <a:latin typeface="Book Antiqua" panose="02040602050305030304" pitchFamily="18" charset="0"/>
              </a:rPr>
              <a:t>Branch: F = subtract</a:t>
            </a:r>
          </a:p>
          <a:p>
            <a:pPr lvl="1" eaLnBrk="1" hangingPunct="1"/>
            <a:r>
              <a:rPr lang="en-US" altLang="en-US" sz="1900" dirty="0">
                <a:latin typeface="Book Antiqua" panose="02040602050305030304" pitchFamily="18" charset="0"/>
              </a:rPr>
              <a:t>R-type: F depends on opcode</a:t>
            </a:r>
          </a:p>
          <a:p>
            <a:r>
              <a:rPr lang="en-US" sz="2000" dirty="0">
                <a:latin typeface="Book Antiqua" panose="02040602050305030304" pitchFamily="18" charset="0"/>
              </a:rPr>
              <a:t>We can generate the 4-bit ALU control input using a small control unit that has as inputs the </a:t>
            </a:r>
            <a:r>
              <a:rPr lang="en-US" sz="2000" dirty="0">
                <a:solidFill>
                  <a:srgbClr val="0070C0"/>
                </a:solidFill>
                <a:highlight>
                  <a:srgbClr val="00FF00"/>
                </a:highlight>
                <a:latin typeface="Book Antiqua" panose="02040602050305030304" pitchFamily="18" charset="0"/>
              </a:rPr>
              <a:t>funct7</a:t>
            </a:r>
            <a:r>
              <a:rPr lang="en-US" sz="2000" dirty="0">
                <a:latin typeface="Book Antiqua" panose="02040602050305030304" pitchFamily="18" charset="0"/>
              </a:rPr>
              <a:t> and </a:t>
            </a:r>
            <a:r>
              <a:rPr lang="en-US" sz="2000" dirty="0">
                <a:solidFill>
                  <a:srgbClr val="0070C0"/>
                </a:solidFill>
                <a:highlight>
                  <a:srgbClr val="00FF00"/>
                </a:highlight>
                <a:latin typeface="Book Antiqua" panose="02040602050305030304" pitchFamily="18" charset="0"/>
              </a:rPr>
              <a:t>funct3</a:t>
            </a:r>
            <a:r>
              <a:rPr lang="en-US" sz="2000" dirty="0">
                <a:latin typeface="Book Antiqua" panose="02040602050305030304" pitchFamily="18" charset="0"/>
              </a:rPr>
              <a:t> fields of the instruction and a 2-bit control field, </a:t>
            </a:r>
            <a:r>
              <a:rPr lang="en-CA" sz="2000" dirty="0">
                <a:latin typeface="Book Antiqua" panose="02040602050305030304" pitchFamily="18" charset="0"/>
              </a:rPr>
              <a:t>which we call </a:t>
            </a:r>
            <a:r>
              <a:rPr lang="en-CA" sz="2000" dirty="0" err="1">
                <a:solidFill>
                  <a:srgbClr val="0070C0"/>
                </a:solidFill>
                <a:highlight>
                  <a:srgbClr val="00FF00"/>
                </a:highlight>
                <a:latin typeface="Book Antiqua" panose="02040602050305030304" pitchFamily="18" charset="0"/>
              </a:rPr>
              <a:t>ALUOp</a:t>
            </a:r>
            <a:r>
              <a:rPr lang="en-CA" sz="2000" dirty="0">
                <a:latin typeface="Book Antiqua" panose="02040602050305030304" pitchFamily="18" charset="0"/>
              </a:rPr>
              <a:t>.</a:t>
            </a: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ALU Control</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graphicFrame>
        <p:nvGraphicFramePr>
          <p:cNvPr id="8" name="Group 5">
            <a:extLst>
              <a:ext uri="{FF2B5EF4-FFF2-40B4-BE49-F238E27FC236}">
                <a16:creationId xmlns:a16="http://schemas.microsoft.com/office/drawing/2014/main" id="{01C1700B-B7F0-4147-9CD3-1B4EA55B78AD}"/>
              </a:ext>
            </a:extLst>
          </p:cNvPr>
          <p:cNvGraphicFramePr>
            <a:graphicFrameLocks noGrp="1"/>
          </p:cNvGraphicFramePr>
          <p:nvPr>
            <p:extLst>
              <p:ext uri="{D42A27DB-BD31-4B8C-83A1-F6EECF244321}">
                <p14:modId xmlns:p14="http://schemas.microsoft.com/office/powerpoint/2010/main" val="2823476468"/>
              </p:ext>
            </p:extLst>
          </p:nvPr>
        </p:nvGraphicFramePr>
        <p:xfrm>
          <a:off x="328995" y="4494272"/>
          <a:ext cx="2744143" cy="1676400"/>
        </p:xfrm>
        <a:graphic>
          <a:graphicData uri="http://schemas.openxmlformats.org/drawingml/2006/table">
            <a:tbl>
              <a:tblPr>
                <a:tableStyleId>{5940675A-B579-460E-94D1-54222C63F5DA}</a:tableStyleId>
              </a:tblPr>
              <a:tblGrid>
                <a:gridCol w="1452671">
                  <a:extLst>
                    <a:ext uri="{9D8B030D-6E8A-4147-A177-3AD203B41FA5}">
                      <a16:colId xmlns:a16="http://schemas.microsoft.com/office/drawing/2014/main" val="20000"/>
                    </a:ext>
                  </a:extLst>
                </a:gridCol>
                <a:gridCol w="1291472">
                  <a:extLst>
                    <a:ext uri="{9D8B030D-6E8A-4147-A177-3AD203B41FA5}">
                      <a16:colId xmlns:a16="http://schemas.microsoft.com/office/drawing/2014/main" val="20001"/>
                    </a:ext>
                  </a:extLst>
                </a:gridCol>
              </a:tblGrid>
              <a:tr h="32097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ALU control</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Function</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horzOverflow="overflow">
                    <a:solidFill>
                      <a:schemeClr val="bg1">
                        <a:lumMod val="95000"/>
                      </a:schemeClr>
                    </a:solidFill>
                  </a:tcPr>
                </a:tc>
                <a:extLst>
                  <a:ext uri="{0D108BD9-81ED-4DB2-BD59-A6C34878D82A}">
                    <a16:rowId xmlns:a16="http://schemas.microsoft.com/office/drawing/2014/main" val="10000"/>
                  </a:ext>
                </a:extLst>
              </a:tr>
              <a:tr h="32097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0000</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AND</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horzOverflow="overflow"/>
                </a:tc>
                <a:extLst>
                  <a:ext uri="{0D108BD9-81ED-4DB2-BD59-A6C34878D82A}">
                    <a16:rowId xmlns:a16="http://schemas.microsoft.com/office/drawing/2014/main" val="10001"/>
                  </a:ext>
                </a:extLst>
              </a:tr>
              <a:tr h="32097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0001</a:t>
                      </a:r>
                      <a:endParaRPr kumimoji="0" lang="en-AU" sz="1600" b="0" i="0" u="none" strike="noStrike" cap="none" normalizeH="0" baseline="0">
                        <a:ln>
                          <a:noFill/>
                        </a:ln>
                        <a:solidFill>
                          <a:schemeClr val="tx1"/>
                        </a:solidFill>
                        <a:effectLst/>
                        <a:latin typeface="Book Antiqua" panose="0204060205030503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OR</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horzOverflow="overflow"/>
                </a:tc>
                <a:extLst>
                  <a:ext uri="{0D108BD9-81ED-4DB2-BD59-A6C34878D82A}">
                    <a16:rowId xmlns:a16="http://schemas.microsoft.com/office/drawing/2014/main" val="10002"/>
                  </a:ext>
                </a:extLst>
              </a:tr>
              <a:tr h="32097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0010</a:t>
                      </a:r>
                      <a:endParaRPr kumimoji="0" lang="en-AU" sz="1600" b="0" i="0" u="none" strike="noStrike" cap="none" normalizeH="0" baseline="0">
                        <a:ln>
                          <a:noFill/>
                        </a:ln>
                        <a:solidFill>
                          <a:schemeClr val="tx1"/>
                        </a:solidFill>
                        <a:effectLst/>
                        <a:latin typeface="Book Antiqua" panose="0204060205030503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add</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horzOverflow="overflow"/>
                </a:tc>
                <a:extLst>
                  <a:ext uri="{0D108BD9-81ED-4DB2-BD59-A6C34878D82A}">
                    <a16:rowId xmlns:a16="http://schemas.microsoft.com/office/drawing/2014/main" val="10003"/>
                  </a:ext>
                </a:extLst>
              </a:tr>
              <a:tr h="32097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0110</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subtract</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horzOverflow="overflow"/>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17B7C0D7-1A5C-4459-8294-9D3A276529D6}"/>
              </a:ext>
            </a:extLst>
          </p:cNvPr>
          <p:cNvPicPr>
            <a:picLocks noChangeAspect="1"/>
          </p:cNvPicPr>
          <p:nvPr/>
        </p:nvPicPr>
        <p:blipFill>
          <a:blip r:embed="rId2">
            <a:lum bright="-20000" contrast="40000"/>
          </a:blip>
          <a:stretch>
            <a:fillRect/>
          </a:stretch>
        </p:blipFill>
        <p:spPr>
          <a:xfrm>
            <a:off x="3504276" y="3976112"/>
            <a:ext cx="7924355" cy="2377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16098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1310640"/>
          </a:xfrm>
        </p:spPr>
        <p:txBody>
          <a:bodyPr>
            <a:normAutofit/>
          </a:bodyPr>
          <a:lstStyle/>
          <a:p>
            <a:pPr eaLnBrk="1" hangingPunct="1"/>
            <a:r>
              <a:rPr lang="en-US" altLang="en-US" sz="3200" dirty="0">
                <a:latin typeface="Book Antiqua" panose="02040602050305030304" pitchFamily="18" charset="0"/>
              </a:rPr>
              <a:t>Assume 2-bit </a:t>
            </a:r>
            <a:r>
              <a:rPr lang="en-US" altLang="en-US" sz="3200" dirty="0" err="1">
                <a:latin typeface="Book Antiqua" panose="02040602050305030304" pitchFamily="18" charset="0"/>
              </a:rPr>
              <a:t>ALUOp</a:t>
            </a:r>
            <a:r>
              <a:rPr lang="en-US" altLang="en-US" sz="3200" dirty="0">
                <a:latin typeface="Book Antiqua" panose="02040602050305030304" pitchFamily="18" charset="0"/>
              </a:rPr>
              <a:t> derived from opcode</a:t>
            </a:r>
          </a:p>
          <a:p>
            <a:pPr lvl="1" eaLnBrk="1" hangingPunct="1"/>
            <a:r>
              <a:rPr lang="en-US" altLang="en-US" sz="2800" dirty="0">
                <a:latin typeface="Book Antiqua" panose="02040602050305030304" pitchFamily="18" charset="0"/>
              </a:rPr>
              <a:t>Combinational logic derives ALU control</a:t>
            </a:r>
            <a:endParaRPr lang="en-AU" altLang="en-US" sz="28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ALU Control</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graphicFrame>
        <p:nvGraphicFramePr>
          <p:cNvPr id="7" name="Group 69">
            <a:extLst>
              <a:ext uri="{FF2B5EF4-FFF2-40B4-BE49-F238E27FC236}">
                <a16:creationId xmlns:a16="http://schemas.microsoft.com/office/drawing/2014/main" id="{2602F7B9-8783-4805-A9BF-68F8F0D2F60E}"/>
              </a:ext>
            </a:extLst>
          </p:cNvPr>
          <p:cNvGraphicFramePr>
            <a:graphicFrameLocks noGrp="1"/>
          </p:cNvGraphicFramePr>
          <p:nvPr>
            <p:extLst>
              <p:ext uri="{D42A27DB-BD31-4B8C-83A1-F6EECF244321}">
                <p14:modId xmlns:p14="http://schemas.microsoft.com/office/powerpoint/2010/main" val="176464935"/>
              </p:ext>
            </p:extLst>
          </p:nvPr>
        </p:nvGraphicFramePr>
        <p:xfrm>
          <a:off x="1228632" y="2870571"/>
          <a:ext cx="9734735" cy="3067580"/>
        </p:xfrm>
        <a:graphic>
          <a:graphicData uri="http://schemas.openxmlformats.org/drawingml/2006/table">
            <a:tbl>
              <a:tblPr>
                <a:tableStyleId>{BC89EF96-8CEA-46FF-86C4-4CE0E7609802}</a:tableStyleId>
              </a:tblPr>
              <a:tblGrid>
                <a:gridCol w="1369289">
                  <a:extLst>
                    <a:ext uri="{9D8B030D-6E8A-4147-A177-3AD203B41FA5}">
                      <a16:colId xmlns:a16="http://schemas.microsoft.com/office/drawing/2014/main" val="20000"/>
                    </a:ext>
                  </a:extLst>
                </a:gridCol>
                <a:gridCol w="1027418">
                  <a:extLst>
                    <a:ext uri="{9D8B030D-6E8A-4147-A177-3AD203B41FA5}">
                      <a16:colId xmlns:a16="http://schemas.microsoft.com/office/drawing/2014/main" val="20001"/>
                    </a:ext>
                  </a:extLst>
                </a:gridCol>
                <a:gridCol w="1964868">
                  <a:extLst>
                    <a:ext uri="{9D8B030D-6E8A-4147-A177-3AD203B41FA5}">
                      <a16:colId xmlns:a16="http://schemas.microsoft.com/office/drawing/2014/main" val="20002"/>
                    </a:ext>
                  </a:extLst>
                </a:gridCol>
                <a:gridCol w="1954433">
                  <a:extLst>
                    <a:ext uri="{9D8B030D-6E8A-4147-A177-3AD203B41FA5}">
                      <a16:colId xmlns:a16="http://schemas.microsoft.com/office/drawing/2014/main" val="20003"/>
                    </a:ext>
                  </a:extLst>
                </a:gridCol>
                <a:gridCol w="1964868">
                  <a:extLst>
                    <a:ext uri="{9D8B030D-6E8A-4147-A177-3AD203B41FA5}">
                      <a16:colId xmlns:a16="http://schemas.microsoft.com/office/drawing/2014/main" val="20004"/>
                    </a:ext>
                  </a:extLst>
                </a:gridCol>
                <a:gridCol w="1453859">
                  <a:extLst>
                    <a:ext uri="{9D8B030D-6E8A-4147-A177-3AD203B41FA5}">
                      <a16:colId xmlns:a16="http://schemas.microsoft.com/office/drawing/2014/main" val="20005"/>
                    </a:ext>
                  </a:extLst>
                </a:gridCol>
              </a:tblGrid>
              <a:tr h="57910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u="none" strike="noStrike" cap="none" normalizeH="0" baseline="0" dirty="0">
                          <a:ln>
                            <a:noFill/>
                          </a:ln>
                          <a:solidFill>
                            <a:schemeClr val="tx1"/>
                          </a:solidFill>
                          <a:effectLst/>
                          <a:latin typeface="Book Antiqua" panose="02040602050305030304" pitchFamily="18" charset="0"/>
                        </a:rPr>
                        <a:t>opcode</a:t>
                      </a:r>
                      <a:endParaRPr kumimoji="0" lang="en-AU" sz="1600" b="1" i="0" u="none" strike="noStrike" cap="none" normalizeH="0" baseline="0" dirty="0">
                        <a:ln>
                          <a:noFill/>
                        </a:ln>
                        <a:solidFill>
                          <a:schemeClr val="tx1"/>
                        </a:solidFill>
                        <a:effectLst/>
                        <a:latin typeface="Book Antiqua" panose="02040602050305030304" pitchFamily="18" charset="0"/>
                      </a:endParaRPr>
                    </a:p>
                  </a:txBody>
                  <a:tcPr marL="91454" marR="91454" marT="45711" marB="45711" anchor="b"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u="none" strike="noStrike" cap="none" normalizeH="0" baseline="0" dirty="0" err="1">
                          <a:ln>
                            <a:noFill/>
                          </a:ln>
                          <a:solidFill>
                            <a:schemeClr val="tx1"/>
                          </a:solidFill>
                          <a:effectLst/>
                          <a:latin typeface="Book Antiqua" panose="02040602050305030304" pitchFamily="18" charset="0"/>
                        </a:rPr>
                        <a:t>ALUOp</a:t>
                      </a:r>
                      <a:endParaRPr kumimoji="0" lang="en-AU" sz="1600" b="1" i="0" u="none" strike="noStrike" cap="none" normalizeH="0" baseline="0" dirty="0">
                        <a:ln>
                          <a:noFill/>
                        </a:ln>
                        <a:solidFill>
                          <a:schemeClr val="tx1"/>
                        </a:solidFill>
                        <a:effectLst/>
                        <a:latin typeface="Book Antiqua" panose="02040602050305030304" pitchFamily="18" charset="0"/>
                      </a:endParaRPr>
                    </a:p>
                  </a:txBody>
                  <a:tcPr marL="91454" marR="91454" marT="45711" marB="45711" anchor="b"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u="none" strike="noStrike" cap="none" normalizeH="0" baseline="0" dirty="0">
                          <a:ln>
                            <a:noFill/>
                          </a:ln>
                          <a:solidFill>
                            <a:schemeClr val="tx1"/>
                          </a:solidFill>
                          <a:effectLst/>
                          <a:latin typeface="Book Antiqua" panose="02040602050305030304" pitchFamily="18" charset="0"/>
                        </a:rPr>
                        <a:t>Operation</a:t>
                      </a:r>
                      <a:endParaRPr kumimoji="0" lang="en-AU" sz="1600" b="1" i="0" u="none" strike="noStrike" cap="none" normalizeH="0" baseline="0" dirty="0">
                        <a:ln>
                          <a:noFill/>
                        </a:ln>
                        <a:solidFill>
                          <a:schemeClr val="tx1"/>
                        </a:solidFill>
                        <a:effectLst/>
                        <a:latin typeface="Book Antiqua" panose="02040602050305030304" pitchFamily="18" charset="0"/>
                      </a:endParaRPr>
                    </a:p>
                  </a:txBody>
                  <a:tcPr marL="91454" marR="91454" marT="45711" marB="45711" anchor="b"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u="none" strike="noStrike" cap="none" normalizeH="0" baseline="0" dirty="0">
                          <a:ln>
                            <a:noFill/>
                          </a:ln>
                          <a:solidFill>
                            <a:schemeClr val="tx1"/>
                          </a:solidFill>
                          <a:effectLst/>
                          <a:latin typeface="Book Antiqua" panose="02040602050305030304" pitchFamily="18" charset="0"/>
                        </a:rPr>
                        <a:t>Opcode field</a:t>
                      </a:r>
                      <a:endParaRPr kumimoji="0" lang="en-AU" sz="1600" b="1" i="0" u="none" strike="noStrike" cap="none" normalizeH="0" baseline="0" dirty="0">
                        <a:ln>
                          <a:noFill/>
                        </a:ln>
                        <a:solidFill>
                          <a:schemeClr val="tx1"/>
                        </a:solidFill>
                        <a:effectLst/>
                        <a:latin typeface="Book Antiqua" panose="02040602050305030304" pitchFamily="18" charset="0"/>
                      </a:endParaRPr>
                    </a:p>
                  </a:txBody>
                  <a:tcPr marL="91454" marR="91454" marT="45711" marB="45711" anchor="b"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u="none" strike="noStrike" cap="none" normalizeH="0" baseline="0" dirty="0">
                          <a:ln>
                            <a:noFill/>
                          </a:ln>
                          <a:solidFill>
                            <a:schemeClr val="tx1"/>
                          </a:solidFill>
                          <a:effectLst/>
                          <a:latin typeface="Book Antiqua" panose="02040602050305030304" pitchFamily="18" charset="0"/>
                        </a:rPr>
                        <a:t>ALU function</a:t>
                      </a:r>
                      <a:endParaRPr kumimoji="0" lang="en-AU" sz="1600" b="1" i="0" u="none" strike="noStrike" cap="none" normalizeH="0" baseline="0" dirty="0">
                        <a:ln>
                          <a:noFill/>
                        </a:ln>
                        <a:solidFill>
                          <a:schemeClr val="tx1"/>
                        </a:solidFill>
                        <a:effectLst/>
                        <a:latin typeface="Book Antiqua" panose="02040602050305030304" pitchFamily="18" charset="0"/>
                      </a:endParaRPr>
                    </a:p>
                  </a:txBody>
                  <a:tcPr marL="91454" marR="91454" marT="45711" marB="45711" anchor="b"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u="none" strike="noStrike" cap="none" normalizeH="0" baseline="0" dirty="0">
                          <a:ln>
                            <a:noFill/>
                          </a:ln>
                          <a:solidFill>
                            <a:schemeClr val="tx1"/>
                          </a:solidFill>
                          <a:effectLst/>
                          <a:latin typeface="Book Antiqua" panose="02040602050305030304" pitchFamily="18" charset="0"/>
                        </a:rPr>
                        <a:t>ALU control</a:t>
                      </a:r>
                      <a:endParaRPr kumimoji="0" lang="en-AU" sz="1600" b="1" i="0" u="none" strike="noStrike" cap="none" normalizeH="0" baseline="0" dirty="0">
                        <a:ln>
                          <a:noFill/>
                        </a:ln>
                        <a:solidFill>
                          <a:schemeClr val="tx1"/>
                        </a:solidFill>
                        <a:effectLst/>
                        <a:latin typeface="Book Antiqua" panose="02040602050305030304" pitchFamily="18" charset="0"/>
                      </a:endParaRPr>
                    </a:p>
                  </a:txBody>
                  <a:tcPr marL="91454" marR="91454" marT="45711" marB="45711" anchor="b" horzOverflow="overflow">
                    <a:solidFill>
                      <a:schemeClr val="bg1">
                        <a:lumMod val="95000"/>
                      </a:schemeClr>
                    </a:solidFill>
                  </a:tcPr>
                </a:tc>
                <a:extLst>
                  <a:ext uri="{0D108BD9-81ED-4DB2-BD59-A6C34878D82A}">
                    <a16:rowId xmlns:a16="http://schemas.microsoft.com/office/drawing/2014/main" val="10000"/>
                  </a:ext>
                </a:extLst>
              </a:tr>
              <a:tr h="3380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err="1">
                          <a:ln>
                            <a:noFill/>
                          </a:ln>
                          <a:solidFill>
                            <a:schemeClr val="tx1"/>
                          </a:solidFill>
                          <a:effectLst/>
                          <a:latin typeface="Book Antiqua" panose="02040602050305030304" pitchFamily="18" charset="0"/>
                        </a:rPr>
                        <a:t>ld</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00</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load register</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XXXXXXXXXXX</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add</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0010</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extLst>
                  <a:ext uri="{0D108BD9-81ED-4DB2-BD59-A6C34878D82A}">
                    <a16:rowId xmlns:a16="http://schemas.microsoft.com/office/drawing/2014/main" val="10001"/>
                  </a:ext>
                </a:extLst>
              </a:tr>
              <a:tr h="3352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err="1">
                          <a:ln>
                            <a:noFill/>
                          </a:ln>
                          <a:solidFill>
                            <a:schemeClr val="tx1"/>
                          </a:solidFill>
                          <a:effectLst/>
                          <a:latin typeface="Book Antiqua" panose="02040602050305030304" pitchFamily="18" charset="0"/>
                        </a:rPr>
                        <a:t>sd</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00</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store register</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XXXXXXXXXXX</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add</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0010</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extLst>
                  <a:ext uri="{0D108BD9-81ED-4DB2-BD59-A6C34878D82A}">
                    <a16:rowId xmlns:a16="http://schemas.microsoft.com/office/drawing/2014/main" val="10002"/>
                  </a:ext>
                </a:extLst>
              </a:tr>
              <a:tr h="4700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err="1">
                          <a:ln>
                            <a:noFill/>
                          </a:ln>
                          <a:solidFill>
                            <a:schemeClr val="tx1"/>
                          </a:solidFill>
                          <a:effectLst/>
                          <a:latin typeface="Book Antiqua" panose="02040602050305030304" pitchFamily="18" charset="0"/>
                        </a:rPr>
                        <a:t>beq</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01</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branch on equal</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XXXXXXXXXXX</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subtract</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0110</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extLst>
                  <a:ext uri="{0D108BD9-81ED-4DB2-BD59-A6C34878D82A}">
                    <a16:rowId xmlns:a16="http://schemas.microsoft.com/office/drawing/2014/main" val="10003"/>
                  </a:ext>
                </a:extLst>
              </a:tr>
              <a:tr h="335262">
                <a:tc rowSpan="4">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R-type</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row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10</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add</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100000</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add</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0010</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extLst>
                  <a:ext uri="{0D108BD9-81ED-4DB2-BD59-A6C34878D82A}">
                    <a16:rowId xmlns:a16="http://schemas.microsoft.com/office/drawing/2014/main" val="10004"/>
                  </a:ext>
                </a:extLst>
              </a:tr>
              <a:tr h="33648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subtract</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100010</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subtract</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0110</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extLst>
                  <a:ext uri="{0D108BD9-81ED-4DB2-BD59-A6C34878D82A}">
                    <a16:rowId xmlns:a16="http://schemas.microsoft.com/office/drawing/2014/main" val="10005"/>
                  </a:ext>
                </a:extLst>
              </a:tr>
              <a:tr h="33526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AND</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100100</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AND</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0000</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extLst>
                  <a:ext uri="{0D108BD9-81ED-4DB2-BD59-A6C34878D82A}">
                    <a16:rowId xmlns:a16="http://schemas.microsoft.com/office/drawing/2014/main" val="10006"/>
                  </a:ext>
                </a:extLst>
              </a:tr>
              <a:tr h="33807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OR</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100101</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a:ln>
                            <a:noFill/>
                          </a:ln>
                          <a:solidFill>
                            <a:schemeClr val="tx1"/>
                          </a:solidFill>
                          <a:effectLst/>
                          <a:latin typeface="Book Antiqua" panose="02040602050305030304" pitchFamily="18" charset="0"/>
                        </a:rPr>
                        <a:t>OR</a:t>
                      </a:r>
                      <a:endParaRPr kumimoji="0" lang="en-AU" sz="1600" b="0" i="0" u="none" strike="noStrike" cap="none" normalizeH="0" baseline="0">
                        <a:ln>
                          <a:noFill/>
                        </a:ln>
                        <a:solidFill>
                          <a:schemeClr val="tx1"/>
                        </a:solidFill>
                        <a:effectLst/>
                        <a:latin typeface="Book Antiqua" panose="02040602050305030304" pitchFamily="18" charset="0"/>
                      </a:endParaRPr>
                    </a:p>
                  </a:txBody>
                  <a:tcPr marL="91454" marR="91454" marT="45711" marB="45711"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cap="none" normalizeH="0" baseline="0" dirty="0">
                          <a:ln>
                            <a:noFill/>
                          </a:ln>
                          <a:solidFill>
                            <a:schemeClr val="tx1"/>
                          </a:solidFill>
                          <a:effectLst/>
                          <a:latin typeface="Book Antiqua" panose="02040602050305030304" pitchFamily="18" charset="0"/>
                        </a:rPr>
                        <a:t>0001</a:t>
                      </a:r>
                      <a:endParaRPr kumimoji="0" lang="en-AU" sz="1600" b="0" i="0" u="none" strike="noStrike" cap="none" normalizeH="0" baseline="0" dirty="0">
                        <a:ln>
                          <a:noFill/>
                        </a:ln>
                        <a:solidFill>
                          <a:schemeClr val="tx1"/>
                        </a:solidFill>
                        <a:effectLst/>
                        <a:latin typeface="Book Antiqua" panose="02040602050305030304" pitchFamily="18" charset="0"/>
                      </a:endParaRPr>
                    </a:p>
                  </a:txBody>
                  <a:tcPr marL="91454" marR="91454" marT="45711" marB="45711"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41043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213350"/>
          </a:xfrm>
        </p:spPr>
        <p:txBody>
          <a:bodyPr>
            <a:normAutofit/>
          </a:bodyPr>
          <a:lstStyle/>
          <a:p>
            <a:pPr eaLnBrk="1" hangingPunct="1"/>
            <a:r>
              <a:rPr lang="en-US" altLang="en-US" sz="2400" dirty="0">
                <a:latin typeface="Book Antiqua" panose="02040602050305030304" pitchFamily="18" charset="0"/>
              </a:rPr>
              <a:t>Assume 2-bit </a:t>
            </a:r>
            <a:r>
              <a:rPr lang="en-US" altLang="en-US" sz="2400" dirty="0" err="1">
                <a:solidFill>
                  <a:srgbClr val="0070C0"/>
                </a:solidFill>
                <a:latin typeface="Book Antiqua" panose="02040602050305030304" pitchFamily="18" charset="0"/>
              </a:rPr>
              <a:t>ALUOp</a:t>
            </a:r>
            <a:r>
              <a:rPr lang="en-US" altLang="en-US" sz="2400" dirty="0">
                <a:latin typeface="Book Antiqua" panose="02040602050305030304" pitchFamily="18" charset="0"/>
              </a:rPr>
              <a:t> derived from opcode</a:t>
            </a:r>
          </a:p>
          <a:p>
            <a:pPr lvl="1" eaLnBrk="1" hangingPunct="1"/>
            <a:r>
              <a:rPr lang="en-US" altLang="en-US" sz="2000" dirty="0">
                <a:latin typeface="Book Antiqua" panose="02040602050305030304" pitchFamily="18" charset="0"/>
              </a:rPr>
              <a:t>Combinational logic derives ALU control</a:t>
            </a:r>
          </a:p>
          <a:p>
            <a:pPr algn="l"/>
            <a:r>
              <a:rPr lang="en-US" sz="2400" dirty="0">
                <a:latin typeface="Book Antiqua" panose="02040602050305030304" pitchFamily="18" charset="0"/>
              </a:rPr>
              <a:t>The </a:t>
            </a:r>
            <a:r>
              <a:rPr lang="en-US" sz="2400" dirty="0">
                <a:solidFill>
                  <a:srgbClr val="0070C0"/>
                </a:solidFill>
                <a:latin typeface="Book Antiqua" panose="02040602050305030304" pitchFamily="18" charset="0"/>
              </a:rPr>
              <a:t>main control unit </a:t>
            </a:r>
            <a:r>
              <a:rPr lang="en-US" sz="2400" dirty="0">
                <a:latin typeface="Book Antiqua" panose="02040602050305030304" pitchFamily="18" charset="0"/>
              </a:rPr>
              <a:t>generates the </a:t>
            </a:r>
            <a:r>
              <a:rPr lang="en-US" sz="2400" dirty="0" err="1">
                <a:solidFill>
                  <a:srgbClr val="0070C0"/>
                </a:solidFill>
                <a:latin typeface="Book Antiqua" panose="02040602050305030304" pitchFamily="18" charset="0"/>
              </a:rPr>
              <a:t>ALUOp</a:t>
            </a:r>
            <a:r>
              <a:rPr lang="en-US" sz="2400" dirty="0">
                <a:latin typeface="Book Antiqua" panose="02040602050305030304" pitchFamily="18" charset="0"/>
              </a:rPr>
              <a:t> bits, which then are used as input to the </a:t>
            </a:r>
            <a:r>
              <a:rPr lang="en-US" sz="2400" dirty="0">
                <a:solidFill>
                  <a:srgbClr val="0070C0"/>
                </a:solidFill>
                <a:latin typeface="Book Antiqua" panose="02040602050305030304" pitchFamily="18" charset="0"/>
              </a:rPr>
              <a:t>ALU control </a:t>
            </a:r>
            <a:r>
              <a:rPr lang="en-US" sz="2400" dirty="0">
                <a:latin typeface="Book Antiqua" panose="02040602050305030304" pitchFamily="18" charset="0"/>
              </a:rPr>
              <a:t>that generates the actual signals to control the ALU unit. This style of multi-levels of decoding is a common implementation technique. </a:t>
            </a:r>
          </a:p>
          <a:p>
            <a:r>
              <a:rPr lang="en-US" sz="2400" dirty="0">
                <a:latin typeface="Book Antiqua" panose="02040602050305030304" pitchFamily="18" charset="0"/>
              </a:rPr>
              <a:t>Using multiple levels of control can </a:t>
            </a:r>
            <a:r>
              <a:rPr lang="en-US" sz="2400" dirty="0">
                <a:solidFill>
                  <a:srgbClr val="0070C0"/>
                </a:solidFill>
                <a:latin typeface="Book Antiqua" panose="02040602050305030304" pitchFamily="18" charset="0"/>
              </a:rPr>
              <a:t>reduce</a:t>
            </a:r>
            <a:r>
              <a:rPr lang="en-US" sz="2400" dirty="0">
                <a:latin typeface="Book Antiqua" panose="02040602050305030304" pitchFamily="18" charset="0"/>
              </a:rPr>
              <a:t> the </a:t>
            </a:r>
            <a:r>
              <a:rPr lang="en-US" sz="2400" dirty="0">
                <a:solidFill>
                  <a:srgbClr val="0070C0"/>
                </a:solidFill>
                <a:latin typeface="Book Antiqua" panose="02040602050305030304" pitchFamily="18" charset="0"/>
              </a:rPr>
              <a:t>size</a:t>
            </a:r>
            <a:r>
              <a:rPr lang="en-US" sz="2400" dirty="0">
                <a:latin typeface="Book Antiqua" panose="02040602050305030304" pitchFamily="18" charset="0"/>
              </a:rPr>
              <a:t> of the main control unit. </a:t>
            </a:r>
          </a:p>
          <a:p>
            <a:r>
              <a:rPr lang="en-US" sz="2400" dirty="0">
                <a:latin typeface="Book Antiqua" panose="02040602050305030304" pitchFamily="18" charset="0"/>
              </a:rPr>
              <a:t>Using several smaller control units may also potentially </a:t>
            </a:r>
            <a:r>
              <a:rPr lang="en-US" sz="2400" dirty="0">
                <a:solidFill>
                  <a:srgbClr val="0070C0"/>
                </a:solidFill>
                <a:latin typeface="Book Antiqua" panose="02040602050305030304" pitchFamily="18" charset="0"/>
              </a:rPr>
              <a:t>reduce</a:t>
            </a:r>
            <a:r>
              <a:rPr lang="en-US" sz="2400" dirty="0">
                <a:latin typeface="Book Antiqua" panose="02040602050305030304" pitchFamily="18" charset="0"/>
              </a:rPr>
              <a:t> the </a:t>
            </a:r>
            <a:r>
              <a:rPr lang="en-US" sz="2400" dirty="0">
                <a:solidFill>
                  <a:srgbClr val="0070C0"/>
                </a:solidFill>
                <a:latin typeface="Book Antiqua" panose="02040602050305030304" pitchFamily="18" charset="0"/>
              </a:rPr>
              <a:t>latency</a:t>
            </a:r>
            <a:r>
              <a:rPr lang="en-US" sz="2400" dirty="0">
                <a:latin typeface="Book Antiqua" panose="02040602050305030304" pitchFamily="18" charset="0"/>
              </a:rPr>
              <a:t> of the control unit.</a:t>
            </a: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ALU Control</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3719419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79165"/>
            <a:ext cx="11379654" cy="731520"/>
          </a:xfrm>
        </p:spPr>
        <p:txBody>
          <a:bodyPr>
            <a:normAutofit/>
          </a:bodyPr>
          <a:lstStyle/>
          <a:p>
            <a:pPr eaLnBrk="1" hangingPunct="1"/>
            <a:r>
              <a:rPr lang="en-US" altLang="en-US" dirty="0">
                <a:latin typeface="Book Antiqua" panose="02040602050305030304" pitchFamily="18" charset="0"/>
              </a:rPr>
              <a:t>Control signals derived from instruction</a:t>
            </a:r>
            <a:endParaRPr lang="en-AU" altLang="en-US"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Main Control Unit</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45C5093C-995A-4104-B270-D7DF2640A3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2950" y="1758744"/>
            <a:ext cx="6408737"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B5050B02-B5A3-4BBE-84F1-F44B9A209F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1708" y="4343241"/>
            <a:ext cx="7405687"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83FB9D2-B725-4503-819A-2454E99F9AF3}"/>
              </a:ext>
            </a:extLst>
          </p:cNvPr>
          <p:cNvSpPr txBox="1"/>
          <p:nvPr/>
        </p:nvSpPr>
        <p:spPr>
          <a:xfrm>
            <a:off x="9577073" y="3291909"/>
            <a:ext cx="2288356" cy="646331"/>
          </a:xfrm>
          <a:prstGeom prst="rect">
            <a:avLst/>
          </a:prstGeom>
          <a:solidFill>
            <a:srgbClr val="FFFF00"/>
          </a:solidFill>
        </p:spPr>
        <p:txBody>
          <a:bodyPr wrap="square">
            <a:spAutoFit/>
          </a:bodyPr>
          <a:lstStyle/>
          <a:p>
            <a:r>
              <a:rPr lang="en-US" dirty="0">
                <a:latin typeface="ITCFranklinGothicStd-Hvy"/>
              </a:rPr>
              <a:t>T</a:t>
            </a:r>
            <a:r>
              <a:rPr lang="en-US" sz="1800" b="0" i="0" u="none" strike="noStrike" baseline="0" dirty="0">
                <a:latin typeface="ITCFranklinGothicStd-Hvy"/>
              </a:rPr>
              <a:t>he 4 ALU control bits (called Operation)</a:t>
            </a:r>
            <a:endParaRPr lang="en-CA" dirty="0"/>
          </a:p>
        </p:txBody>
      </p:sp>
      <p:cxnSp>
        <p:nvCxnSpPr>
          <p:cNvPr id="5" name="Straight Arrow Connector 4">
            <a:extLst>
              <a:ext uri="{FF2B5EF4-FFF2-40B4-BE49-F238E27FC236}">
                <a16:creationId xmlns:a16="http://schemas.microsoft.com/office/drawing/2014/main" id="{6E908424-17D4-433E-B53B-79A5A8DC29CD}"/>
              </a:ext>
            </a:extLst>
          </p:cNvPr>
          <p:cNvCxnSpPr>
            <a:stCxn id="9" idx="2"/>
          </p:cNvCxnSpPr>
          <p:nvPr/>
        </p:nvCxnSpPr>
        <p:spPr>
          <a:xfrm flipH="1">
            <a:off x="9341963" y="3938240"/>
            <a:ext cx="1379288" cy="405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D00EB93-9225-45EA-A38C-069D5B1964A0}"/>
              </a:ext>
            </a:extLst>
          </p:cNvPr>
          <p:cNvSpPr txBox="1"/>
          <p:nvPr/>
        </p:nvSpPr>
        <p:spPr>
          <a:xfrm>
            <a:off x="7676784" y="1164282"/>
            <a:ext cx="4433742" cy="830997"/>
          </a:xfrm>
          <a:prstGeom prst="rect">
            <a:avLst/>
          </a:prstGeom>
          <a:solidFill>
            <a:srgbClr val="FFFF00"/>
          </a:solidFill>
        </p:spPr>
        <p:txBody>
          <a:bodyPr wrap="square">
            <a:spAutoFit/>
          </a:bodyPr>
          <a:lstStyle/>
          <a:p>
            <a:pPr algn="l"/>
            <a:r>
              <a:rPr lang="en-US" sz="1600" b="0" i="0" u="none" strike="noStrike" baseline="0" dirty="0">
                <a:latin typeface="ITCFranklinGothicStd-Hvy"/>
              </a:rPr>
              <a:t>The four instruction classes </a:t>
            </a:r>
          </a:p>
          <a:p>
            <a:pPr algn="l"/>
            <a:r>
              <a:rPr lang="en-US" sz="1600" b="0" i="0" u="none" strike="noStrike" baseline="0" dirty="0">
                <a:latin typeface="ITCFranklinGothicStd-Hvy"/>
              </a:rPr>
              <a:t>(arithmetic, load, store, and conditional branch) </a:t>
            </a:r>
          </a:p>
          <a:p>
            <a:pPr algn="l"/>
            <a:r>
              <a:rPr lang="en-US" sz="1600" b="0" i="0" u="none" strike="noStrike" baseline="0" dirty="0">
                <a:latin typeface="ITCFranklinGothicStd-Hvy"/>
              </a:rPr>
              <a:t>use four different </a:t>
            </a:r>
            <a:r>
              <a:rPr lang="en-CA" sz="1600" b="0" i="0" u="none" strike="noStrike" baseline="0" dirty="0">
                <a:latin typeface="ITCFranklinGothicStd-Hvy"/>
              </a:rPr>
              <a:t>instruction formats.</a:t>
            </a:r>
            <a:endParaRPr lang="en-CA" sz="1600" dirty="0"/>
          </a:p>
        </p:txBody>
      </p:sp>
      <p:cxnSp>
        <p:nvCxnSpPr>
          <p:cNvPr id="15" name="Straight Arrow Connector 14">
            <a:extLst>
              <a:ext uri="{FF2B5EF4-FFF2-40B4-BE49-F238E27FC236}">
                <a16:creationId xmlns:a16="http://schemas.microsoft.com/office/drawing/2014/main" id="{D5A0AAFB-54E6-4CF4-B2AC-FC050C74DE67}"/>
              </a:ext>
            </a:extLst>
          </p:cNvPr>
          <p:cNvCxnSpPr>
            <a:cxnSpLocks/>
          </p:cNvCxnSpPr>
          <p:nvPr/>
        </p:nvCxnSpPr>
        <p:spPr>
          <a:xfrm flipH="1">
            <a:off x="7431687" y="2010162"/>
            <a:ext cx="1411357" cy="998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762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510913" y="1055802"/>
            <a:ext cx="11379654" cy="5300547"/>
          </a:xfrm>
        </p:spPr>
        <p:txBody>
          <a:bodyPr>
            <a:normAutofit/>
          </a:bodyPr>
          <a:lstStyle/>
          <a:p>
            <a:pPr marL="0" indent="0" eaLnBrk="1" hangingPunct="1">
              <a:buNone/>
            </a:pPr>
            <a:r>
              <a:rPr lang="en-US" altLang="en-US" sz="2000" dirty="0">
                <a:latin typeface="Book Antiqua" panose="02040602050305030304" pitchFamily="18" charset="0"/>
              </a:rPr>
              <a:t>There are several major observations about </a:t>
            </a:r>
          </a:p>
          <a:p>
            <a:pPr marL="0" indent="0" eaLnBrk="1" hangingPunct="1">
              <a:buNone/>
            </a:pPr>
            <a:r>
              <a:rPr lang="en-US" altLang="en-US" sz="2000" dirty="0">
                <a:latin typeface="Book Antiqua" panose="02040602050305030304" pitchFamily="18" charset="0"/>
              </a:rPr>
              <a:t>  this instruction format that we will rely on: </a:t>
            </a:r>
          </a:p>
          <a:p>
            <a:r>
              <a:rPr lang="en-US" altLang="en-US" sz="2000" dirty="0">
                <a:latin typeface="Book Antiqua" panose="02040602050305030304" pitchFamily="18" charset="0"/>
              </a:rPr>
              <a:t>The </a:t>
            </a:r>
            <a:r>
              <a:rPr lang="en-US" altLang="en-US" sz="2000" dirty="0">
                <a:solidFill>
                  <a:srgbClr val="0070C0"/>
                </a:solidFill>
                <a:latin typeface="Book Antiqua" panose="02040602050305030304" pitchFamily="18" charset="0"/>
              </a:rPr>
              <a:t>opcode</a:t>
            </a:r>
            <a:r>
              <a:rPr lang="en-US" altLang="en-US" sz="2000" dirty="0">
                <a:latin typeface="Book Antiqua" panose="02040602050305030304" pitchFamily="18" charset="0"/>
              </a:rPr>
              <a:t> field, is always in bits </a:t>
            </a:r>
            <a:r>
              <a:rPr lang="en-US" altLang="en-US" sz="2000" dirty="0">
                <a:solidFill>
                  <a:srgbClr val="0070C0"/>
                </a:solidFill>
                <a:latin typeface="Book Antiqua" panose="02040602050305030304" pitchFamily="18" charset="0"/>
              </a:rPr>
              <a:t>6:0</a:t>
            </a:r>
            <a:r>
              <a:rPr lang="en-US" altLang="en-US" sz="2000" dirty="0">
                <a:latin typeface="Book Antiqua" panose="02040602050305030304" pitchFamily="18" charset="0"/>
              </a:rPr>
              <a:t>.</a:t>
            </a:r>
          </a:p>
          <a:p>
            <a:pPr eaLnBrk="1" hangingPunct="1"/>
            <a:r>
              <a:rPr lang="en-US" altLang="en-US" sz="2000" dirty="0">
                <a:latin typeface="Book Antiqua" panose="02040602050305030304" pitchFamily="18" charset="0"/>
              </a:rPr>
              <a:t>Depending on the </a:t>
            </a:r>
            <a:r>
              <a:rPr lang="en-US" altLang="en-US" sz="2000" dirty="0">
                <a:solidFill>
                  <a:srgbClr val="0070C0"/>
                </a:solidFill>
                <a:latin typeface="Book Antiqua" panose="02040602050305030304" pitchFamily="18" charset="0"/>
              </a:rPr>
              <a:t>opcode</a:t>
            </a:r>
            <a:r>
              <a:rPr lang="en-US" altLang="en-US" sz="2000" dirty="0">
                <a:latin typeface="Book Antiqua" panose="02040602050305030304" pitchFamily="18" charset="0"/>
              </a:rPr>
              <a:t>, the </a:t>
            </a:r>
            <a:r>
              <a:rPr lang="en-US" altLang="en-US" sz="2000" dirty="0">
                <a:solidFill>
                  <a:srgbClr val="0070C0"/>
                </a:solidFill>
                <a:latin typeface="Book Antiqua" panose="02040602050305030304" pitchFamily="18" charset="0"/>
              </a:rPr>
              <a:t>funct3</a:t>
            </a:r>
            <a:r>
              <a:rPr lang="en-US" altLang="en-US" sz="2000" dirty="0">
                <a:latin typeface="Book Antiqua" panose="02040602050305030304" pitchFamily="18" charset="0"/>
              </a:rPr>
              <a:t> field (bits 14:12) and </a:t>
            </a:r>
            <a:r>
              <a:rPr lang="en-US" altLang="en-US" sz="2000" dirty="0">
                <a:solidFill>
                  <a:srgbClr val="0070C0"/>
                </a:solidFill>
                <a:latin typeface="Book Antiqua" panose="02040602050305030304" pitchFamily="18" charset="0"/>
              </a:rPr>
              <a:t>funct7</a:t>
            </a:r>
            <a:r>
              <a:rPr lang="en-US" altLang="en-US" sz="2000" dirty="0">
                <a:latin typeface="Book Antiqua" panose="02040602050305030304" pitchFamily="18" charset="0"/>
              </a:rPr>
              <a:t> field (bits 31:25) serve as an </a:t>
            </a:r>
            <a:r>
              <a:rPr lang="en-US" altLang="en-US" sz="2000" dirty="0">
                <a:solidFill>
                  <a:srgbClr val="0070C0"/>
                </a:solidFill>
                <a:latin typeface="Book Antiqua" panose="02040602050305030304" pitchFamily="18" charset="0"/>
              </a:rPr>
              <a:t>extended opcode </a:t>
            </a:r>
            <a:r>
              <a:rPr lang="en-US" altLang="en-US" sz="2000" dirty="0">
                <a:latin typeface="Book Antiqua" panose="02040602050305030304" pitchFamily="18" charset="0"/>
              </a:rPr>
              <a:t>field.</a:t>
            </a:r>
          </a:p>
          <a:p>
            <a:r>
              <a:rPr lang="en-US" altLang="en-US" sz="2000" dirty="0">
                <a:latin typeface="Book Antiqua" panose="02040602050305030304" pitchFamily="18" charset="0"/>
              </a:rPr>
              <a:t>The </a:t>
            </a:r>
            <a:r>
              <a:rPr lang="en-US" altLang="en-US" sz="2000" dirty="0">
                <a:solidFill>
                  <a:srgbClr val="0070C0"/>
                </a:solidFill>
                <a:latin typeface="Book Antiqua" panose="02040602050305030304" pitchFamily="18" charset="0"/>
              </a:rPr>
              <a:t>first register </a:t>
            </a:r>
            <a:r>
              <a:rPr lang="en-US" altLang="en-US" sz="2000" dirty="0">
                <a:latin typeface="Book Antiqua" panose="02040602050305030304" pitchFamily="18" charset="0"/>
              </a:rPr>
              <a:t>operand is always in bit positions 19:15 (</a:t>
            </a:r>
            <a:r>
              <a:rPr lang="en-US" altLang="en-US" sz="2000" dirty="0">
                <a:solidFill>
                  <a:srgbClr val="0070C0"/>
                </a:solidFill>
                <a:latin typeface="Book Antiqua" panose="02040602050305030304" pitchFamily="18" charset="0"/>
              </a:rPr>
              <a:t>rs1</a:t>
            </a:r>
            <a:r>
              <a:rPr lang="en-US" altLang="en-US" sz="2000" dirty="0">
                <a:latin typeface="Book Antiqua" panose="02040602050305030304" pitchFamily="18" charset="0"/>
              </a:rPr>
              <a:t>) for R-type instructions and branch instructions. This field also specifies the </a:t>
            </a:r>
            <a:r>
              <a:rPr lang="en-US" altLang="en-US" sz="2000" dirty="0">
                <a:solidFill>
                  <a:srgbClr val="0070C0"/>
                </a:solidFill>
                <a:latin typeface="Book Antiqua" panose="02040602050305030304" pitchFamily="18" charset="0"/>
              </a:rPr>
              <a:t>base register </a:t>
            </a:r>
            <a:r>
              <a:rPr lang="en-US" altLang="en-US" sz="2000" dirty="0">
                <a:latin typeface="Book Antiqua" panose="02040602050305030304" pitchFamily="18" charset="0"/>
              </a:rPr>
              <a:t>for load and store instructions.</a:t>
            </a:r>
          </a:p>
          <a:p>
            <a:r>
              <a:rPr lang="en-US" altLang="en-US" sz="2000" dirty="0">
                <a:latin typeface="Book Antiqua" panose="02040602050305030304" pitchFamily="18" charset="0"/>
              </a:rPr>
              <a:t>The second register operand is always in bit positions 24:20 (</a:t>
            </a:r>
            <a:r>
              <a:rPr lang="en-US" altLang="en-US" sz="2000" dirty="0">
                <a:solidFill>
                  <a:srgbClr val="0070C0"/>
                </a:solidFill>
                <a:latin typeface="Book Antiqua" panose="02040602050305030304" pitchFamily="18" charset="0"/>
              </a:rPr>
              <a:t>rs2</a:t>
            </a:r>
            <a:r>
              <a:rPr lang="en-US" altLang="en-US" sz="2000" dirty="0">
                <a:latin typeface="Book Antiqua" panose="02040602050305030304" pitchFamily="18" charset="0"/>
              </a:rPr>
              <a:t>) for R-type instructions and branch instructions. This field also specifies the register operand that gets copied to memory for store instructions.</a:t>
            </a:r>
          </a:p>
          <a:p>
            <a:r>
              <a:rPr lang="en-US" altLang="en-US" sz="2000" dirty="0">
                <a:latin typeface="Book Antiqua" panose="02040602050305030304" pitchFamily="18" charset="0"/>
              </a:rPr>
              <a:t>Another operand can also be a </a:t>
            </a:r>
            <a:r>
              <a:rPr lang="en-US" altLang="en-US" sz="2000" dirty="0">
                <a:solidFill>
                  <a:srgbClr val="0070C0"/>
                </a:solidFill>
                <a:latin typeface="Book Antiqua" panose="02040602050305030304" pitchFamily="18" charset="0"/>
              </a:rPr>
              <a:t>12-bit offset </a:t>
            </a:r>
            <a:r>
              <a:rPr lang="en-US" altLang="en-US" sz="2000" dirty="0">
                <a:latin typeface="Book Antiqua" panose="02040602050305030304" pitchFamily="18" charset="0"/>
              </a:rPr>
              <a:t>for </a:t>
            </a:r>
            <a:r>
              <a:rPr lang="en-US" altLang="en-US" sz="2000" dirty="0">
                <a:solidFill>
                  <a:srgbClr val="0070C0"/>
                </a:solidFill>
                <a:latin typeface="Book Antiqua" panose="02040602050305030304" pitchFamily="18" charset="0"/>
              </a:rPr>
              <a:t>branch</a:t>
            </a:r>
            <a:r>
              <a:rPr lang="en-US" altLang="en-US" sz="2000" dirty="0">
                <a:latin typeface="Book Antiqua" panose="02040602050305030304" pitchFamily="18" charset="0"/>
              </a:rPr>
              <a:t> or </a:t>
            </a:r>
            <a:r>
              <a:rPr lang="en-US" altLang="en-US" sz="2000" dirty="0">
                <a:solidFill>
                  <a:srgbClr val="0070C0"/>
                </a:solidFill>
                <a:latin typeface="Book Antiqua" panose="02040602050305030304" pitchFamily="18" charset="0"/>
              </a:rPr>
              <a:t>load-store</a:t>
            </a:r>
            <a:r>
              <a:rPr lang="en-US" altLang="en-US" sz="2000" dirty="0">
                <a:latin typeface="Book Antiqua" panose="02040602050305030304" pitchFamily="18" charset="0"/>
              </a:rPr>
              <a:t> instructions.</a:t>
            </a:r>
          </a:p>
          <a:p>
            <a:r>
              <a:rPr lang="en-US" altLang="en-US" sz="2000" dirty="0">
                <a:latin typeface="Book Antiqua" panose="02040602050305030304" pitchFamily="18" charset="0"/>
              </a:rPr>
              <a:t> The destination register is always in bit positions 11:7 (</a:t>
            </a:r>
            <a:r>
              <a:rPr lang="en-US" altLang="en-US" sz="2000" dirty="0" err="1">
                <a:solidFill>
                  <a:srgbClr val="0070C0"/>
                </a:solidFill>
                <a:latin typeface="Book Antiqua" panose="02040602050305030304" pitchFamily="18" charset="0"/>
              </a:rPr>
              <a:t>rd</a:t>
            </a:r>
            <a:r>
              <a:rPr lang="en-US" altLang="en-US" sz="2000" dirty="0">
                <a:latin typeface="Book Antiqua" panose="02040602050305030304" pitchFamily="18" charset="0"/>
              </a:rPr>
              <a:t>) for R-type instructions and load instructions.</a:t>
            </a:r>
            <a:endParaRPr lang="en-AU" altLang="en-US" sz="20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Main Control Unit</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28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45C5093C-995A-4104-B270-D7DF2640A3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1662" y="136525"/>
            <a:ext cx="5898905" cy="181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442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FAC-A95E-472E-ABE2-A4E4AD09BA77}"/>
              </a:ext>
            </a:extLst>
          </p:cNvPr>
          <p:cNvSpPr>
            <a:spLocks noGrp="1"/>
          </p:cNvSpPr>
          <p:nvPr>
            <p:ph type="title"/>
          </p:nvPr>
        </p:nvSpPr>
        <p:spPr>
          <a:xfrm>
            <a:off x="485775" y="365125"/>
            <a:ext cx="11268075" cy="568325"/>
          </a:xfrm>
        </p:spPr>
        <p:txBody>
          <a:bodyPr>
            <a:noAutofit/>
          </a:bodyPr>
          <a:lstStyle/>
          <a:p>
            <a:r>
              <a:rPr lang="en-US" sz="2800" dirty="0">
                <a:solidFill>
                  <a:srgbClr val="C00000"/>
                </a:solidFill>
                <a:latin typeface="Book Antiqua" panose="02040602050305030304" pitchFamily="18" charset="0"/>
              </a:rPr>
              <a:t>Translating RISC-V Assembly Language into Machine Language.. </a:t>
            </a:r>
            <a:r>
              <a:rPr lang="en-US" sz="2800" dirty="0">
                <a:solidFill>
                  <a:srgbClr val="C00000"/>
                </a:solidFill>
                <a:highlight>
                  <a:srgbClr val="FFFF00"/>
                </a:highlight>
                <a:latin typeface="Book Antiqua" panose="02040602050305030304" pitchFamily="18" charset="0"/>
              </a:rPr>
              <a:t>ch2</a:t>
            </a:r>
            <a:endParaRPr lang="en-CA" sz="2800" dirty="0">
              <a:solidFill>
                <a:srgbClr val="C00000"/>
              </a:solidFill>
              <a:highlight>
                <a:srgbClr val="FFFF00"/>
              </a:highlight>
              <a:latin typeface="Book Antiqua" panose="02040602050305030304" pitchFamily="18" charset="0"/>
            </a:endParaRPr>
          </a:p>
        </p:txBody>
      </p:sp>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268075" cy="5267325"/>
          </a:xfrm>
        </p:spPr>
        <p:txBody>
          <a:bodyPr/>
          <a:lstStyle/>
          <a:p>
            <a:r>
              <a:rPr lang="en-US">
                <a:latin typeface="Book Antiqua" panose="02040602050305030304" pitchFamily="18" charset="0"/>
              </a:rPr>
              <a:t>a</a:t>
            </a:r>
            <a:endParaRPr lang="en-US" dirty="0">
              <a:latin typeface="Book Antiqua" panose="02040602050305030304" pitchFamily="18" charset="0"/>
            </a:endParaRPr>
          </a:p>
        </p:txBody>
      </p:sp>
      <p:sp>
        <p:nvSpPr>
          <p:cNvPr id="5" name="Slide Number Placeholder 4">
            <a:extLst>
              <a:ext uri="{FF2B5EF4-FFF2-40B4-BE49-F238E27FC236}">
                <a16:creationId xmlns:a16="http://schemas.microsoft.com/office/drawing/2014/main" id="{99FAF54C-3B6F-460F-82AF-2019378D4174}"/>
              </a:ext>
            </a:extLst>
          </p:cNvPr>
          <p:cNvSpPr>
            <a:spLocks noGrp="1"/>
          </p:cNvSpPr>
          <p:nvPr>
            <p:ph type="sldNum" sz="quarter" idx="12"/>
          </p:nvPr>
        </p:nvSpPr>
        <p:spPr/>
        <p:txBody>
          <a:bodyPr/>
          <a:lstStyle/>
          <a:p>
            <a:fld id="{10570969-1D9F-4E41-A1EE-4EB62BCADA54}" type="slidenum">
              <a:rPr lang="en-CA" smtClean="0"/>
              <a:t>29</a:t>
            </a:fld>
            <a:endParaRPr lang="en-CA"/>
          </a:p>
        </p:txBody>
      </p:sp>
      <p:sp>
        <p:nvSpPr>
          <p:cNvPr id="6" name="Footer Placeholder 5">
            <a:extLst>
              <a:ext uri="{FF2B5EF4-FFF2-40B4-BE49-F238E27FC236}">
                <a16:creationId xmlns:a16="http://schemas.microsoft.com/office/drawing/2014/main" id="{9130616F-7F92-482E-B926-4C016A24519F}"/>
              </a:ext>
            </a:extLst>
          </p:cNvPr>
          <p:cNvSpPr>
            <a:spLocks noGrp="1"/>
          </p:cNvSpPr>
          <p:nvPr>
            <p:ph type="ftr" sz="quarter" idx="11"/>
          </p:nvPr>
        </p:nvSpPr>
        <p:spPr/>
        <p:txBody>
          <a:bodyPr/>
          <a:lstStyle/>
          <a:p>
            <a:r>
              <a:rPr lang="en-CA" dirty="0"/>
              <a:t>@ Dr. Mahmoud S. Masadeh</a:t>
            </a:r>
          </a:p>
        </p:txBody>
      </p:sp>
      <p:pic>
        <p:nvPicPr>
          <p:cNvPr id="7" name="Picture 6">
            <a:extLst>
              <a:ext uri="{FF2B5EF4-FFF2-40B4-BE49-F238E27FC236}">
                <a16:creationId xmlns:a16="http://schemas.microsoft.com/office/drawing/2014/main" id="{07C5CF9C-A46E-4D0C-821C-783D86D4ACF8}"/>
              </a:ext>
            </a:extLst>
          </p:cNvPr>
          <p:cNvPicPr>
            <a:picLocks noChangeAspect="1"/>
          </p:cNvPicPr>
          <p:nvPr/>
        </p:nvPicPr>
        <p:blipFill>
          <a:blip r:embed="rId2"/>
          <a:stretch>
            <a:fillRect/>
          </a:stretch>
        </p:blipFill>
        <p:spPr>
          <a:xfrm>
            <a:off x="6119812" y="962640"/>
            <a:ext cx="1493949" cy="395591"/>
          </a:xfrm>
          <a:prstGeom prst="rect">
            <a:avLst/>
          </a:prstGeom>
        </p:spPr>
      </p:pic>
      <p:pic>
        <p:nvPicPr>
          <p:cNvPr id="8" name="Picture 7">
            <a:extLst>
              <a:ext uri="{FF2B5EF4-FFF2-40B4-BE49-F238E27FC236}">
                <a16:creationId xmlns:a16="http://schemas.microsoft.com/office/drawing/2014/main" id="{D42665C7-BDD3-4F40-9670-EB91E77C873C}"/>
              </a:ext>
            </a:extLst>
          </p:cNvPr>
          <p:cNvPicPr>
            <a:picLocks noChangeAspect="1"/>
          </p:cNvPicPr>
          <p:nvPr/>
        </p:nvPicPr>
        <p:blipFill>
          <a:blip r:embed="rId3"/>
          <a:stretch>
            <a:fillRect/>
          </a:stretch>
        </p:blipFill>
        <p:spPr>
          <a:xfrm>
            <a:off x="2967625" y="5967244"/>
            <a:ext cx="1468192" cy="389106"/>
          </a:xfrm>
          <a:prstGeom prst="rect">
            <a:avLst/>
          </a:prstGeom>
        </p:spPr>
      </p:pic>
      <p:pic>
        <p:nvPicPr>
          <p:cNvPr id="9" name="Picture 8">
            <a:extLst>
              <a:ext uri="{FF2B5EF4-FFF2-40B4-BE49-F238E27FC236}">
                <a16:creationId xmlns:a16="http://schemas.microsoft.com/office/drawing/2014/main" id="{A9BE9870-14C1-4F1F-933F-DE4F7C48559B}"/>
              </a:ext>
            </a:extLst>
          </p:cNvPr>
          <p:cNvPicPr>
            <a:picLocks noChangeAspect="1"/>
          </p:cNvPicPr>
          <p:nvPr/>
        </p:nvPicPr>
        <p:blipFill>
          <a:blip r:embed="rId4"/>
          <a:stretch>
            <a:fillRect/>
          </a:stretch>
        </p:blipFill>
        <p:spPr>
          <a:xfrm>
            <a:off x="158202" y="952893"/>
            <a:ext cx="5852160" cy="2526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12ACE16-8CDF-4FF3-81AF-41F0493D1645}"/>
              </a:ext>
            </a:extLst>
          </p:cNvPr>
          <p:cNvPicPr>
            <a:picLocks noChangeAspect="1"/>
          </p:cNvPicPr>
          <p:nvPr/>
        </p:nvPicPr>
        <p:blipFill>
          <a:blip r:embed="rId5"/>
          <a:stretch>
            <a:fillRect/>
          </a:stretch>
        </p:blipFill>
        <p:spPr>
          <a:xfrm>
            <a:off x="4804732" y="3741247"/>
            <a:ext cx="6936822" cy="2651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F72213D5-343B-40D3-A020-230F353D510D}"/>
              </a:ext>
            </a:extLst>
          </p:cNvPr>
          <p:cNvPicPr>
            <a:picLocks noChangeAspect="1"/>
          </p:cNvPicPr>
          <p:nvPr/>
        </p:nvPicPr>
        <p:blipFill>
          <a:blip r:embed="rId6">
            <a:lum bright="-20000" contrast="40000"/>
          </a:blip>
          <a:stretch>
            <a:fillRect/>
          </a:stretch>
        </p:blipFill>
        <p:spPr>
          <a:xfrm>
            <a:off x="6381478" y="1549207"/>
            <a:ext cx="5270035" cy="2011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F86EC63-058D-491C-9FD3-5EAB7AFF6A30}"/>
              </a:ext>
            </a:extLst>
          </p:cNvPr>
          <p:cNvPicPr>
            <a:picLocks noChangeAspect="1"/>
          </p:cNvPicPr>
          <p:nvPr/>
        </p:nvPicPr>
        <p:blipFill>
          <a:blip r:embed="rId7"/>
          <a:stretch>
            <a:fillRect/>
          </a:stretch>
        </p:blipFill>
        <p:spPr>
          <a:xfrm>
            <a:off x="50254" y="4112340"/>
            <a:ext cx="4572000" cy="1611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796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fontScale="92500" lnSpcReduction="20000"/>
          </a:bodyPr>
          <a:lstStyle/>
          <a:p>
            <a:pPr eaLnBrk="1" hangingPunct="1">
              <a:lnSpc>
                <a:spcPct val="90000"/>
              </a:lnSpc>
            </a:pPr>
            <a:r>
              <a:rPr lang="en-US" altLang="en-US" sz="2800" dirty="0">
                <a:latin typeface="Book Antiqua" panose="02040602050305030304" pitchFamily="18" charset="0"/>
              </a:rPr>
              <a:t>CPU performance factors</a:t>
            </a:r>
          </a:p>
          <a:p>
            <a:pPr lvl="1" eaLnBrk="1" hangingPunct="1">
              <a:lnSpc>
                <a:spcPct val="90000"/>
              </a:lnSpc>
            </a:pPr>
            <a:r>
              <a:rPr lang="en-US" altLang="en-US" sz="2400" dirty="0">
                <a:latin typeface="Book Antiqua" panose="02040602050305030304" pitchFamily="18" charset="0"/>
              </a:rPr>
              <a:t>Instruction count</a:t>
            </a:r>
          </a:p>
          <a:p>
            <a:pPr lvl="2" eaLnBrk="1" hangingPunct="1">
              <a:lnSpc>
                <a:spcPct val="90000"/>
              </a:lnSpc>
            </a:pPr>
            <a:r>
              <a:rPr lang="en-US" altLang="en-US" sz="2000" dirty="0">
                <a:latin typeface="Book Antiqua" panose="02040602050305030304" pitchFamily="18" charset="0"/>
              </a:rPr>
              <a:t>Determined by ISA and compiler</a:t>
            </a:r>
          </a:p>
          <a:p>
            <a:pPr lvl="1" eaLnBrk="1" hangingPunct="1">
              <a:lnSpc>
                <a:spcPct val="90000"/>
              </a:lnSpc>
            </a:pPr>
            <a:r>
              <a:rPr lang="en-US" altLang="en-US" sz="2400" dirty="0">
                <a:latin typeface="Book Antiqua" panose="02040602050305030304" pitchFamily="18" charset="0"/>
              </a:rPr>
              <a:t>CPI and Cycle time</a:t>
            </a:r>
          </a:p>
          <a:p>
            <a:pPr lvl="2" eaLnBrk="1" hangingPunct="1">
              <a:lnSpc>
                <a:spcPct val="90000"/>
              </a:lnSpc>
            </a:pPr>
            <a:r>
              <a:rPr lang="en-US" altLang="en-US" sz="2000" dirty="0">
                <a:latin typeface="Book Antiqua" panose="02040602050305030304" pitchFamily="18" charset="0"/>
              </a:rPr>
              <a:t>Determined by CPU hardware</a:t>
            </a:r>
          </a:p>
          <a:p>
            <a:pPr eaLnBrk="1" hangingPunct="1">
              <a:lnSpc>
                <a:spcPct val="90000"/>
              </a:lnSpc>
            </a:pPr>
            <a:r>
              <a:rPr lang="en-US" altLang="en-US" sz="2800" dirty="0">
                <a:latin typeface="Book Antiqua" panose="02040602050305030304" pitchFamily="18" charset="0"/>
              </a:rPr>
              <a:t>We will examine two RISC-V implementations</a:t>
            </a:r>
          </a:p>
          <a:p>
            <a:pPr lvl="1" eaLnBrk="1" hangingPunct="1">
              <a:lnSpc>
                <a:spcPct val="90000"/>
              </a:lnSpc>
            </a:pPr>
            <a:r>
              <a:rPr lang="en-US" altLang="en-US" sz="2400" dirty="0">
                <a:latin typeface="Book Antiqua" panose="02040602050305030304" pitchFamily="18" charset="0"/>
              </a:rPr>
              <a:t>A simplified version</a:t>
            </a:r>
          </a:p>
          <a:p>
            <a:pPr lvl="1" eaLnBrk="1" hangingPunct="1">
              <a:lnSpc>
                <a:spcPct val="90000"/>
              </a:lnSpc>
            </a:pPr>
            <a:r>
              <a:rPr lang="en-US" altLang="en-US" sz="2400" dirty="0">
                <a:latin typeface="Book Antiqua" panose="02040602050305030304" pitchFamily="18" charset="0"/>
              </a:rPr>
              <a:t>A more realistic pipelined version</a:t>
            </a:r>
          </a:p>
          <a:p>
            <a:pPr eaLnBrk="1" hangingPunct="1">
              <a:lnSpc>
                <a:spcPct val="90000"/>
              </a:lnSpc>
            </a:pPr>
            <a:r>
              <a:rPr lang="en-US" altLang="en-US" sz="2800" dirty="0">
                <a:latin typeface="Book Antiqua" panose="02040602050305030304" pitchFamily="18" charset="0"/>
              </a:rPr>
              <a:t>Simple subset, shows most aspects</a:t>
            </a:r>
          </a:p>
          <a:p>
            <a:pPr lvl="1" eaLnBrk="1" hangingPunct="1">
              <a:lnSpc>
                <a:spcPct val="90000"/>
              </a:lnSpc>
            </a:pPr>
            <a:r>
              <a:rPr lang="en-US" altLang="en-US" sz="2400" dirty="0">
                <a:solidFill>
                  <a:srgbClr val="0070C0"/>
                </a:solidFill>
                <a:latin typeface="Book Antiqua" panose="02040602050305030304" pitchFamily="18" charset="0"/>
              </a:rPr>
              <a:t>Memory</a:t>
            </a:r>
            <a:r>
              <a:rPr lang="en-US" altLang="en-US" sz="2400" dirty="0">
                <a:latin typeface="Book Antiqua" panose="02040602050305030304" pitchFamily="18" charset="0"/>
              </a:rPr>
              <a:t> reference: load doubleword (</a:t>
            </a:r>
            <a:r>
              <a:rPr lang="en-US" altLang="en-US" sz="2400" dirty="0" err="1">
                <a:solidFill>
                  <a:srgbClr val="0070C0"/>
                </a:solidFill>
                <a:latin typeface="Book Antiqua" panose="02040602050305030304" pitchFamily="18" charset="0"/>
              </a:rPr>
              <a:t>ld</a:t>
            </a:r>
            <a:r>
              <a:rPr lang="en-US" altLang="en-US" sz="2400" dirty="0">
                <a:latin typeface="Book Antiqua" panose="02040602050305030304" pitchFamily="18" charset="0"/>
              </a:rPr>
              <a:t>) and store doubleword (</a:t>
            </a:r>
            <a:r>
              <a:rPr lang="en-US" altLang="en-US" sz="2400" dirty="0" err="1">
                <a:solidFill>
                  <a:srgbClr val="0070C0"/>
                </a:solidFill>
                <a:latin typeface="Book Antiqua" panose="02040602050305030304" pitchFamily="18" charset="0"/>
              </a:rPr>
              <a:t>sd</a:t>
            </a:r>
            <a:r>
              <a:rPr lang="en-US" altLang="en-US" sz="2400" dirty="0">
                <a:latin typeface="Book Antiqua" panose="02040602050305030304" pitchFamily="18" charset="0"/>
              </a:rPr>
              <a:t>)</a:t>
            </a:r>
          </a:p>
          <a:p>
            <a:pPr lvl="1" eaLnBrk="1" hangingPunct="1">
              <a:lnSpc>
                <a:spcPct val="90000"/>
              </a:lnSpc>
            </a:pPr>
            <a:r>
              <a:rPr lang="en-US" altLang="en-US" sz="2400" dirty="0">
                <a:solidFill>
                  <a:srgbClr val="0070C0"/>
                </a:solidFill>
                <a:latin typeface="Book Antiqua" panose="02040602050305030304" pitchFamily="18" charset="0"/>
              </a:rPr>
              <a:t>Arithmetic</a:t>
            </a:r>
            <a:r>
              <a:rPr lang="en-US" altLang="en-US" sz="2400" dirty="0">
                <a:latin typeface="Book Antiqua" panose="02040602050305030304" pitchFamily="18" charset="0"/>
              </a:rPr>
              <a:t>/logical: add, sub, and, or</a:t>
            </a:r>
          </a:p>
          <a:p>
            <a:pPr lvl="1" eaLnBrk="1" hangingPunct="1">
              <a:lnSpc>
                <a:spcPct val="90000"/>
              </a:lnSpc>
            </a:pPr>
            <a:r>
              <a:rPr lang="en-US" altLang="en-US" sz="2400" dirty="0">
                <a:solidFill>
                  <a:srgbClr val="0070C0"/>
                </a:solidFill>
                <a:latin typeface="Book Antiqua" panose="02040602050305030304" pitchFamily="18" charset="0"/>
              </a:rPr>
              <a:t>Control</a:t>
            </a:r>
            <a:r>
              <a:rPr lang="en-US" altLang="en-US" sz="2400" dirty="0">
                <a:latin typeface="Book Antiqua" panose="02040602050305030304" pitchFamily="18" charset="0"/>
              </a:rPr>
              <a:t> transfer: </a:t>
            </a:r>
            <a:r>
              <a:rPr lang="en-US" altLang="en-US" sz="2400" dirty="0" err="1">
                <a:latin typeface="Book Antiqua" panose="02040602050305030304" pitchFamily="18" charset="0"/>
              </a:rPr>
              <a:t>beq</a:t>
            </a:r>
            <a:endParaRPr lang="en-US" altLang="en-US" sz="2400" dirty="0">
              <a:latin typeface="Book Antiqua" panose="02040602050305030304" pitchFamily="18" charset="0"/>
            </a:endParaRPr>
          </a:p>
          <a:p>
            <a:pPr algn="l"/>
            <a:r>
              <a:rPr lang="en-US" sz="2600" dirty="0">
                <a:latin typeface="Book Antiqua" panose="02040602050305030304" pitchFamily="18" charset="0"/>
              </a:rPr>
              <a:t>This subset does not include all the integer instructions, e.g., </a:t>
            </a:r>
            <a:r>
              <a:rPr lang="en-US" sz="2600" dirty="0">
                <a:solidFill>
                  <a:srgbClr val="0070C0"/>
                </a:solidFill>
                <a:latin typeface="Book Antiqua" panose="02040602050305030304" pitchFamily="18" charset="0"/>
              </a:rPr>
              <a:t>shift</a:t>
            </a:r>
            <a:r>
              <a:rPr lang="en-US" sz="2600" dirty="0">
                <a:latin typeface="Book Antiqua" panose="02040602050305030304" pitchFamily="18" charset="0"/>
              </a:rPr>
              <a:t>, </a:t>
            </a:r>
            <a:r>
              <a:rPr lang="en-US" sz="2600" dirty="0">
                <a:solidFill>
                  <a:srgbClr val="0070C0"/>
                </a:solidFill>
                <a:latin typeface="Book Antiqua" panose="02040602050305030304" pitchFamily="18" charset="0"/>
              </a:rPr>
              <a:t>multiply</a:t>
            </a:r>
            <a:r>
              <a:rPr lang="en-US" sz="2600" dirty="0">
                <a:latin typeface="Book Antiqua" panose="02040602050305030304" pitchFamily="18" charset="0"/>
              </a:rPr>
              <a:t>, and </a:t>
            </a:r>
            <a:r>
              <a:rPr lang="en-US" sz="2600" dirty="0">
                <a:solidFill>
                  <a:srgbClr val="0070C0"/>
                </a:solidFill>
                <a:latin typeface="Book Antiqua" panose="02040602050305030304" pitchFamily="18" charset="0"/>
              </a:rPr>
              <a:t>divide</a:t>
            </a:r>
            <a:r>
              <a:rPr lang="en-US" sz="2600" dirty="0">
                <a:latin typeface="Book Antiqua" panose="02040602050305030304" pitchFamily="18" charset="0"/>
              </a:rPr>
              <a:t>, nor does it include any </a:t>
            </a:r>
            <a:r>
              <a:rPr lang="en-US" sz="2600" dirty="0">
                <a:solidFill>
                  <a:srgbClr val="0070C0"/>
                </a:solidFill>
                <a:latin typeface="Book Antiqua" panose="02040602050305030304" pitchFamily="18" charset="0"/>
              </a:rPr>
              <a:t>floating-point</a:t>
            </a:r>
            <a:r>
              <a:rPr lang="en-US" sz="2600" dirty="0">
                <a:latin typeface="Book Antiqua" panose="02040602050305030304" pitchFamily="18" charset="0"/>
              </a:rPr>
              <a:t> instructions.</a:t>
            </a:r>
          </a:p>
          <a:p>
            <a:pPr lvl="1"/>
            <a:r>
              <a:rPr lang="en-US" sz="2200" dirty="0">
                <a:latin typeface="Book Antiqua" panose="02040602050305030304" pitchFamily="18" charset="0"/>
              </a:rPr>
              <a:t>It illustrates the key principles used in creating a </a:t>
            </a:r>
            <a:r>
              <a:rPr lang="en-US" sz="2200" dirty="0" err="1">
                <a:solidFill>
                  <a:srgbClr val="0070C0"/>
                </a:solidFill>
                <a:latin typeface="Book Antiqua" panose="02040602050305030304" pitchFamily="18" charset="0"/>
              </a:rPr>
              <a:t>datapath</a:t>
            </a:r>
            <a:r>
              <a:rPr lang="en-US" sz="2200" dirty="0">
                <a:latin typeface="Book Antiqua" panose="02040602050305030304" pitchFamily="18" charset="0"/>
              </a:rPr>
              <a:t> and designing </a:t>
            </a:r>
            <a:r>
              <a:rPr lang="en-CA" sz="2200" dirty="0">
                <a:latin typeface="Book Antiqua" panose="02040602050305030304" pitchFamily="18" charset="0"/>
              </a:rPr>
              <a:t>the </a:t>
            </a:r>
            <a:r>
              <a:rPr lang="en-CA" sz="2200" dirty="0">
                <a:solidFill>
                  <a:srgbClr val="0070C0"/>
                </a:solidFill>
                <a:latin typeface="Book Antiqua" panose="02040602050305030304" pitchFamily="18" charset="0"/>
              </a:rPr>
              <a:t>control</a:t>
            </a:r>
            <a:r>
              <a:rPr lang="en-CA" sz="2200" dirty="0">
                <a:latin typeface="Book Antiqua" panose="02040602050305030304" pitchFamily="18" charset="0"/>
              </a:rPr>
              <a:t>.</a:t>
            </a:r>
            <a:endParaRPr lang="en-US" altLang="en-US" sz="22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4.1 Introduction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851401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Datapath with Control</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8" name="Picture 1">
            <a:extLst>
              <a:ext uri="{FF2B5EF4-FFF2-40B4-BE49-F238E27FC236}">
                <a16:creationId xmlns:a16="http://schemas.microsoft.com/office/drawing/2014/main" id="{88A11A13-AEDF-49DA-9F95-91882DD6F4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4137" y="1260475"/>
            <a:ext cx="8968213"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176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7645"/>
            <a:ext cx="11268075" cy="575035"/>
          </a:xfrm>
        </p:spPr>
        <p:txBody>
          <a:bodyPr>
            <a:noAutofit/>
          </a:bodyPr>
          <a:lstStyle/>
          <a:p>
            <a:r>
              <a:rPr lang="en-US" sz="4000" dirty="0">
                <a:solidFill>
                  <a:srgbClr val="C00000"/>
                </a:solidFill>
                <a:latin typeface="Book Antiqua" panose="02040602050305030304" pitchFamily="18" charset="0"/>
              </a:rPr>
              <a:t>Datapath with multiplexors and control lines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6771582A-387A-4EF8-B879-9DFEA09F7995}"/>
              </a:ext>
            </a:extLst>
          </p:cNvPr>
          <p:cNvPicPr>
            <a:picLocks noChangeAspect="1"/>
          </p:cNvPicPr>
          <p:nvPr/>
        </p:nvPicPr>
        <p:blipFill>
          <a:blip r:embed="rId2">
            <a:lum bright="-20000" contrast="40000"/>
          </a:blip>
          <a:stretch>
            <a:fillRect/>
          </a:stretch>
        </p:blipFill>
        <p:spPr>
          <a:xfrm>
            <a:off x="2138275" y="1224470"/>
            <a:ext cx="7915450" cy="5029200"/>
          </a:xfrm>
          <a:prstGeom prst="rect">
            <a:avLst/>
          </a:prstGeom>
        </p:spPr>
      </p:pic>
      <p:sp>
        <p:nvSpPr>
          <p:cNvPr id="9" name="TextBox 8">
            <a:extLst>
              <a:ext uri="{FF2B5EF4-FFF2-40B4-BE49-F238E27FC236}">
                <a16:creationId xmlns:a16="http://schemas.microsoft.com/office/drawing/2014/main" id="{1C51DF5A-C5F4-423E-A8D9-8925428616F8}"/>
              </a:ext>
            </a:extLst>
          </p:cNvPr>
          <p:cNvSpPr txBox="1"/>
          <p:nvPr/>
        </p:nvSpPr>
        <p:spPr>
          <a:xfrm>
            <a:off x="278385" y="5330340"/>
            <a:ext cx="3577177" cy="923330"/>
          </a:xfrm>
          <a:prstGeom prst="rect">
            <a:avLst/>
          </a:prstGeom>
          <a:solidFill>
            <a:srgbClr val="FFFF00"/>
          </a:solidFill>
        </p:spPr>
        <p:txBody>
          <a:bodyPr wrap="square">
            <a:spAutoFit/>
          </a:bodyPr>
          <a:lstStyle/>
          <a:p>
            <a:pPr algn="l"/>
            <a:r>
              <a:rPr lang="en-US" sz="1800" b="0" i="0" u="none" strike="noStrike" baseline="0" dirty="0">
                <a:solidFill>
                  <a:srgbClr val="0070C0"/>
                </a:solidFill>
                <a:latin typeface="MinionPro-Regular"/>
              </a:rPr>
              <a:t>This Figure shows:</a:t>
            </a:r>
          </a:p>
          <a:p>
            <a:pPr marL="285750" indent="-285750" algn="l">
              <a:buFont typeface="Arial" panose="020B0604020202020204" pitchFamily="34" charset="0"/>
              <a:buChar char="•"/>
            </a:pPr>
            <a:r>
              <a:rPr lang="en-US" sz="1800" b="0" i="0" u="none" strike="noStrike" baseline="0" dirty="0">
                <a:solidFill>
                  <a:srgbClr val="0070C0"/>
                </a:solidFill>
                <a:latin typeface="MinionPro-Regular"/>
              </a:rPr>
              <a:t> </a:t>
            </a:r>
            <a:r>
              <a:rPr lang="en-US" dirty="0">
                <a:solidFill>
                  <a:srgbClr val="0070C0"/>
                </a:solidFill>
                <a:latin typeface="MinionPro-Regular"/>
              </a:rPr>
              <a:t>S</a:t>
            </a:r>
            <a:r>
              <a:rPr lang="en-US" sz="1800" b="0" i="0" u="none" strike="noStrike" baseline="0" dirty="0">
                <a:solidFill>
                  <a:srgbClr val="0070C0"/>
                </a:solidFill>
                <a:latin typeface="MinionPro-Regular"/>
              </a:rPr>
              <a:t>ix single-bit control lines </a:t>
            </a:r>
          </a:p>
          <a:p>
            <a:pPr marL="285750" indent="-285750" algn="l">
              <a:buFont typeface="Arial" panose="020B0604020202020204" pitchFamily="34" charset="0"/>
              <a:buChar char="•"/>
            </a:pPr>
            <a:r>
              <a:rPr lang="en-US" sz="1800" b="0" i="0" u="none" strike="noStrike" baseline="0" dirty="0">
                <a:solidFill>
                  <a:srgbClr val="0070C0"/>
                </a:solidFill>
                <a:latin typeface="MinionPro-Regular"/>
              </a:rPr>
              <a:t>2-bit </a:t>
            </a:r>
            <a:r>
              <a:rPr lang="en-US" sz="1800" b="0" i="0" u="none" strike="noStrike" baseline="0" dirty="0" err="1">
                <a:solidFill>
                  <a:srgbClr val="0070C0"/>
                </a:solidFill>
                <a:latin typeface="MinionPro-Regular"/>
              </a:rPr>
              <a:t>ALUOp</a:t>
            </a:r>
            <a:r>
              <a:rPr lang="en-US" sz="1800" b="0" i="0" u="none" strike="noStrike" baseline="0" dirty="0">
                <a:solidFill>
                  <a:srgbClr val="0070C0"/>
                </a:solidFill>
                <a:latin typeface="MinionPro-Regular"/>
              </a:rPr>
              <a:t> control </a:t>
            </a:r>
            <a:r>
              <a:rPr lang="en-CA" sz="1800" b="0" i="0" u="none" strike="noStrike" baseline="0" dirty="0">
                <a:solidFill>
                  <a:srgbClr val="0070C0"/>
                </a:solidFill>
                <a:latin typeface="MinionPro-Regular"/>
              </a:rPr>
              <a:t>signal</a:t>
            </a:r>
            <a:endParaRPr lang="en-CA" dirty="0">
              <a:solidFill>
                <a:srgbClr val="0070C0"/>
              </a:solidFill>
            </a:endParaRPr>
          </a:p>
        </p:txBody>
      </p:sp>
    </p:spTree>
    <p:extLst>
      <p:ext uri="{BB962C8B-B14F-4D97-AF65-F5344CB8AC3E}">
        <p14:creationId xmlns:p14="http://schemas.microsoft.com/office/powerpoint/2010/main" val="3093723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effect of each of the six control signals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12CA10A8-8882-498A-82C2-CBD211D24B25}"/>
              </a:ext>
            </a:extLst>
          </p:cNvPr>
          <p:cNvPicPr>
            <a:picLocks noChangeAspect="1"/>
          </p:cNvPicPr>
          <p:nvPr/>
        </p:nvPicPr>
        <p:blipFill>
          <a:blip r:embed="rId2">
            <a:lum bright="-20000" contrast="40000"/>
          </a:blip>
          <a:stretch>
            <a:fillRect/>
          </a:stretch>
        </p:blipFill>
        <p:spPr>
          <a:xfrm>
            <a:off x="1944738" y="1344930"/>
            <a:ext cx="8278433" cy="4206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71A7D34-31A4-4790-81A1-0F7CB99B0243}"/>
              </a:ext>
            </a:extLst>
          </p:cNvPr>
          <p:cNvPicPr>
            <a:picLocks noChangeAspect="1"/>
          </p:cNvPicPr>
          <p:nvPr/>
        </p:nvPicPr>
        <p:blipFill>
          <a:blip r:embed="rId3"/>
          <a:stretch>
            <a:fillRect/>
          </a:stretch>
        </p:blipFill>
        <p:spPr>
          <a:xfrm>
            <a:off x="10434719" y="649287"/>
            <a:ext cx="1107583" cy="1647217"/>
          </a:xfrm>
          <a:prstGeom prst="rect">
            <a:avLst/>
          </a:prstGeom>
        </p:spPr>
      </p:pic>
      <p:pic>
        <p:nvPicPr>
          <p:cNvPr id="7" name="Picture 6">
            <a:extLst>
              <a:ext uri="{FF2B5EF4-FFF2-40B4-BE49-F238E27FC236}">
                <a16:creationId xmlns:a16="http://schemas.microsoft.com/office/drawing/2014/main" id="{C3F0C7E4-D844-4409-822A-37021A455A47}"/>
              </a:ext>
            </a:extLst>
          </p:cNvPr>
          <p:cNvPicPr>
            <a:picLocks noChangeAspect="1"/>
          </p:cNvPicPr>
          <p:nvPr/>
        </p:nvPicPr>
        <p:blipFill>
          <a:blip r:embed="rId4"/>
          <a:stretch>
            <a:fillRect/>
          </a:stretch>
        </p:blipFill>
        <p:spPr>
          <a:xfrm>
            <a:off x="334314" y="2020279"/>
            <a:ext cx="1236372" cy="1005191"/>
          </a:xfrm>
          <a:prstGeom prst="rect">
            <a:avLst/>
          </a:prstGeom>
        </p:spPr>
      </p:pic>
      <p:pic>
        <p:nvPicPr>
          <p:cNvPr id="11" name="Picture 10">
            <a:extLst>
              <a:ext uri="{FF2B5EF4-FFF2-40B4-BE49-F238E27FC236}">
                <a16:creationId xmlns:a16="http://schemas.microsoft.com/office/drawing/2014/main" id="{38DEA985-C08D-441A-9675-346981E8D6B7}"/>
              </a:ext>
            </a:extLst>
          </p:cNvPr>
          <p:cNvPicPr>
            <a:picLocks noChangeAspect="1"/>
          </p:cNvPicPr>
          <p:nvPr/>
        </p:nvPicPr>
        <p:blipFill>
          <a:blip r:embed="rId5"/>
          <a:stretch>
            <a:fillRect/>
          </a:stretch>
        </p:blipFill>
        <p:spPr>
          <a:xfrm>
            <a:off x="10597223" y="2580666"/>
            <a:ext cx="901521" cy="1232170"/>
          </a:xfrm>
          <a:prstGeom prst="rect">
            <a:avLst/>
          </a:prstGeom>
        </p:spPr>
      </p:pic>
      <p:pic>
        <p:nvPicPr>
          <p:cNvPr id="16" name="Picture 15">
            <a:extLst>
              <a:ext uri="{FF2B5EF4-FFF2-40B4-BE49-F238E27FC236}">
                <a16:creationId xmlns:a16="http://schemas.microsoft.com/office/drawing/2014/main" id="{DF18BDD4-AAE0-4AC1-8B23-4B50E05C3831}"/>
              </a:ext>
            </a:extLst>
          </p:cNvPr>
          <p:cNvPicPr>
            <a:picLocks noChangeAspect="1"/>
          </p:cNvPicPr>
          <p:nvPr/>
        </p:nvPicPr>
        <p:blipFill>
          <a:blip r:embed="rId6"/>
          <a:stretch>
            <a:fillRect/>
          </a:stretch>
        </p:blipFill>
        <p:spPr>
          <a:xfrm>
            <a:off x="10434719" y="3812836"/>
            <a:ext cx="1674254" cy="2023353"/>
          </a:xfrm>
          <a:prstGeom prst="rect">
            <a:avLst/>
          </a:prstGeom>
        </p:spPr>
      </p:pic>
    </p:spTree>
    <p:extLst>
      <p:ext uri="{BB962C8B-B14F-4D97-AF65-F5344CB8AC3E}">
        <p14:creationId xmlns:p14="http://schemas.microsoft.com/office/powerpoint/2010/main" val="387777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Control lines are instruction dependent</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710B3311-BFAC-4D32-ABEF-30B08B7F7F90}"/>
              </a:ext>
            </a:extLst>
          </p:cNvPr>
          <p:cNvPicPr>
            <a:picLocks noChangeAspect="1"/>
          </p:cNvPicPr>
          <p:nvPr/>
        </p:nvPicPr>
        <p:blipFill>
          <a:blip r:embed="rId2">
            <a:lum bright="-20000" contrast="40000"/>
          </a:blip>
          <a:stretch>
            <a:fillRect/>
          </a:stretch>
        </p:blipFill>
        <p:spPr>
          <a:xfrm>
            <a:off x="1894431" y="1783080"/>
            <a:ext cx="7938166" cy="1645920"/>
          </a:xfrm>
          <a:prstGeom prst="rect">
            <a:avLst/>
          </a:prstGeom>
        </p:spPr>
      </p:pic>
    </p:spTree>
    <p:extLst>
      <p:ext uri="{BB962C8B-B14F-4D97-AF65-F5344CB8AC3E}">
        <p14:creationId xmlns:p14="http://schemas.microsoft.com/office/powerpoint/2010/main" val="1941334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simple </a:t>
            </a:r>
            <a:r>
              <a:rPr lang="en-US" sz="4000" dirty="0" err="1">
                <a:solidFill>
                  <a:srgbClr val="C00000"/>
                </a:solidFill>
                <a:latin typeface="Book Antiqua" panose="02040602050305030304" pitchFamily="18" charset="0"/>
              </a:rPr>
              <a:t>datapath</a:t>
            </a:r>
            <a:r>
              <a:rPr lang="en-US" sz="4000" dirty="0">
                <a:solidFill>
                  <a:srgbClr val="C00000"/>
                </a:solidFill>
                <a:latin typeface="Book Antiqua" panose="02040602050305030304" pitchFamily="18" charset="0"/>
              </a:rPr>
              <a:t> with the control unit</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4" name="Picture 3">
            <a:extLst>
              <a:ext uri="{FF2B5EF4-FFF2-40B4-BE49-F238E27FC236}">
                <a16:creationId xmlns:a16="http://schemas.microsoft.com/office/drawing/2014/main" id="{4D84392C-EADB-4FED-AD2F-CB7E847F301E}"/>
              </a:ext>
            </a:extLst>
          </p:cNvPr>
          <p:cNvPicPr>
            <a:picLocks noChangeAspect="1"/>
          </p:cNvPicPr>
          <p:nvPr/>
        </p:nvPicPr>
        <p:blipFill>
          <a:blip r:embed="rId2">
            <a:lum bright="-20000" contrast="40000"/>
          </a:blip>
          <a:stretch>
            <a:fillRect/>
          </a:stretch>
        </p:blipFill>
        <p:spPr>
          <a:xfrm>
            <a:off x="1788631" y="933450"/>
            <a:ext cx="7364796" cy="5394960"/>
          </a:xfrm>
          <a:prstGeom prst="rect">
            <a:avLst/>
          </a:prstGeom>
        </p:spPr>
      </p:pic>
    </p:spTree>
    <p:extLst>
      <p:ext uri="{BB962C8B-B14F-4D97-AF65-F5344CB8AC3E}">
        <p14:creationId xmlns:p14="http://schemas.microsoft.com/office/powerpoint/2010/main" val="1359413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R-Type Instruction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8" name="Picture 3">
            <a:extLst>
              <a:ext uri="{FF2B5EF4-FFF2-40B4-BE49-F238E27FC236}">
                <a16:creationId xmlns:a16="http://schemas.microsoft.com/office/drawing/2014/main" id="{0E6A28F2-CEA7-4A5D-983F-D39F9B272E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1155" y="1187777"/>
            <a:ext cx="7682845" cy="516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228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Load Instruction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E9470BA6-D35B-4A02-941F-659512D58A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0581" y="1139031"/>
            <a:ext cx="7612459"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358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Branch-on-Equal Instruction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C632F269-3715-46DB-BEA7-C4DC8B0F45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4138" y="1260475"/>
            <a:ext cx="6435725"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664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algn="l"/>
            <a:r>
              <a:rPr lang="en-US" sz="2400" dirty="0">
                <a:latin typeface="Book Antiqua" panose="02040602050305030304" pitchFamily="18" charset="0"/>
              </a:rPr>
              <a:t>The penalty for using the </a:t>
            </a:r>
            <a:r>
              <a:rPr lang="en-US" sz="2400" dirty="0">
                <a:solidFill>
                  <a:srgbClr val="0070C0"/>
                </a:solidFill>
                <a:latin typeface="Book Antiqua" panose="02040602050305030304" pitchFamily="18" charset="0"/>
              </a:rPr>
              <a:t>single-cycle design </a:t>
            </a:r>
            <a:r>
              <a:rPr lang="en-US" sz="2400" dirty="0">
                <a:latin typeface="Book Antiqua" panose="02040602050305030304" pitchFamily="18" charset="0"/>
              </a:rPr>
              <a:t>with a fixed clock cycle is significant, but might be considered </a:t>
            </a:r>
            <a:r>
              <a:rPr lang="en-US" sz="2400" dirty="0">
                <a:solidFill>
                  <a:srgbClr val="0070C0"/>
                </a:solidFill>
                <a:latin typeface="Book Antiqua" panose="02040602050305030304" pitchFamily="18" charset="0"/>
              </a:rPr>
              <a:t>acceptable</a:t>
            </a:r>
            <a:r>
              <a:rPr lang="en-US" sz="2400" dirty="0">
                <a:latin typeface="Book Antiqua" panose="02040602050305030304" pitchFamily="18" charset="0"/>
              </a:rPr>
              <a:t> for this small instruction set. </a:t>
            </a:r>
          </a:p>
          <a:p>
            <a:pPr algn="l"/>
            <a:r>
              <a:rPr lang="en-US" sz="2400" dirty="0">
                <a:latin typeface="Book Antiqua" panose="02040602050305030304" pitchFamily="18" charset="0"/>
              </a:rPr>
              <a:t>Historically, </a:t>
            </a:r>
            <a:r>
              <a:rPr lang="en-US" sz="2400" dirty="0">
                <a:solidFill>
                  <a:srgbClr val="FF0000"/>
                </a:solidFill>
                <a:latin typeface="Book Antiqua" panose="02040602050305030304" pitchFamily="18" charset="0"/>
              </a:rPr>
              <a:t>early</a:t>
            </a:r>
            <a:r>
              <a:rPr lang="en-US" sz="2400" dirty="0">
                <a:latin typeface="Book Antiqua" panose="02040602050305030304" pitchFamily="18" charset="0"/>
              </a:rPr>
              <a:t> computers with </a:t>
            </a:r>
            <a:r>
              <a:rPr lang="en-US" sz="2400" dirty="0">
                <a:solidFill>
                  <a:srgbClr val="0070C0"/>
                </a:solidFill>
                <a:latin typeface="Book Antiqua" panose="02040602050305030304" pitchFamily="18" charset="0"/>
              </a:rPr>
              <a:t>very simple instruction sets </a:t>
            </a:r>
            <a:r>
              <a:rPr lang="en-US" sz="2400" dirty="0">
                <a:latin typeface="Book Antiqua" panose="02040602050305030304" pitchFamily="18" charset="0"/>
              </a:rPr>
              <a:t>did use this implementation technique.</a:t>
            </a:r>
          </a:p>
          <a:p>
            <a:r>
              <a:rPr lang="en-US" sz="2400" dirty="0">
                <a:latin typeface="Book Antiqua" panose="02040602050305030304" pitchFamily="18" charset="0"/>
              </a:rPr>
              <a:t>With </a:t>
            </a:r>
            <a:r>
              <a:rPr lang="en-US" sz="2400" dirty="0">
                <a:solidFill>
                  <a:srgbClr val="FF0000"/>
                </a:solidFill>
                <a:latin typeface="Book Antiqua" panose="02040602050305030304" pitchFamily="18" charset="0"/>
              </a:rPr>
              <a:t>floating-point</a:t>
            </a:r>
            <a:r>
              <a:rPr lang="en-US" sz="2400" dirty="0">
                <a:latin typeface="Book Antiqua" panose="02040602050305030304" pitchFamily="18" charset="0"/>
              </a:rPr>
              <a:t> unit or an instruction set with more complex instructions, this single-cycle design wouldn’t work well at all.</a:t>
            </a:r>
          </a:p>
          <a:p>
            <a:endParaRPr lang="en-US" altLang="en-US" sz="24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Finalizing Control</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176209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r>
              <a:rPr lang="en-US" altLang="en-US" sz="3200" dirty="0">
                <a:latin typeface="Book Antiqua" panose="02040602050305030304" pitchFamily="18" charset="0"/>
              </a:rPr>
              <a:t>Longest delay determines clock period</a:t>
            </a:r>
          </a:p>
          <a:p>
            <a:pPr lvl="1" eaLnBrk="1" hangingPunct="1"/>
            <a:r>
              <a:rPr lang="en-US" altLang="en-US" sz="2800" dirty="0">
                <a:latin typeface="Book Antiqua" panose="02040602050305030304" pitchFamily="18" charset="0"/>
              </a:rPr>
              <a:t>Critical path: </a:t>
            </a:r>
            <a:r>
              <a:rPr lang="en-US" altLang="en-US" sz="2800" dirty="0">
                <a:solidFill>
                  <a:srgbClr val="0070C0"/>
                </a:solidFill>
                <a:highlight>
                  <a:srgbClr val="FFFF00"/>
                </a:highlight>
                <a:latin typeface="Book Antiqua" panose="02040602050305030304" pitchFamily="18" charset="0"/>
              </a:rPr>
              <a:t>load instruction</a:t>
            </a:r>
          </a:p>
          <a:p>
            <a:pPr lvl="1" eaLnBrk="1" hangingPunct="1"/>
            <a:r>
              <a:rPr lang="en-US" altLang="en-US" sz="2800" dirty="0">
                <a:latin typeface="Book Antiqua" panose="02040602050305030304" pitchFamily="18" charset="0"/>
              </a:rPr>
              <a:t>Instruction memory </a:t>
            </a:r>
            <a:r>
              <a:rPr lang="en-US" altLang="en-US" sz="2800" dirty="0">
                <a:latin typeface="Book Antiqua" panose="02040602050305030304" pitchFamily="18" charset="0"/>
                <a:sym typeface="Symbol" panose="05050102010706020507" pitchFamily="18" charset="2"/>
              </a:rPr>
              <a:t></a:t>
            </a:r>
            <a:r>
              <a:rPr lang="en-US" altLang="en-US" sz="2800" dirty="0">
                <a:latin typeface="Book Antiqua" panose="02040602050305030304" pitchFamily="18" charset="0"/>
              </a:rPr>
              <a:t> register file </a:t>
            </a:r>
            <a:r>
              <a:rPr lang="en-US" altLang="en-US" sz="2800" dirty="0">
                <a:latin typeface="Book Antiqua" panose="02040602050305030304" pitchFamily="18" charset="0"/>
                <a:sym typeface="Symbol" panose="05050102010706020507" pitchFamily="18" charset="2"/>
              </a:rPr>
              <a:t></a:t>
            </a:r>
            <a:r>
              <a:rPr lang="en-US" altLang="en-US" sz="2800" dirty="0">
                <a:latin typeface="Book Antiqua" panose="02040602050305030304" pitchFamily="18" charset="0"/>
              </a:rPr>
              <a:t> ALU </a:t>
            </a:r>
            <a:r>
              <a:rPr lang="en-US" altLang="en-US" sz="2800" dirty="0">
                <a:latin typeface="Book Antiqua" panose="02040602050305030304" pitchFamily="18" charset="0"/>
                <a:sym typeface="Symbol" panose="05050102010706020507" pitchFamily="18" charset="2"/>
              </a:rPr>
              <a:t></a:t>
            </a:r>
            <a:r>
              <a:rPr lang="en-US" altLang="en-US" sz="2800" dirty="0">
                <a:latin typeface="Book Antiqua" panose="02040602050305030304" pitchFamily="18" charset="0"/>
              </a:rPr>
              <a:t> data memory </a:t>
            </a:r>
            <a:r>
              <a:rPr lang="en-US" altLang="en-US" sz="2800" dirty="0">
                <a:latin typeface="Book Antiqua" panose="02040602050305030304" pitchFamily="18" charset="0"/>
                <a:sym typeface="Symbol" panose="05050102010706020507" pitchFamily="18" charset="2"/>
              </a:rPr>
              <a:t></a:t>
            </a:r>
            <a:r>
              <a:rPr lang="en-US" altLang="en-US" sz="2800" dirty="0">
                <a:latin typeface="Book Antiqua" panose="02040602050305030304" pitchFamily="18" charset="0"/>
              </a:rPr>
              <a:t> register file</a:t>
            </a:r>
          </a:p>
          <a:p>
            <a:pPr eaLnBrk="1" hangingPunct="1"/>
            <a:r>
              <a:rPr lang="en-US" altLang="en-US" sz="3200" dirty="0">
                <a:latin typeface="Book Antiqua" panose="02040602050305030304" pitchFamily="18" charset="0"/>
              </a:rPr>
              <a:t>Not feasible to vary period for different instructions</a:t>
            </a:r>
          </a:p>
          <a:p>
            <a:pPr eaLnBrk="1" hangingPunct="1"/>
            <a:r>
              <a:rPr lang="en-US" altLang="en-US" sz="3200" dirty="0">
                <a:latin typeface="Book Antiqua" panose="02040602050305030304" pitchFamily="18" charset="0"/>
              </a:rPr>
              <a:t>Violates design principle</a:t>
            </a:r>
          </a:p>
          <a:p>
            <a:pPr lvl="1" eaLnBrk="1" hangingPunct="1"/>
            <a:r>
              <a:rPr lang="en-US" altLang="en-US" sz="2800" dirty="0">
                <a:latin typeface="Book Antiqua" panose="02040602050305030304" pitchFamily="18" charset="0"/>
              </a:rPr>
              <a:t>Making the common case fast</a:t>
            </a:r>
          </a:p>
          <a:p>
            <a:pPr eaLnBrk="1" hangingPunct="1"/>
            <a:r>
              <a:rPr lang="en-US" altLang="en-US" sz="3200" dirty="0">
                <a:latin typeface="Book Antiqua" panose="02040602050305030304" pitchFamily="18" charset="0"/>
              </a:rPr>
              <a:t>We will improve performance by pipelining</a:t>
            </a: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Performance Issues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39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321273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fontScale="85000" lnSpcReduction="20000"/>
          </a:bodyPr>
          <a:lstStyle/>
          <a:p>
            <a:pPr eaLnBrk="1" hangingPunct="1"/>
            <a:r>
              <a:rPr lang="en-US" altLang="en-US" sz="2800" dirty="0">
                <a:latin typeface="Book Antiqua" panose="02040602050305030304" pitchFamily="18" charset="0"/>
              </a:rPr>
              <a:t>For instructions of various types, the first two operations are similar:</a:t>
            </a:r>
          </a:p>
          <a:p>
            <a:pPr marL="971550" lvl="1" indent="-514350">
              <a:buFont typeface="+mj-lt"/>
              <a:buAutoNum type="arabicPeriod"/>
            </a:pPr>
            <a:r>
              <a:rPr lang="en-US" dirty="0">
                <a:latin typeface="Book Antiqua" panose="02040602050305030304" pitchFamily="18" charset="0"/>
              </a:rPr>
              <a:t>Send the program counter (PC) to the instruction memory and </a:t>
            </a:r>
            <a:r>
              <a:rPr lang="en-US" dirty="0">
                <a:solidFill>
                  <a:srgbClr val="0070C0"/>
                </a:solidFill>
                <a:latin typeface="Book Antiqua" panose="02040602050305030304" pitchFamily="18" charset="0"/>
              </a:rPr>
              <a:t>fetch</a:t>
            </a:r>
            <a:r>
              <a:rPr lang="en-US" dirty="0">
                <a:latin typeface="Book Antiqua" panose="02040602050305030304" pitchFamily="18" charset="0"/>
              </a:rPr>
              <a:t> the instruction.</a:t>
            </a:r>
          </a:p>
          <a:p>
            <a:pPr marL="971550" lvl="1" indent="-514350">
              <a:buFont typeface="+mj-lt"/>
              <a:buAutoNum type="arabicPeriod"/>
            </a:pPr>
            <a:r>
              <a:rPr lang="en-US" dirty="0">
                <a:latin typeface="Book Antiqua" panose="02040602050305030304" pitchFamily="18" charset="0"/>
              </a:rPr>
              <a:t>Read one or two </a:t>
            </a:r>
            <a:r>
              <a:rPr lang="en-US" dirty="0">
                <a:solidFill>
                  <a:srgbClr val="0070C0"/>
                </a:solidFill>
                <a:latin typeface="Book Antiqua" panose="02040602050305030304" pitchFamily="18" charset="0"/>
              </a:rPr>
              <a:t>registers</a:t>
            </a:r>
            <a:r>
              <a:rPr lang="en-US" dirty="0">
                <a:latin typeface="Book Antiqua" panose="02040602050305030304" pitchFamily="18" charset="0"/>
              </a:rPr>
              <a:t>, using fields of the instruction to select the registers to read.</a:t>
            </a:r>
          </a:p>
          <a:p>
            <a:pPr marL="914400" lvl="2" indent="0">
              <a:buNone/>
            </a:pPr>
            <a:r>
              <a:rPr lang="en-US" dirty="0">
                <a:latin typeface="Book Antiqua" panose="02040602050305030304" pitchFamily="18" charset="0"/>
              </a:rPr>
              <a:t> For the </a:t>
            </a:r>
            <a:r>
              <a:rPr lang="en-US" dirty="0" err="1">
                <a:latin typeface="Book Antiqua" panose="02040602050305030304" pitchFamily="18" charset="0"/>
              </a:rPr>
              <a:t>ld</a:t>
            </a:r>
            <a:r>
              <a:rPr lang="en-US" dirty="0">
                <a:latin typeface="Book Antiqua" panose="02040602050305030304" pitchFamily="18" charset="0"/>
              </a:rPr>
              <a:t> instruction, we need to read only one register, but most other instructions require reading two registers.</a:t>
            </a:r>
          </a:p>
          <a:p>
            <a:pPr eaLnBrk="1" hangingPunct="1"/>
            <a:r>
              <a:rPr lang="en-US" altLang="en-US" sz="2800" dirty="0">
                <a:latin typeface="Book Antiqua" panose="02040602050305030304" pitchFamily="18" charset="0"/>
                <a:sym typeface="Symbol" panose="05050102010706020507" pitchFamily="18" charset="2"/>
              </a:rPr>
              <a:t>Then, depending on instruction class</a:t>
            </a:r>
          </a:p>
          <a:p>
            <a:pPr lvl="1" eaLnBrk="1" hangingPunct="1"/>
            <a:r>
              <a:rPr lang="en-US" altLang="en-US" sz="2400" dirty="0">
                <a:latin typeface="Book Antiqua" panose="02040602050305030304" pitchFamily="18" charset="0"/>
                <a:sym typeface="Symbol" panose="05050102010706020507" pitchFamily="18" charset="2"/>
              </a:rPr>
              <a:t>Use </a:t>
            </a:r>
            <a:r>
              <a:rPr lang="en-US" altLang="en-US" sz="2400" dirty="0">
                <a:solidFill>
                  <a:srgbClr val="0070C0"/>
                </a:solidFill>
                <a:latin typeface="Book Antiqua" panose="02040602050305030304" pitchFamily="18" charset="0"/>
                <a:sym typeface="Symbol" panose="05050102010706020507" pitchFamily="18" charset="2"/>
              </a:rPr>
              <a:t>ALU</a:t>
            </a:r>
            <a:r>
              <a:rPr lang="en-US" altLang="en-US" sz="2400" dirty="0">
                <a:latin typeface="Book Antiqua" panose="02040602050305030304" pitchFamily="18" charset="0"/>
                <a:sym typeface="Symbol" panose="05050102010706020507" pitchFamily="18" charset="2"/>
              </a:rPr>
              <a:t> to calculate</a:t>
            </a:r>
          </a:p>
          <a:p>
            <a:pPr lvl="2" eaLnBrk="1" hangingPunct="1"/>
            <a:r>
              <a:rPr lang="en-US" altLang="en-US" sz="2000" dirty="0">
                <a:latin typeface="Book Antiqua" panose="02040602050305030304" pitchFamily="18" charset="0"/>
                <a:sym typeface="Symbol" panose="05050102010706020507" pitchFamily="18" charset="2"/>
              </a:rPr>
              <a:t>Arithmetic result</a:t>
            </a:r>
          </a:p>
          <a:p>
            <a:pPr lvl="2" eaLnBrk="1" hangingPunct="1"/>
            <a:r>
              <a:rPr lang="en-US" altLang="en-US" sz="2000" dirty="0">
                <a:latin typeface="Book Antiqua" panose="02040602050305030304" pitchFamily="18" charset="0"/>
                <a:sym typeface="Symbol" panose="05050102010706020507" pitchFamily="18" charset="2"/>
              </a:rPr>
              <a:t>Memory address for load/store</a:t>
            </a:r>
          </a:p>
          <a:p>
            <a:pPr lvl="2" eaLnBrk="1" hangingPunct="1"/>
            <a:r>
              <a:rPr lang="en-US" altLang="en-US" sz="2000" dirty="0">
                <a:latin typeface="Book Antiqua" panose="02040602050305030304" pitchFamily="18" charset="0"/>
                <a:sym typeface="Symbol" panose="05050102010706020507" pitchFamily="18" charset="2"/>
              </a:rPr>
              <a:t>Branch comparison</a:t>
            </a:r>
          </a:p>
          <a:p>
            <a:pPr algn="l"/>
            <a:r>
              <a:rPr lang="en-CA" dirty="0">
                <a:latin typeface="Book Antiqua" panose="02040602050305030304" pitchFamily="18" charset="0"/>
              </a:rPr>
              <a:t>A </a:t>
            </a:r>
            <a:r>
              <a:rPr lang="en-CA" dirty="0">
                <a:solidFill>
                  <a:srgbClr val="0070C0"/>
                </a:solidFill>
                <a:latin typeface="Book Antiqua" panose="02040602050305030304" pitchFamily="18" charset="0"/>
              </a:rPr>
              <a:t>memory-reference</a:t>
            </a:r>
            <a:r>
              <a:rPr lang="en-CA" dirty="0">
                <a:latin typeface="Book Antiqua" panose="02040602050305030304" pitchFamily="18" charset="0"/>
              </a:rPr>
              <a:t> instruction will </a:t>
            </a:r>
            <a:r>
              <a:rPr lang="en-US" dirty="0">
                <a:latin typeface="Book Antiqua" panose="02040602050305030304" pitchFamily="18" charset="0"/>
              </a:rPr>
              <a:t>need to access the memory either to read data for a </a:t>
            </a:r>
            <a:r>
              <a:rPr lang="en-US" dirty="0">
                <a:solidFill>
                  <a:srgbClr val="0070C0"/>
                </a:solidFill>
                <a:latin typeface="Book Antiqua" panose="02040602050305030304" pitchFamily="18" charset="0"/>
              </a:rPr>
              <a:t>load</a:t>
            </a:r>
            <a:r>
              <a:rPr lang="en-US" dirty="0">
                <a:latin typeface="Book Antiqua" panose="02040602050305030304" pitchFamily="18" charset="0"/>
              </a:rPr>
              <a:t> or write data for a </a:t>
            </a:r>
            <a:r>
              <a:rPr lang="en-US" dirty="0">
                <a:solidFill>
                  <a:srgbClr val="0070C0"/>
                </a:solidFill>
                <a:latin typeface="Book Antiqua" panose="02040602050305030304" pitchFamily="18" charset="0"/>
              </a:rPr>
              <a:t>store</a:t>
            </a:r>
            <a:r>
              <a:rPr lang="en-US" dirty="0">
                <a:latin typeface="Book Antiqua" panose="02040602050305030304" pitchFamily="18" charset="0"/>
              </a:rPr>
              <a:t>.</a:t>
            </a:r>
          </a:p>
          <a:p>
            <a:pPr algn="l"/>
            <a:r>
              <a:rPr lang="en-US" dirty="0">
                <a:latin typeface="Book Antiqua" panose="02040602050305030304" pitchFamily="18" charset="0"/>
              </a:rPr>
              <a:t>An </a:t>
            </a:r>
            <a:r>
              <a:rPr lang="en-US" dirty="0">
                <a:solidFill>
                  <a:srgbClr val="0070C0"/>
                </a:solidFill>
                <a:latin typeface="Book Antiqua" panose="02040602050305030304" pitchFamily="18" charset="0"/>
              </a:rPr>
              <a:t>arithmetic-logical</a:t>
            </a:r>
            <a:r>
              <a:rPr lang="en-US" dirty="0">
                <a:latin typeface="Book Antiqua" panose="02040602050305030304" pitchFamily="18" charset="0"/>
              </a:rPr>
              <a:t> or load instruction must write the data from the ALU or memory back into a register.</a:t>
            </a:r>
          </a:p>
          <a:p>
            <a:pPr algn="l"/>
            <a:r>
              <a:rPr lang="en-US" dirty="0">
                <a:latin typeface="Book Antiqua" panose="02040602050305030304" pitchFamily="18" charset="0"/>
              </a:rPr>
              <a:t>A </a:t>
            </a:r>
            <a:r>
              <a:rPr lang="en-US" dirty="0">
                <a:solidFill>
                  <a:srgbClr val="0070C0"/>
                </a:solidFill>
                <a:latin typeface="Book Antiqua" panose="02040602050305030304" pitchFamily="18" charset="0"/>
              </a:rPr>
              <a:t>conditional branch </a:t>
            </a:r>
            <a:r>
              <a:rPr lang="en-US" dirty="0">
                <a:latin typeface="Book Antiqua" panose="02040602050305030304" pitchFamily="18" charset="0"/>
              </a:rPr>
              <a:t>instruction, we may need to change the next instruction address based on the comparison; otherwise, the PC should be incremented by four to get the address of the subsequent instruction</a:t>
            </a:r>
            <a:endParaRPr lang="en-US" altLang="en-US" dirty="0">
              <a:latin typeface="Book Antiqua" panose="02040602050305030304" pitchFamily="18" charset="0"/>
              <a:sym typeface="Symbol" panose="05050102010706020507" pitchFamily="18" charset="2"/>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Instruction Execution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3658105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f04-25-P374493">
            <a:extLst>
              <a:ext uri="{FF2B5EF4-FFF2-40B4-BE49-F238E27FC236}">
                <a16:creationId xmlns:a16="http://schemas.microsoft.com/office/drawing/2014/main" id="{230EEE28-0DEE-47C6-96C5-7E3D75EC4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2014626"/>
            <a:ext cx="5610225" cy="44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1188720"/>
          </a:xfrm>
        </p:spPr>
        <p:txBody>
          <a:bodyPr>
            <a:normAutofit/>
          </a:bodyPr>
          <a:lstStyle/>
          <a:p>
            <a:pPr eaLnBrk="1" hangingPunct="1"/>
            <a:r>
              <a:rPr lang="en-US" altLang="en-US" dirty="0">
                <a:latin typeface="Book Antiqua" panose="02040602050305030304" pitchFamily="18" charset="0"/>
              </a:rPr>
              <a:t>Pipelined laundry: overlapping execution</a:t>
            </a:r>
          </a:p>
          <a:p>
            <a:pPr lvl="1" eaLnBrk="1" hangingPunct="1"/>
            <a:r>
              <a:rPr lang="en-US" altLang="en-US" dirty="0">
                <a:latin typeface="Book Antiqua" panose="02040602050305030304" pitchFamily="18" charset="0"/>
              </a:rPr>
              <a:t>Parallelism improves performance</a:t>
            </a: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4.5 Pipelining Analogy</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Rectangle 6">
            <a:extLst>
              <a:ext uri="{FF2B5EF4-FFF2-40B4-BE49-F238E27FC236}">
                <a16:creationId xmlns:a16="http://schemas.microsoft.com/office/drawing/2014/main" id="{5C5C5431-C746-463B-A7FE-56977FA2F464}"/>
              </a:ext>
            </a:extLst>
          </p:cNvPr>
          <p:cNvSpPr>
            <a:spLocks noChangeArrowheads="1"/>
          </p:cNvSpPr>
          <p:nvPr/>
        </p:nvSpPr>
        <p:spPr bwMode="auto">
          <a:xfrm>
            <a:off x="6474350" y="2014626"/>
            <a:ext cx="5391079" cy="391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dirty="0">
                <a:latin typeface="Book Antiqua" panose="02040602050305030304" pitchFamily="18" charset="0"/>
              </a:rPr>
              <a:t>Four loads:</a:t>
            </a:r>
          </a:p>
          <a:p>
            <a:pPr lvl="1" eaLnBrk="1" hangingPunct="1"/>
            <a:r>
              <a:rPr lang="en-US" altLang="en-US" sz="2400" dirty="0">
                <a:latin typeface="Book Antiqua" panose="02040602050305030304" pitchFamily="18" charset="0"/>
              </a:rPr>
              <a:t>Speedup</a:t>
            </a:r>
            <a:br>
              <a:rPr lang="en-US" altLang="en-US" sz="2400" dirty="0">
                <a:latin typeface="Book Antiqua" panose="02040602050305030304" pitchFamily="18" charset="0"/>
              </a:rPr>
            </a:br>
            <a:r>
              <a:rPr lang="en-US" altLang="en-US" sz="2400" dirty="0">
                <a:latin typeface="Book Antiqua" panose="02040602050305030304" pitchFamily="18" charset="0"/>
              </a:rPr>
              <a:t>= 8/3.5 = 2.3</a:t>
            </a:r>
          </a:p>
          <a:p>
            <a:pPr eaLnBrk="1" hangingPunct="1"/>
            <a:r>
              <a:rPr lang="en-US" altLang="en-US" sz="2800" dirty="0">
                <a:latin typeface="Book Antiqua" panose="02040602050305030304" pitchFamily="18" charset="0"/>
              </a:rPr>
              <a:t>Non-stop:</a:t>
            </a:r>
          </a:p>
          <a:p>
            <a:pPr lvl="1" eaLnBrk="1" hangingPunct="1"/>
            <a:r>
              <a:rPr lang="en-US" altLang="en-US" sz="2400" dirty="0">
                <a:latin typeface="Book Antiqua" panose="02040602050305030304" pitchFamily="18" charset="0"/>
              </a:rPr>
              <a:t>Speedup</a:t>
            </a:r>
            <a:br>
              <a:rPr lang="en-US" altLang="en-US" sz="2400" dirty="0">
                <a:latin typeface="Book Antiqua" panose="02040602050305030304" pitchFamily="18" charset="0"/>
              </a:rPr>
            </a:br>
            <a:r>
              <a:rPr lang="en-US" altLang="en-US" sz="2400" dirty="0">
                <a:latin typeface="Book Antiqua" panose="02040602050305030304" pitchFamily="18" charset="0"/>
              </a:rPr>
              <a:t>= 2n/0.5n + 1.5 ≈ 4</a:t>
            </a:r>
            <a:br>
              <a:rPr lang="en-US" altLang="en-US" sz="2400" dirty="0">
                <a:latin typeface="Book Antiqua" panose="02040602050305030304" pitchFamily="18" charset="0"/>
              </a:rPr>
            </a:br>
            <a:r>
              <a:rPr lang="en-US" altLang="en-US" sz="2400" dirty="0">
                <a:latin typeface="Book Antiqua" panose="02040602050305030304" pitchFamily="18" charset="0"/>
              </a:rPr>
              <a:t>= number of stages</a:t>
            </a:r>
          </a:p>
          <a:p>
            <a:pPr marL="57150" indent="0">
              <a:buNone/>
            </a:pPr>
            <a:r>
              <a:rPr lang="en-US" altLang="en-US" sz="1600" dirty="0">
                <a:latin typeface="Book Antiqua" panose="02040602050305030304" pitchFamily="18" charset="0"/>
              </a:rPr>
              <a:t>(normal conditions and large number of instructions)</a:t>
            </a:r>
          </a:p>
        </p:txBody>
      </p:sp>
      <p:cxnSp>
        <p:nvCxnSpPr>
          <p:cNvPr id="4" name="Straight Connector 3">
            <a:extLst>
              <a:ext uri="{FF2B5EF4-FFF2-40B4-BE49-F238E27FC236}">
                <a16:creationId xmlns:a16="http://schemas.microsoft.com/office/drawing/2014/main" id="{2F9BB1B0-4523-497D-85F2-2C7932EF75EA}"/>
              </a:ext>
            </a:extLst>
          </p:cNvPr>
          <p:cNvCxnSpPr/>
          <p:nvPr/>
        </p:nvCxnSpPr>
        <p:spPr>
          <a:xfrm>
            <a:off x="2347274" y="2331720"/>
            <a:ext cx="0" cy="2023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004244-314C-4E1C-8407-C3288E435F34}"/>
              </a:ext>
            </a:extLst>
          </p:cNvPr>
          <p:cNvCxnSpPr/>
          <p:nvPr/>
        </p:nvCxnSpPr>
        <p:spPr>
          <a:xfrm>
            <a:off x="3480062" y="2182462"/>
            <a:ext cx="0" cy="2023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0A6C89-BD8A-489C-A5E0-097EA6A72336}"/>
              </a:ext>
            </a:extLst>
          </p:cNvPr>
          <p:cNvCxnSpPr/>
          <p:nvPr/>
        </p:nvCxnSpPr>
        <p:spPr>
          <a:xfrm>
            <a:off x="4581427" y="2331720"/>
            <a:ext cx="0" cy="20234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571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marL="609600" indent="-609600" eaLnBrk="1" hangingPunct="1"/>
            <a:r>
              <a:rPr lang="en-US" altLang="en-US" sz="3600" dirty="0">
                <a:latin typeface="Book Antiqua" panose="02040602050305030304" pitchFamily="18" charset="0"/>
              </a:rPr>
              <a:t>Five stages, one step per stage</a:t>
            </a:r>
          </a:p>
          <a:p>
            <a:pPr marL="990600" lvl="1" indent="-533400" eaLnBrk="1" hangingPunct="1">
              <a:buSzTx/>
              <a:buFont typeface="Wingdings" panose="05000000000000000000" pitchFamily="2" charset="2"/>
              <a:buAutoNum type="arabicPeriod"/>
            </a:pPr>
            <a:r>
              <a:rPr lang="en-US" altLang="en-US" sz="3200" dirty="0">
                <a:latin typeface="Book Antiqua" panose="02040602050305030304" pitchFamily="18" charset="0"/>
              </a:rPr>
              <a:t>IF: Instruction </a:t>
            </a:r>
            <a:r>
              <a:rPr lang="en-US" altLang="en-US" sz="3200" dirty="0">
                <a:solidFill>
                  <a:srgbClr val="0070C0"/>
                </a:solidFill>
                <a:latin typeface="Book Antiqua" panose="02040602050305030304" pitchFamily="18" charset="0"/>
              </a:rPr>
              <a:t>fetch</a:t>
            </a:r>
            <a:r>
              <a:rPr lang="en-US" altLang="en-US" sz="3200" dirty="0">
                <a:latin typeface="Book Antiqua" panose="02040602050305030304" pitchFamily="18" charset="0"/>
              </a:rPr>
              <a:t> from memory</a:t>
            </a:r>
          </a:p>
          <a:p>
            <a:pPr marL="990600" lvl="1" indent="-533400" eaLnBrk="1" hangingPunct="1">
              <a:buSzTx/>
              <a:buFont typeface="Wingdings" panose="05000000000000000000" pitchFamily="2" charset="2"/>
              <a:buAutoNum type="arabicPeriod"/>
            </a:pPr>
            <a:r>
              <a:rPr lang="en-US" altLang="en-US" sz="3200" dirty="0">
                <a:latin typeface="Book Antiqua" panose="02040602050305030304" pitchFamily="18" charset="0"/>
              </a:rPr>
              <a:t>ID: Instruction </a:t>
            </a:r>
            <a:r>
              <a:rPr lang="en-US" altLang="en-US" sz="3200" dirty="0">
                <a:solidFill>
                  <a:srgbClr val="0070C0"/>
                </a:solidFill>
                <a:latin typeface="Book Antiqua" panose="02040602050305030304" pitchFamily="18" charset="0"/>
              </a:rPr>
              <a:t>decode</a:t>
            </a:r>
            <a:r>
              <a:rPr lang="en-US" altLang="en-US" sz="3200" dirty="0">
                <a:latin typeface="Book Antiqua" panose="02040602050305030304" pitchFamily="18" charset="0"/>
              </a:rPr>
              <a:t> &amp; register read</a:t>
            </a:r>
          </a:p>
          <a:p>
            <a:pPr marL="990600" lvl="1" indent="-533400" eaLnBrk="1" hangingPunct="1">
              <a:buSzTx/>
              <a:buFont typeface="Wingdings" panose="05000000000000000000" pitchFamily="2" charset="2"/>
              <a:buAutoNum type="arabicPeriod"/>
            </a:pPr>
            <a:r>
              <a:rPr lang="en-US" altLang="en-US" sz="3200" dirty="0">
                <a:latin typeface="Book Antiqua" panose="02040602050305030304" pitchFamily="18" charset="0"/>
              </a:rPr>
              <a:t>EX: </a:t>
            </a:r>
            <a:r>
              <a:rPr lang="en-US" altLang="en-US" sz="3200" dirty="0">
                <a:solidFill>
                  <a:srgbClr val="0070C0"/>
                </a:solidFill>
                <a:latin typeface="Book Antiqua" panose="02040602050305030304" pitchFamily="18" charset="0"/>
              </a:rPr>
              <a:t>Execute</a:t>
            </a:r>
            <a:r>
              <a:rPr lang="en-US" altLang="en-US" sz="3200" dirty="0">
                <a:latin typeface="Book Antiqua" panose="02040602050305030304" pitchFamily="18" charset="0"/>
              </a:rPr>
              <a:t> operation or calculate address</a:t>
            </a:r>
          </a:p>
          <a:p>
            <a:pPr marL="990600" lvl="1" indent="-533400" eaLnBrk="1" hangingPunct="1">
              <a:buSzTx/>
              <a:buFont typeface="Wingdings" panose="05000000000000000000" pitchFamily="2" charset="2"/>
              <a:buAutoNum type="arabicPeriod"/>
            </a:pPr>
            <a:r>
              <a:rPr lang="en-US" altLang="en-US" sz="3200" dirty="0">
                <a:latin typeface="Book Antiqua" panose="02040602050305030304" pitchFamily="18" charset="0"/>
              </a:rPr>
              <a:t>MEM: Access </a:t>
            </a:r>
            <a:r>
              <a:rPr lang="en-US" altLang="en-US" sz="3200" dirty="0">
                <a:solidFill>
                  <a:srgbClr val="0070C0"/>
                </a:solidFill>
                <a:latin typeface="Book Antiqua" panose="02040602050305030304" pitchFamily="18" charset="0"/>
              </a:rPr>
              <a:t>memory</a:t>
            </a:r>
            <a:r>
              <a:rPr lang="en-US" altLang="en-US" sz="3200" dirty="0">
                <a:latin typeface="Book Antiqua" panose="02040602050305030304" pitchFamily="18" charset="0"/>
              </a:rPr>
              <a:t> operand</a:t>
            </a:r>
          </a:p>
          <a:p>
            <a:pPr marL="990600" lvl="1" indent="-533400" eaLnBrk="1" hangingPunct="1">
              <a:buSzTx/>
              <a:buFont typeface="Wingdings" panose="05000000000000000000" pitchFamily="2" charset="2"/>
              <a:buAutoNum type="arabicPeriod"/>
            </a:pPr>
            <a:r>
              <a:rPr lang="en-US" altLang="en-US" sz="3200" dirty="0">
                <a:latin typeface="Book Antiqua" panose="02040602050305030304" pitchFamily="18" charset="0"/>
              </a:rPr>
              <a:t>WB: </a:t>
            </a:r>
            <a:r>
              <a:rPr lang="en-US" altLang="en-US" sz="3200" dirty="0">
                <a:solidFill>
                  <a:srgbClr val="0070C0"/>
                </a:solidFill>
                <a:latin typeface="Book Antiqua" panose="02040602050305030304" pitchFamily="18" charset="0"/>
              </a:rPr>
              <a:t>Write</a:t>
            </a:r>
            <a:r>
              <a:rPr lang="en-US" altLang="en-US" sz="3200" dirty="0">
                <a:latin typeface="Book Antiqua" panose="02040602050305030304" pitchFamily="18" charset="0"/>
              </a:rPr>
              <a:t> result </a:t>
            </a:r>
            <a:r>
              <a:rPr lang="en-US" altLang="en-US" sz="3200" dirty="0">
                <a:solidFill>
                  <a:srgbClr val="0070C0"/>
                </a:solidFill>
                <a:latin typeface="Book Antiqua" panose="02040602050305030304" pitchFamily="18" charset="0"/>
              </a:rPr>
              <a:t>back</a:t>
            </a:r>
            <a:r>
              <a:rPr lang="en-US" altLang="en-US" sz="3200" dirty="0">
                <a:latin typeface="Book Antiqua" panose="02040602050305030304" pitchFamily="18" charset="0"/>
              </a:rPr>
              <a:t> to register</a:t>
            </a:r>
            <a:endParaRPr lang="en-AU" altLang="en-US" sz="32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RISC-V Pipeline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2422320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2072640"/>
          </a:xfrm>
        </p:spPr>
        <p:txBody>
          <a:bodyPr>
            <a:normAutofit/>
          </a:bodyPr>
          <a:lstStyle/>
          <a:p>
            <a:pPr eaLnBrk="1" hangingPunct="1"/>
            <a:r>
              <a:rPr lang="en-US" altLang="en-US" sz="2800" dirty="0">
                <a:latin typeface="Book Antiqua" panose="02040602050305030304" pitchFamily="18" charset="0"/>
              </a:rPr>
              <a:t>Assume time for stages is</a:t>
            </a:r>
          </a:p>
          <a:p>
            <a:pPr lvl="1" eaLnBrk="1" hangingPunct="1"/>
            <a:r>
              <a:rPr lang="en-US" altLang="en-US" sz="2400" dirty="0">
                <a:latin typeface="Book Antiqua" panose="02040602050305030304" pitchFamily="18" charset="0"/>
              </a:rPr>
              <a:t>100ps for register read or write</a:t>
            </a:r>
          </a:p>
          <a:p>
            <a:pPr lvl="1" eaLnBrk="1" hangingPunct="1"/>
            <a:r>
              <a:rPr lang="en-US" altLang="en-US" sz="2400" dirty="0">
                <a:latin typeface="Book Antiqua" panose="02040602050305030304" pitchFamily="18" charset="0"/>
              </a:rPr>
              <a:t>200ps for other stages</a:t>
            </a:r>
          </a:p>
          <a:p>
            <a:pPr eaLnBrk="1" hangingPunct="1"/>
            <a:r>
              <a:rPr lang="en-US" altLang="en-US" sz="2800" dirty="0">
                <a:latin typeface="Book Antiqua" panose="02040602050305030304" pitchFamily="18" charset="0"/>
              </a:rPr>
              <a:t>Compare pipelined </a:t>
            </a:r>
            <a:r>
              <a:rPr lang="en-US" altLang="en-US" sz="2800" dirty="0" err="1">
                <a:latin typeface="Book Antiqua" panose="02040602050305030304" pitchFamily="18" charset="0"/>
              </a:rPr>
              <a:t>datapath</a:t>
            </a:r>
            <a:r>
              <a:rPr lang="en-US" altLang="en-US" sz="2800" dirty="0">
                <a:latin typeface="Book Antiqua" panose="02040602050305030304" pitchFamily="18" charset="0"/>
              </a:rPr>
              <a:t> with single-cycle </a:t>
            </a:r>
            <a:r>
              <a:rPr lang="en-US" altLang="en-US" sz="2800" dirty="0" err="1">
                <a:latin typeface="Book Antiqua" panose="02040602050305030304" pitchFamily="18" charset="0"/>
              </a:rPr>
              <a:t>datapath</a:t>
            </a:r>
            <a:endParaRPr lang="en-US" altLang="en-US" sz="28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 Performance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graphicFrame>
        <p:nvGraphicFramePr>
          <p:cNvPr id="6" name="Group 4">
            <a:extLst>
              <a:ext uri="{FF2B5EF4-FFF2-40B4-BE49-F238E27FC236}">
                <a16:creationId xmlns:a16="http://schemas.microsoft.com/office/drawing/2014/main" id="{26D16EEA-81BA-4020-9A76-C756186CB838}"/>
              </a:ext>
            </a:extLst>
          </p:cNvPr>
          <p:cNvGraphicFramePr>
            <a:graphicFrameLocks noGrp="1"/>
          </p:cNvGraphicFramePr>
          <p:nvPr>
            <p:extLst>
              <p:ext uri="{D42A27DB-BD31-4B8C-83A1-F6EECF244321}">
                <p14:modId xmlns:p14="http://schemas.microsoft.com/office/powerpoint/2010/main" val="1638440355"/>
              </p:ext>
            </p:extLst>
          </p:nvPr>
        </p:nvGraphicFramePr>
        <p:xfrm>
          <a:off x="904973" y="3291682"/>
          <a:ext cx="9935851" cy="2423319"/>
        </p:xfrm>
        <a:graphic>
          <a:graphicData uri="http://schemas.openxmlformats.org/drawingml/2006/table">
            <a:tbl>
              <a:tblPr/>
              <a:tblGrid>
                <a:gridCol w="1419946">
                  <a:extLst>
                    <a:ext uri="{9D8B030D-6E8A-4147-A177-3AD203B41FA5}">
                      <a16:colId xmlns:a16="http://schemas.microsoft.com/office/drawing/2014/main" val="20000"/>
                    </a:ext>
                  </a:extLst>
                </a:gridCol>
                <a:gridCol w="1418058">
                  <a:extLst>
                    <a:ext uri="{9D8B030D-6E8A-4147-A177-3AD203B41FA5}">
                      <a16:colId xmlns:a16="http://schemas.microsoft.com/office/drawing/2014/main" val="20001"/>
                    </a:ext>
                  </a:extLst>
                </a:gridCol>
                <a:gridCol w="1421836">
                  <a:extLst>
                    <a:ext uri="{9D8B030D-6E8A-4147-A177-3AD203B41FA5}">
                      <a16:colId xmlns:a16="http://schemas.microsoft.com/office/drawing/2014/main" val="20002"/>
                    </a:ext>
                  </a:extLst>
                </a:gridCol>
                <a:gridCol w="1416171">
                  <a:extLst>
                    <a:ext uri="{9D8B030D-6E8A-4147-A177-3AD203B41FA5}">
                      <a16:colId xmlns:a16="http://schemas.microsoft.com/office/drawing/2014/main" val="20003"/>
                    </a:ext>
                  </a:extLst>
                </a:gridCol>
                <a:gridCol w="1421835">
                  <a:extLst>
                    <a:ext uri="{9D8B030D-6E8A-4147-A177-3AD203B41FA5}">
                      <a16:colId xmlns:a16="http://schemas.microsoft.com/office/drawing/2014/main" val="20004"/>
                    </a:ext>
                  </a:extLst>
                </a:gridCol>
                <a:gridCol w="1418059">
                  <a:extLst>
                    <a:ext uri="{9D8B030D-6E8A-4147-A177-3AD203B41FA5}">
                      <a16:colId xmlns:a16="http://schemas.microsoft.com/office/drawing/2014/main" val="20005"/>
                    </a:ext>
                  </a:extLst>
                </a:gridCol>
                <a:gridCol w="1419946">
                  <a:extLst>
                    <a:ext uri="{9D8B030D-6E8A-4147-A177-3AD203B41FA5}">
                      <a16:colId xmlns:a16="http://schemas.microsoft.com/office/drawing/2014/main" val="20006"/>
                    </a:ext>
                  </a:extLst>
                </a:gridCol>
              </a:tblGrid>
              <a:tr h="6905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err="1">
                          <a:ln>
                            <a:noFill/>
                          </a:ln>
                          <a:solidFill>
                            <a:schemeClr val="tx1"/>
                          </a:solidFill>
                          <a:effectLst/>
                          <a:latin typeface="Book Antiqua" panose="02040602050305030304" pitchFamily="18" charset="0"/>
                          <a:ea typeface="+mn-ea"/>
                          <a:cs typeface="+mn-cs"/>
                        </a:rPr>
                        <a:t>Instr</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err="1">
                          <a:ln>
                            <a:noFill/>
                          </a:ln>
                          <a:solidFill>
                            <a:schemeClr val="tx1"/>
                          </a:solidFill>
                          <a:effectLst/>
                          <a:latin typeface="Book Antiqua" panose="02040602050305030304" pitchFamily="18" charset="0"/>
                          <a:ea typeface="+mn-ea"/>
                          <a:cs typeface="+mn-cs"/>
                        </a:rPr>
                        <a:t>Instr</a:t>
                      </a: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 fetch</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Register read</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ALU op</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Memory access</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Register write</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Total time</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4314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err="1">
                          <a:ln>
                            <a:noFill/>
                          </a:ln>
                          <a:solidFill>
                            <a:schemeClr val="tx1"/>
                          </a:solidFill>
                          <a:effectLst/>
                          <a:latin typeface="Book Antiqua" panose="02040602050305030304" pitchFamily="18" charset="0"/>
                          <a:ea typeface="+mn-ea"/>
                          <a:cs typeface="+mn-cs"/>
                        </a:rPr>
                        <a:t>ld</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100 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100 </a:t>
                      </a:r>
                      <a:r>
                        <a:rPr kumimoji="0" lang="en-US" sz="1600" b="0" u="none" strike="noStrike" kern="1200" cap="none" normalizeH="0" baseline="0" dirty="0" err="1">
                          <a:ln>
                            <a:noFill/>
                          </a:ln>
                          <a:solidFill>
                            <a:schemeClr val="tx1"/>
                          </a:solidFill>
                          <a:effectLst/>
                          <a:latin typeface="Book Antiqua" panose="02040602050305030304" pitchFamily="18" charset="0"/>
                          <a:ea typeface="+mn-ea"/>
                          <a:cs typeface="+mn-cs"/>
                        </a:rPr>
                        <a:t>ps</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highlight>
                            <a:srgbClr val="FFFF00"/>
                          </a:highlight>
                          <a:latin typeface="Book Antiqua" panose="02040602050305030304" pitchFamily="18" charset="0"/>
                          <a:ea typeface="+mn-ea"/>
                          <a:cs typeface="+mn-cs"/>
                        </a:rPr>
                        <a:t>800ps</a:t>
                      </a:r>
                      <a:endParaRPr kumimoji="0" lang="en-AU" sz="1600" b="0" u="none" strike="noStrike" kern="1200" cap="none" normalizeH="0" baseline="0" dirty="0">
                        <a:ln>
                          <a:noFill/>
                        </a:ln>
                        <a:solidFill>
                          <a:schemeClr val="tx1"/>
                        </a:solidFill>
                        <a:effectLst/>
                        <a:highlight>
                          <a:srgbClr val="FFFF00"/>
                        </a:highligh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366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err="1">
                          <a:ln>
                            <a:noFill/>
                          </a:ln>
                          <a:solidFill>
                            <a:schemeClr val="tx1"/>
                          </a:solidFill>
                          <a:effectLst/>
                          <a:latin typeface="Book Antiqua" panose="02040602050305030304" pitchFamily="18" charset="0"/>
                          <a:ea typeface="+mn-ea"/>
                          <a:cs typeface="+mn-cs"/>
                        </a:rPr>
                        <a:t>sd</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100 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700ps</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4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R-format</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100 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100 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600ps</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32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err="1">
                          <a:ln>
                            <a:noFill/>
                          </a:ln>
                          <a:solidFill>
                            <a:schemeClr val="tx1"/>
                          </a:solidFill>
                          <a:effectLst/>
                          <a:latin typeface="Book Antiqua" panose="02040602050305030304" pitchFamily="18" charset="0"/>
                          <a:ea typeface="+mn-ea"/>
                          <a:cs typeface="+mn-cs"/>
                        </a:rPr>
                        <a:t>beq</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100 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a:ln>
                            <a:noFill/>
                          </a:ln>
                          <a:solidFill>
                            <a:schemeClr val="tx1"/>
                          </a:solidFill>
                          <a:effectLst/>
                          <a:latin typeface="Book Antiqua" panose="02040602050305030304" pitchFamily="18" charset="0"/>
                          <a:ea typeface="+mn-ea"/>
                          <a:cs typeface="+mn-cs"/>
                        </a:rPr>
                        <a:t>200ps</a:t>
                      </a:r>
                      <a:endParaRPr kumimoji="0" lang="en-AU"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u="none" strike="noStrike" kern="1200" cap="none" normalizeH="0" baseline="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u="none" strike="noStrike" kern="1200" cap="none" normalizeH="0" baseline="0" dirty="0">
                          <a:ln>
                            <a:noFill/>
                          </a:ln>
                          <a:solidFill>
                            <a:schemeClr val="tx1"/>
                          </a:solidFill>
                          <a:effectLst/>
                          <a:latin typeface="Book Antiqua" panose="02040602050305030304" pitchFamily="18" charset="0"/>
                          <a:ea typeface="+mn-ea"/>
                          <a:cs typeface="+mn-cs"/>
                        </a:rPr>
                        <a:t>500ps</a:t>
                      </a:r>
                      <a:endParaRPr kumimoji="0" lang="en-AU" sz="1600" b="0" u="none" strike="noStrike" kern="1200" cap="none" normalizeH="0" baseline="0" dirty="0">
                        <a:ln>
                          <a:noFill/>
                        </a:ln>
                        <a:solidFill>
                          <a:schemeClr val="tx1"/>
                        </a:solidFill>
                        <a:effectLst/>
                        <a:latin typeface="Book Antiqua" panose="02040602050305030304" pitchFamily="18" charset="0"/>
                        <a:ea typeface="+mn-ea"/>
                        <a:cs typeface="+mn-cs"/>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50756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 Performance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9" name="Picture 1">
            <a:extLst>
              <a:ext uri="{FF2B5EF4-FFF2-40B4-BE49-F238E27FC236}">
                <a16:creationId xmlns:a16="http://schemas.microsoft.com/office/drawing/2014/main" id="{F1D7EF70-576F-40FA-9DB3-300EAE56C8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16279" y="933451"/>
            <a:ext cx="8609643" cy="508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a:extLst>
              <a:ext uri="{FF2B5EF4-FFF2-40B4-BE49-F238E27FC236}">
                <a16:creationId xmlns:a16="http://schemas.microsoft.com/office/drawing/2014/main" id="{2725F94C-0EDE-4C96-8DFD-ACE39EC1FF7A}"/>
              </a:ext>
            </a:extLst>
          </p:cNvPr>
          <p:cNvSpPr txBox="1">
            <a:spLocks noChangeArrowheads="1"/>
          </p:cNvSpPr>
          <p:nvPr/>
        </p:nvSpPr>
        <p:spPr bwMode="auto">
          <a:xfrm>
            <a:off x="4887912" y="3253226"/>
            <a:ext cx="2384425" cy="376238"/>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t>Pipelined (T</a:t>
            </a:r>
            <a:r>
              <a:rPr lang="en-US" altLang="en-US" sz="1800" baseline="-25000" dirty="0"/>
              <a:t>c</a:t>
            </a:r>
            <a:r>
              <a:rPr lang="en-US" altLang="en-US" sz="1800" dirty="0"/>
              <a:t>= 200ps)</a:t>
            </a:r>
            <a:endParaRPr lang="en-AU" altLang="en-US" sz="1800" dirty="0"/>
          </a:p>
        </p:txBody>
      </p:sp>
      <p:sp>
        <p:nvSpPr>
          <p:cNvPr id="16" name="Text Box 4">
            <a:extLst>
              <a:ext uri="{FF2B5EF4-FFF2-40B4-BE49-F238E27FC236}">
                <a16:creationId xmlns:a16="http://schemas.microsoft.com/office/drawing/2014/main" id="{3D9050D1-38AE-4038-A5FD-3C536728CC57}"/>
              </a:ext>
            </a:extLst>
          </p:cNvPr>
          <p:cNvSpPr txBox="1">
            <a:spLocks noChangeArrowheads="1"/>
          </p:cNvSpPr>
          <p:nvPr/>
        </p:nvSpPr>
        <p:spPr bwMode="auto">
          <a:xfrm>
            <a:off x="5934075" y="592818"/>
            <a:ext cx="2676525" cy="376238"/>
          </a:xfrm>
          <a:prstGeom prst="rect">
            <a:avLst/>
          </a:prstGeom>
          <a:solidFill>
            <a:srgbClr val="FFFF00"/>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t>Single-cycle (T</a:t>
            </a:r>
            <a:r>
              <a:rPr lang="en-US" altLang="en-US" sz="1800" baseline="-25000" dirty="0"/>
              <a:t>c</a:t>
            </a:r>
            <a:r>
              <a:rPr lang="en-US" altLang="en-US" sz="1800" dirty="0"/>
              <a:t>= 800ps)</a:t>
            </a:r>
            <a:endParaRPr lang="en-AU" altLang="en-US" sz="18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BEF293-E10C-4B8F-B436-CC451FC7CDC7}"/>
                  </a:ext>
                </a:extLst>
              </p14:cNvPr>
              <p14:cNvContentPartPr/>
              <p14:nvPr/>
            </p14:nvContentPartPr>
            <p14:xfrm>
              <a:off x="6724800" y="1866960"/>
              <a:ext cx="673200" cy="254160"/>
            </p14:xfrm>
          </p:contentPart>
        </mc:Choice>
        <mc:Fallback xmlns="">
          <p:pic>
            <p:nvPicPr>
              <p:cNvPr id="3" name="Ink 2">
                <a:extLst>
                  <a:ext uri="{FF2B5EF4-FFF2-40B4-BE49-F238E27FC236}">
                    <a16:creationId xmlns:a16="http://schemas.microsoft.com/office/drawing/2014/main" id="{D8BEF293-E10C-4B8F-B436-CC451FC7CDC7}"/>
                  </a:ext>
                </a:extLst>
              </p:cNvPr>
              <p:cNvPicPr/>
              <p:nvPr/>
            </p:nvPicPr>
            <p:blipFill>
              <a:blip r:embed="rId6"/>
              <a:stretch>
                <a:fillRect/>
              </a:stretch>
            </p:blipFill>
            <p:spPr>
              <a:xfrm>
                <a:off x="6715440" y="1857600"/>
                <a:ext cx="691920" cy="272880"/>
              </a:xfrm>
              <a:prstGeom prst="rect">
                <a:avLst/>
              </a:prstGeom>
            </p:spPr>
          </p:pic>
        </mc:Fallback>
      </mc:AlternateContent>
    </p:spTree>
    <p:extLst>
      <p:ext uri="{BB962C8B-B14F-4D97-AF65-F5344CB8AC3E}">
        <p14:creationId xmlns:p14="http://schemas.microsoft.com/office/powerpoint/2010/main" val="734078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r>
              <a:rPr lang="en-US" altLang="en-US" sz="3200" dirty="0">
                <a:latin typeface="Book Antiqua" panose="02040602050305030304" pitchFamily="18" charset="0"/>
              </a:rPr>
              <a:t>If all stages are balanced</a:t>
            </a:r>
          </a:p>
          <a:p>
            <a:pPr lvl="1" eaLnBrk="1" hangingPunct="1"/>
            <a:r>
              <a:rPr lang="en-US" altLang="en-US" sz="2800" dirty="0">
                <a:latin typeface="Book Antiqua" panose="02040602050305030304" pitchFamily="18" charset="0"/>
              </a:rPr>
              <a:t>i.e., all take the same time</a:t>
            </a:r>
          </a:p>
          <a:p>
            <a:pPr lvl="1" eaLnBrk="1" hangingPunct="1">
              <a:lnSpc>
                <a:spcPct val="110000"/>
              </a:lnSpc>
            </a:pPr>
            <a:r>
              <a:rPr lang="en-US" altLang="en-US" sz="2800" dirty="0">
                <a:latin typeface="Book Antiqua" panose="02040602050305030304" pitchFamily="18" charset="0"/>
              </a:rPr>
              <a:t>Time between </a:t>
            </a:r>
            <a:r>
              <a:rPr lang="en-US" altLang="en-US" sz="2800" dirty="0" err="1">
                <a:latin typeface="Book Antiqua" panose="02040602050305030304" pitchFamily="18" charset="0"/>
              </a:rPr>
              <a:t>instructions</a:t>
            </a:r>
            <a:r>
              <a:rPr lang="en-US" altLang="en-US" sz="2800" baseline="-25000" dirty="0" err="1">
                <a:latin typeface="Book Antiqua" panose="02040602050305030304" pitchFamily="18" charset="0"/>
              </a:rPr>
              <a:t>pipelined</a:t>
            </a:r>
            <a:br>
              <a:rPr lang="en-US" altLang="en-US" sz="2800" dirty="0">
                <a:latin typeface="Book Antiqua" panose="02040602050305030304" pitchFamily="18" charset="0"/>
              </a:rPr>
            </a:br>
            <a:r>
              <a:rPr lang="en-US" altLang="en-US" sz="2800" dirty="0">
                <a:latin typeface="Book Antiqua" panose="02040602050305030304" pitchFamily="18" charset="0"/>
              </a:rPr>
              <a:t>= Time between </a:t>
            </a:r>
            <a:r>
              <a:rPr lang="en-US" altLang="en-US" sz="2800" dirty="0" err="1">
                <a:latin typeface="Book Antiqua" panose="02040602050305030304" pitchFamily="18" charset="0"/>
              </a:rPr>
              <a:t>instructions</a:t>
            </a:r>
            <a:r>
              <a:rPr lang="en-US" altLang="en-US" sz="2800" baseline="-25000" dirty="0" err="1">
                <a:latin typeface="Book Antiqua" panose="02040602050305030304" pitchFamily="18" charset="0"/>
              </a:rPr>
              <a:t>nonpipelined</a:t>
            </a:r>
            <a:br>
              <a:rPr lang="en-US" altLang="en-US" sz="2800" dirty="0">
                <a:latin typeface="Book Antiqua" panose="02040602050305030304" pitchFamily="18" charset="0"/>
              </a:rPr>
            </a:br>
            <a:r>
              <a:rPr lang="en-US" altLang="en-US" sz="2800" dirty="0">
                <a:latin typeface="Book Antiqua" panose="02040602050305030304" pitchFamily="18" charset="0"/>
              </a:rPr>
              <a:t>		Number of stages</a:t>
            </a:r>
          </a:p>
          <a:p>
            <a:pPr eaLnBrk="1" hangingPunct="1"/>
            <a:r>
              <a:rPr lang="en-US" altLang="en-US" sz="3200" dirty="0">
                <a:latin typeface="Book Antiqua" panose="02040602050305030304" pitchFamily="18" charset="0"/>
              </a:rPr>
              <a:t>If not balanced, speedup is less</a:t>
            </a:r>
          </a:p>
          <a:p>
            <a:pPr eaLnBrk="1" hangingPunct="1"/>
            <a:r>
              <a:rPr lang="en-US" altLang="en-US" sz="3200" dirty="0">
                <a:latin typeface="Book Antiqua" panose="02040602050305030304" pitchFamily="18" charset="0"/>
              </a:rPr>
              <a:t>Speedup due to increased </a:t>
            </a:r>
            <a:r>
              <a:rPr lang="en-US" altLang="en-US" sz="3200" dirty="0">
                <a:solidFill>
                  <a:srgbClr val="0070C0"/>
                </a:solidFill>
                <a:latin typeface="Book Antiqua" panose="02040602050305030304" pitchFamily="18" charset="0"/>
              </a:rPr>
              <a:t>throughput</a:t>
            </a:r>
          </a:p>
          <a:p>
            <a:pPr lvl="1" eaLnBrk="1" hangingPunct="1"/>
            <a:r>
              <a:rPr lang="en-US" altLang="en-US" sz="2800" dirty="0">
                <a:solidFill>
                  <a:srgbClr val="0070C0"/>
                </a:solidFill>
                <a:latin typeface="Book Antiqua" panose="02040602050305030304" pitchFamily="18" charset="0"/>
              </a:rPr>
              <a:t>Latency</a:t>
            </a:r>
            <a:r>
              <a:rPr lang="en-US" altLang="en-US" sz="2800" dirty="0">
                <a:latin typeface="Book Antiqua" panose="02040602050305030304" pitchFamily="18" charset="0"/>
              </a:rPr>
              <a:t> (time for each instruction) does not decrease</a:t>
            </a:r>
            <a:endParaRPr lang="en-AU" altLang="en-US" sz="28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 Speedup</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cxnSp>
        <p:nvCxnSpPr>
          <p:cNvPr id="4" name="Straight Connector 3">
            <a:extLst>
              <a:ext uri="{FF2B5EF4-FFF2-40B4-BE49-F238E27FC236}">
                <a16:creationId xmlns:a16="http://schemas.microsoft.com/office/drawing/2014/main" id="{178E4B73-A2FF-4E81-9D9E-6A0D0DDACD0A}"/>
              </a:ext>
            </a:extLst>
          </p:cNvPr>
          <p:cNvCxnSpPr>
            <a:cxnSpLocks/>
          </p:cNvCxnSpPr>
          <p:nvPr/>
        </p:nvCxnSpPr>
        <p:spPr>
          <a:xfrm>
            <a:off x="1705466" y="3139125"/>
            <a:ext cx="644793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13339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lnSpc>
                <a:spcPct val="90000"/>
              </a:lnSpc>
            </a:pPr>
            <a:r>
              <a:rPr lang="en-US" altLang="en-US" sz="3200" dirty="0">
                <a:latin typeface="Book Antiqua" panose="02040602050305030304" pitchFamily="18" charset="0"/>
              </a:rPr>
              <a:t>RISC-V ISA designed for pipelining</a:t>
            </a:r>
          </a:p>
          <a:p>
            <a:pPr lvl="1" eaLnBrk="1" hangingPunct="1">
              <a:lnSpc>
                <a:spcPct val="90000"/>
              </a:lnSpc>
            </a:pPr>
            <a:r>
              <a:rPr lang="en-US" altLang="en-US" sz="2800" dirty="0">
                <a:latin typeface="Book Antiqua" panose="02040602050305030304" pitchFamily="18" charset="0"/>
              </a:rPr>
              <a:t>All instructions are 32-bits</a:t>
            </a:r>
          </a:p>
          <a:p>
            <a:pPr lvl="2" eaLnBrk="1" hangingPunct="1">
              <a:lnSpc>
                <a:spcPct val="90000"/>
              </a:lnSpc>
            </a:pPr>
            <a:r>
              <a:rPr lang="en-US" altLang="en-US" sz="2400" dirty="0">
                <a:latin typeface="Book Antiqua" panose="02040602050305030304" pitchFamily="18" charset="0"/>
              </a:rPr>
              <a:t>Easier to fetch and decode in one cycle</a:t>
            </a:r>
          </a:p>
          <a:p>
            <a:pPr lvl="2" eaLnBrk="1" hangingPunct="1">
              <a:lnSpc>
                <a:spcPct val="90000"/>
              </a:lnSpc>
            </a:pPr>
            <a:r>
              <a:rPr lang="en-US" altLang="en-US" sz="2400" dirty="0">
                <a:latin typeface="Book Antiqua" panose="02040602050305030304" pitchFamily="18" charset="0"/>
              </a:rPr>
              <a:t>c.f. x86: 1- to 17-byte instructions</a:t>
            </a:r>
          </a:p>
          <a:p>
            <a:pPr lvl="1" eaLnBrk="1" hangingPunct="1">
              <a:lnSpc>
                <a:spcPct val="90000"/>
              </a:lnSpc>
            </a:pPr>
            <a:r>
              <a:rPr lang="en-US" altLang="en-US" sz="2800" dirty="0">
                <a:latin typeface="Book Antiqua" panose="02040602050305030304" pitchFamily="18" charset="0"/>
              </a:rPr>
              <a:t>Few and regular instruction formats</a:t>
            </a:r>
          </a:p>
          <a:p>
            <a:pPr lvl="2" eaLnBrk="1" hangingPunct="1">
              <a:lnSpc>
                <a:spcPct val="90000"/>
              </a:lnSpc>
            </a:pPr>
            <a:r>
              <a:rPr lang="en-US" altLang="en-US" sz="2400" dirty="0">
                <a:latin typeface="Book Antiqua" panose="02040602050305030304" pitchFamily="18" charset="0"/>
              </a:rPr>
              <a:t>Can decode and read registers in one step</a:t>
            </a:r>
          </a:p>
          <a:p>
            <a:pPr lvl="1" eaLnBrk="1" hangingPunct="1">
              <a:lnSpc>
                <a:spcPct val="90000"/>
              </a:lnSpc>
            </a:pPr>
            <a:r>
              <a:rPr lang="en-US" altLang="en-US" sz="2800" dirty="0">
                <a:latin typeface="Book Antiqua" panose="02040602050305030304" pitchFamily="18" charset="0"/>
              </a:rPr>
              <a:t>Load/store addressing</a:t>
            </a:r>
          </a:p>
          <a:p>
            <a:pPr lvl="2" eaLnBrk="1" hangingPunct="1">
              <a:lnSpc>
                <a:spcPct val="90000"/>
              </a:lnSpc>
            </a:pPr>
            <a:r>
              <a:rPr lang="en-US" altLang="en-US" sz="2400" dirty="0">
                <a:latin typeface="Book Antiqua" panose="02040602050305030304" pitchFamily="18" charset="0"/>
              </a:rPr>
              <a:t>Can calculate address in 3</a:t>
            </a:r>
            <a:r>
              <a:rPr lang="en-US" altLang="en-US" sz="2400" baseline="30000" dirty="0">
                <a:latin typeface="Book Antiqua" panose="02040602050305030304" pitchFamily="18" charset="0"/>
              </a:rPr>
              <a:t>rd</a:t>
            </a:r>
            <a:r>
              <a:rPr lang="en-US" altLang="en-US" sz="2400" dirty="0">
                <a:latin typeface="Book Antiqua" panose="02040602050305030304" pitchFamily="18" charset="0"/>
              </a:rPr>
              <a:t> stage, access memory in 4</a:t>
            </a:r>
            <a:r>
              <a:rPr lang="en-US" altLang="en-US" sz="2400" baseline="30000" dirty="0">
                <a:latin typeface="Book Antiqua" panose="02040602050305030304" pitchFamily="18" charset="0"/>
              </a:rPr>
              <a:t>th</a:t>
            </a:r>
            <a:r>
              <a:rPr lang="en-US" altLang="en-US" sz="2400" dirty="0">
                <a:latin typeface="Book Antiqua" panose="02040602050305030304" pitchFamily="18" charset="0"/>
              </a:rPr>
              <a:t> stage</a:t>
            </a: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Pipelining and ISA Design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2606916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lnSpc>
                <a:spcPct val="90000"/>
              </a:lnSpc>
            </a:pPr>
            <a:r>
              <a:rPr lang="en-US" altLang="en-US" dirty="0">
                <a:latin typeface="Book Antiqua" panose="02040602050305030304" pitchFamily="18" charset="0"/>
              </a:rPr>
              <a:t>Situations that prevent starting the next instruction in the next cycle</a:t>
            </a:r>
          </a:p>
          <a:p>
            <a:pPr marL="514350" indent="-514350" eaLnBrk="1" hangingPunct="1">
              <a:lnSpc>
                <a:spcPct val="90000"/>
              </a:lnSpc>
              <a:buFont typeface="+mj-lt"/>
              <a:buAutoNum type="arabicPeriod"/>
            </a:pPr>
            <a:r>
              <a:rPr lang="en-US" altLang="en-US" dirty="0">
                <a:solidFill>
                  <a:srgbClr val="0070C0"/>
                </a:solidFill>
                <a:latin typeface="Book Antiqua" panose="02040602050305030304" pitchFamily="18" charset="0"/>
              </a:rPr>
              <a:t>Structure</a:t>
            </a:r>
            <a:r>
              <a:rPr lang="en-US" altLang="en-US" dirty="0">
                <a:latin typeface="Book Antiqua" panose="02040602050305030304" pitchFamily="18" charset="0"/>
              </a:rPr>
              <a:t> hazards</a:t>
            </a:r>
          </a:p>
          <a:p>
            <a:pPr lvl="1"/>
            <a:r>
              <a:rPr lang="en-US" altLang="en-US" dirty="0">
                <a:latin typeface="Book Antiqua" panose="02040602050305030304" pitchFamily="18" charset="0"/>
              </a:rPr>
              <a:t>A required </a:t>
            </a:r>
            <a:r>
              <a:rPr lang="en-US" altLang="en-US" dirty="0">
                <a:solidFill>
                  <a:srgbClr val="FF0000"/>
                </a:solidFill>
                <a:latin typeface="Book Antiqua" panose="02040602050305030304" pitchFamily="18" charset="0"/>
              </a:rPr>
              <a:t>resource</a:t>
            </a:r>
            <a:r>
              <a:rPr lang="en-US" altLang="en-US" dirty="0">
                <a:latin typeface="Book Antiqua" panose="02040602050305030304" pitchFamily="18" charset="0"/>
              </a:rPr>
              <a:t> is busy</a:t>
            </a:r>
          </a:p>
          <a:p>
            <a:pPr marL="514350" indent="-514350" eaLnBrk="1" hangingPunct="1">
              <a:lnSpc>
                <a:spcPct val="90000"/>
              </a:lnSpc>
              <a:buFont typeface="+mj-lt"/>
              <a:buAutoNum type="arabicPeriod"/>
            </a:pPr>
            <a:r>
              <a:rPr lang="en-US" altLang="en-US" dirty="0">
                <a:solidFill>
                  <a:srgbClr val="0070C0"/>
                </a:solidFill>
                <a:latin typeface="Book Antiqua" panose="02040602050305030304" pitchFamily="18" charset="0"/>
              </a:rPr>
              <a:t>Data</a:t>
            </a:r>
            <a:r>
              <a:rPr lang="en-US" altLang="en-US" dirty="0">
                <a:latin typeface="Book Antiqua" panose="02040602050305030304" pitchFamily="18" charset="0"/>
              </a:rPr>
              <a:t> hazard</a:t>
            </a:r>
          </a:p>
          <a:p>
            <a:pPr lvl="1"/>
            <a:r>
              <a:rPr lang="en-US" altLang="en-US" dirty="0">
                <a:latin typeface="Book Antiqua" panose="02040602050305030304" pitchFamily="18" charset="0"/>
              </a:rPr>
              <a:t>Need to wait for previous instruction to complete its </a:t>
            </a:r>
            <a:r>
              <a:rPr lang="en-US" altLang="en-US" dirty="0">
                <a:solidFill>
                  <a:srgbClr val="FF0000"/>
                </a:solidFill>
                <a:latin typeface="Book Antiqua" panose="02040602050305030304" pitchFamily="18" charset="0"/>
              </a:rPr>
              <a:t>data</a:t>
            </a:r>
            <a:r>
              <a:rPr lang="en-US" altLang="en-US" dirty="0">
                <a:latin typeface="Book Antiqua" panose="02040602050305030304" pitchFamily="18" charset="0"/>
              </a:rPr>
              <a:t> read/write</a:t>
            </a:r>
          </a:p>
          <a:p>
            <a:pPr marL="514350" indent="-514350" eaLnBrk="1" hangingPunct="1">
              <a:lnSpc>
                <a:spcPct val="90000"/>
              </a:lnSpc>
              <a:buFont typeface="+mj-lt"/>
              <a:buAutoNum type="arabicPeriod"/>
            </a:pPr>
            <a:r>
              <a:rPr lang="en-US" altLang="en-US" dirty="0">
                <a:solidFill>
                  <a:srgbClr val="0070C0"/>
                </a:solidFill>
                <a:latin typeface="Book Antiqua" panose="02040602050305030304" pitchFamily="18" charset="0"/>
              </a:rPr>
              <a:t>Control</a:t>
            </a:r>
            <a:r>
              <a:rPr lang="en-US" altLang="en-US" dirty="0">
                <a:latin typeface="Book Antiqua" panose="02040602050305030304" pitchFamily="18" charset="0"/>
              </a:rPr>
              <a:t> hazard</a:t>
            </a:r>
          </a:p>
          <a:p>
            <a:pPr lvl="1" eaLnBrk="1" hangingPunct="1">
              <a:lnSpc>
                <a:spcPct val="90000"/>
              </a:lnSpc>
            </a:pPr>
            <a:r>
              <a:rPr lang="en-US" altLang="en-US" dirty="0">
                <a:latin typeface="Book Antiqua" panose="02040602050305030304" pitchFamily="18" charset="0"/>
              </a:rPr>
              <a:t>Deciding on </a:t>
            </a:r>
            <a:r>
              <a:rPr lang="en-US" altLang="en-US" dirty="0">
                <a:solidFill>
                  <a:srgbClr val="FF0000"/>
                </a:solidFill>
                <a:latin typeface="Book Antiqua" panose="02040602050305030304" pitchFamily="18" charset="0"/>
              </a:rPr>
              <a:t>control</a:t>
            </a:r>
            <a:r>
              <a:rPr lang="en-US" altLang="en-US" dirty="0">
                <a:latin typeface="Book Antiqua" panose="02040602050305030304" pitchFamily="18" charset="0"/>
              </a:rPr>
              <a:t> action depends on previous instruction</a:t>
            </a:r>
            <a:endParaRPr lang="en-AU" altLang="en-US"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Hazards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3569475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r>
              <a:rPr lang="en-US" altLang="en-US" dirty="0">
                <a:latin typeface="Book Antiqua" panose="02040602050305030304" pitchFamily="18" charset="0"/>
              </a:rPr>
              <a:t>Conflict for use of a resource</a:t>
            </a:r>
          </a:p>
          <a:p>
            <a:pPr eaLnBrk="1" hangingPunct="1"/>
            <a:r>
              <a:rPr lang="en-US" altLang="en-US" dirty="0">
                <a:latin typeface="Book Antiqua" panose="02040602050305030304" pitchFamily="18" charset="0"/>
              </a:rPr>
              <a:t>In RISC-V pipeline with a single memory</a:t>
            </a:r>
          </a:p>
          <a:p>
            <a:pPr lvl="1" eaLnBrk="1" hangingPunct="1"/>
            <a:r>
              <a:rPr lang="en-US" altLang="en-US" dirty="0">
                <a:latin typeface="Book Antiqua" panose="02040602050305030304" pitchFamily="18" charset="0"/>
              </a:rPr>
              <a:t>Load/store requires data access</a:t>
            </a:r>
          </a:p>
          <a:p>
            <a:pPr lvl="1" eaLnBrk="1" hangingPunct="1"/>
            <a:r>
              <a:rPr lang="en-US" altLang="en-US" dirty="0">
                <a:latin typeface="Book Antiqua" panose="02040602050305030304" pitchFamily="18" charset="0"/>
              </a:rPr>
              <a:t>Instruction fetch would have to </a:t>
            </a:r>
            <a:r>
              <a:rPr lang="en-US" altLang="en-US" i="1" dirty="0">
                <a:latin typeface="Book Antiqua" panose="02040602050305030304" pitchFamily="18" charset="0"/>
              </a:rPr>
              <a:t>stall</a:t>
            </a:r>
            <a:r>
              <a:rPr lang="en-US" altLang="en-US" dirty="0">
                <a:latin typeface="Book Antiqua" panose="02040602050305030304" pitchFamily="18" charset="0"/>
              </a:rPr>
              <a:t> for that cycle</a:t>
            </a:r>
          </a:p>
          <a:p>
            <a:pPr lvl="2" eaLnBrk="1" hangingPunct="1"/>
            <a:r>
              <a:rPr lang="en-US" altLang="en-US" dirty="0">
                <a:latin typeface="Book Antiqua" panose="02040602050305030304" pitchFamily="18" charset="0"/>
              </a:rPr>
              <a:t>Would cause a pipeline “bubble”</a:t>
            </a:r>
          </a:p>
          <a:p>
            <a:pPr eaLnBrk="1" hangingPunct="1"/>
            <a:r>
              <a:rPr lang="en-US" altLang="en-US" dirty="0">
                <a:latin typeface="Book Antiqua" panose="02040602050305030304" pitchFamily="18" charset="0"/>
              </a:rPr>
              <a:t>Hence, pipelined </a:t>
            </a:r>
            <a:r>
              <a:rPr lang="en-US" altLang="en-US" dirty="0" err="1">
                <a:latin typeface="Book Antiqua" panose="02040602050305030304" pitchFamily="18" charset="0"/>
              </a:rPr>
              <a:t>datapaths</a:t>
            </a:r>
            <a:r>
              <a:rPr lang="en-US" altLang="en-US" dirty="0">
                <a:latin typeface="Book Antiqua" panose="02040602050305030304" pitchFamily="18" charset="0"/>
              </a:rPr>
              <a:t> require </a:t>
            </a:r>
            <a:r>
              <a:rPr lang="en-US" altLang="en-US" dirty="0">
                <a:solidFill>
                  <a:schemeClr val="accent1"/>
                </a:solidFill>
                <a:latin typeface="Book Antiqua" panose="02040602050305030304" pitchFamily="18" charset="0"/>
              </a:rPr>
              <a:t>separate instruction/data memories</a:t>
            </a:r>
          </a:p>
          <a:p>
            <a:pPr lvl="1" eaLnBrk="1" hangingPunct="1"/>
            <a:r>
              <a:rPr lang="en-US" altLang="en-US" dirty="0">
                <a:latin typeface="Book Antiqua" panose="02040602050305030304" pitchFamily="18" charset="0"/>
              </a:rPr>
              <a:t>Or separate instruction/data caches</a:t>
            </a:r>
            <a:endParaRPr lang="en-AU" altLang="en-US"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1-Structural Hazards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1569989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1722120"/>
          </a:xfrm>
        </p:spPr>
        <p:txBody>
          <a:bodyPr>
            <a:normAutofit/>
          </a:bodyPr>
          <a:lstStyle/>
          <a:p>
            <a:pPr eaLnBrk="1" hangingPunct="1"/>
            <a:r>
              <a:rPr lang="en-US" altLang="en-US" dirty="0">
                <a:latin typeface="Book Antiqua" panose="02040602050305030304" pitchFamily="18" charset="0"/>
              </a:rPr>
              <a:t>An instruction depends on completion of data access by a previous instruction</a:t>
            </a:r>
          </a:p>
          <a:p>
            <a:pPr lvl="1" eaLnBrk="1" hangingPunct="1"/>
            <a:r>
              <a:rPr lang="en-US" altLang="en-US" dirty="0">
                <a:latin typeface="Book Antiqua" panose="02040602050305030304" pitchFamily="18" charset="0"/>
              </a:rPr>
              <a:t>add	</a:t>
            </a:r>
            <a:r>
              <a:rPr lang="en-US" altLang="en-US" dirty="0">
                <a:solidFill>
                  <a:srgbClr val="FF0000"/>
                </a:solidFill>
                <a:latin typeface="Book Antiqua" panose="02040602050305030304" pitchFamily="18" charset="0"/>
              </a:rPr>
              <a:t>x19</a:t>
            </a:r>
            <a:r>
              <a:rPr lang="en-US" altLang="en-US" dirty="0">
                <a:latin typeface="Book Antiqua" panose="02040602050305030304" pitchFamily="18" charset="0"/>
              </a:rPr>
              <a:t>, x0, x1</a:t>
            </a:r>
            <a:br>
              <a:rPr lang="en-US" altLang="en-US" dirty="0">
                <a:latin typeface="Book Antiqua" panose="02040602050305030304" pitchFamily="18" charset="0"/>
              </a:rPr>
            </a:br>
            <a:r>
              <a:rPr lang="en-US" altLang="en-US" dirty="0">
                <a:latin typeface="Book Antiqua" panose="02040602050305030304" pitchFamily="18" charset="0"/>
              </a:rPr>
              <a:t>sub	x2, </a:t>
            </a:r>
            <a:r>
              <a:rPr lang="en-US" altLang="en-US" dirty="0">
                <a:solidFill>
                  <a:srgbClr val="FF0000"/>
                </a:solidFill>
                <a:latin typeface="Book Antiqua" panose="02040602050305030304" pitchFamily="18" charset="0"/>
              </a:rPr>
              <a:t>x19</a:t>
            </a:r>
            <a:r>
              <a:rPr lang="en-US" altLang="en-US" dirty="0">
                <a:latin typeface="Book Antiqua" panose="02040602050305030304" pitchFamily="18" charset="0"/>
              </a:rPr>
              <a:t>, x3</a:t>
            </a: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2-Data Hazards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3">
            <a:extLst>
              <a:ext uri="{FF2B5EF4-FFF2-40B4-BE49-F238E27FC236}">
                <a16:creationId xmlns:a16="http://schemas.microsoft.com/office/drawing/2014/main" id="{88E13164-4F48-4683-8109-A63950AEE3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6191" y="3147695"/>
            <a:ext cx="8304703"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1496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1524000"/>
          </a:xfrm>
        </p:spPr>
        <p:txBody>
          <a:bodyPr>
            <a:normAutofit/>
          </a:bodyPr>
          <a:lstStyle/>
          <a:p>
            <a:pPr eaLnBrk="1" hangingPunct="1"/>
            <a:r>
              <a:rPr lang="en-US" altLang="en-US" dirty="0">
                <a:latin typeface="Book Antiqua" panose="02040602050305030304" pitchFamily="18" charset="0"/>
              </a:rPr>
              <a:t>Use result when it is </a:t>
            </a:r>
            <a:r>
              <a:rPr lang="en-US" altLang="en-US" dirty="0">
                <a:solidFill>
                  <a:srgbClr val="0070C0"/>
                </a:solidFill>
                <a:latin typeface="Book Antiqua" panose="02040602050305030304" pitchFamily="18" charset="0"/>
              </a:rPr>
              <a:t>computed</a:t>
            </a:r>
          </a:p>
          <a:p>
            <a:pPr lvl="1" eaLnBrk="1" hangingPunct="1"/>
            <a:r>
              <a:rPr lang="en-US" altLang="en-US" dirty="0">
                <a:latin typeface="Book Antiqua" panose="02040602050305030304" pitchFamily="18" charset="0"/>
              </a:rPr>
              <a:t>Don’t wait for it to be </a:t>
            </a:r>
            <a:r>
              <a:rPr lang="en-US" altLang="en-US" dirty="0">
                <a:solidFill>
                  <a:srgbClr val="0070C0"/>
                </a:solidFill>
                <a:latin typeface="Book Antiqua" panose="02040602050305030304" pitchFamily="18" charset="0"/>
              </a:rPr>
              <a:t>stored</a:t>
            </a:r>
            <a:r>
              <a:rPr lang="en-US" altLang="en-US" dirty="0">
                <a:latin typeface="Book Antiqua" panose="02040602050305030304" pitchFamily="18" charset="0"/>
              </a:rPr>
              <a:t> in a register</a:t>
            </a:r>
          </a:p>
          <a:p>
            <a:pPr lvl="1" eaLnBrk="1" hangingPunct="1"/>
            <a:r>
              <a:rPr lang="en-US" altLang="en-US" dirty="0">
                <a:latin typeface="Book Antiqua" panose="02040602050305030304" pitchFamily="18" charset="0"/>
              </a:rPr>
              <a:t>Requires extra connections in the </a:t>
            </a:r>
            <a:r>
              <a:rPr lang="en-US" altLang="en-US" dirty="0" err="1">
                <a:latin typeface="Book Antiqua" panose="02040602050305030304" pitchFamily="18" charset="0"/>
              </a:rPr>
              <a:t>datapath</a:t>
            </a:r>
            <a:endParaRPr lang="en-AU" altLang="en-US"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Forwarding (aka Bypassing)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49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7998BB83-114C-4A7E-B3A8-E49397357C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1448" y="2844766"/>
            <a:ext cx="9063672" cy="3130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7067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An abstract view of the RISC-V CPU</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9" name="Picture 17">
            <a:extLst>
              <a:ext uri="{FF2B5EF4-FFF2-40B4-BE49-F238E27FC236}">
                <a16:creationId xmlns:a16="http://schemas.microsoft.com/office/drawing/2014/main" id="{D830661F-2FE4-4694-B362-11EF7F2141D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5205" y="1230802"/>
            <a:ext cx="9911352" cy="482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663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1524000"/>
          </a:xfrm>
        </p:spPr>
        <p:txBody>
          <a:bodyPr>
            <a:normAutofit/>
          </a:bodyPr>
          <a:lstStyle/>
          <a:p>
            <a:pPr eaLnBrk="1" hangingPunct="1"/>
            <a:r>
              <a:rPr lang="en-US" altLang="en-US" sz="3200" dirty="0">
                <a:latin typeface="Book Antiqua" panose="02040602050305030304" pitchFamily="18" charset="0"/>
              </a:rPr>
              <a:t>Can’t always avoid stalls by forwarding</a:t>
            </a:r>
          </a:p>
          <a:p>
            <a:pPr lvl="1" eaLnBrk="1" hangingPunct="1"/>
            <a:r>
              <a:rPr lang="en-US" altLang="en-US" sz="2800" dirty="0">
                <a:latin typeface="Book Antiqua" panose="02040602050305030304" pitchFamily="18" charset="0"/>
              </a:rPr>
              <a:t>If value not computed when needed</a:t>
            </a:r>
          </a:p>
          <a:p>
            <a:pPr lvl="1" eaLnBrk="1" hangingPunct="1"/>
            <a:r>
              <a:rPr lang="en-US" altLang="en-US" sz="2800" dirty="0">
                <a:latin typeface="Book Antiqua" panose="02040602050305030304" pitchFamily="18" charset="0"/>
              </a:rPr>
              <a:t>Can’t forward backward in time!</a:t>
            </a:r>
            <a:endParaRPr lang="en-AU" altLang="en-US" sz="28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Load-Use Data Hazard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6">
            <a:extLst>
              <a:ext uri="{FF2B5EF4-FFF2-40B4-BE49-F238E27FC236}">
                <a16:creationId xmlns:a16="http://schemas.microsoft.com/office/drawing/2014/main" id="{80D7987F-9BEA-424F-9508-5F5246ABB5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9525" y="2866390"/>
            <a:ext cx="8367395" cy="330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854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280589" y="1237298"/>
            <a:ext cx="11706225" cy="753427"/>
          </a:xfrm>
        </p:spPr>
        <p:txBody>
          <a:bodyPr>
            <a:normAutofit/>
          </a:bodyPr>
          <a:lstStyle/>
          <a:p>
            <a:pPr eaLnBrk="1" hangingPunct="1"/>
            <a:r>
              <a:rPr lang="en-US" altLang="en-US" sz="3200" dirty="0">
                <a:solidFill>
                  <a:srgbClr val="0070C0"/>
                </a:solidFill>
                <a:latin typeface="Book Antiqua" panose="02040602050305030304" pitchFamily="18" charset="0"/>
              </a:rPr>
              <a:t>Reorder</a:t>
            </a:r>
            <a:r>
              <a:rPr lang="en-US" altLang="en-US" sz="3200" dirty="0">
                <a:latin typeface="Book Antiqua" panose="02040602050305030304" pitchFamily="18" charset="0"/>
              </a:rPr>
              <a:t> code to avoid use of load result in the next instruction</a:t>
            </a: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Code </a:t>
            </a:r>
            <a:r>
              <a:rPr lang="en-US" sz="4000" dirty="0">
                <a:solidFill>
                  <a:srgbClr val="C00000"/>
                </a:solidFill>
                <a:highlight>
                  <a:srgbClr val="FFFF00"/>
                </a:highlight>
                <a:latin typeface="Book Antiqua" panose="02040602050305030304" pitchFamily="18" charset="0"/>
              </a:rPr>
              <a:t>Scheduling</a:t>
            </a:r>
            <a:r>
              <a:rPr lang="en-US" sz="4000" dirty="0">
                <a:solidFill>
                  <a:srgbClr val="C00000"/>
                </a:solidFill>
                <a:latin typeface="Book Antiqua" panose="02040602050305030304" pitchFamily="18" charset="0"/>
              </a:rPr>
              <a:t> to Avoid Stalls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51</a:t>
            </a:fld>
            <a:endParaRPr lang="en-CA" dirty="0"/>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a:xfrm>
            <a:off x="4038600" y="6356350"/>
            <a:ext cx="4114800" cy="365125"/>
          </a:xfrm>
        </p:spPr>
        <p:txBody>
          <a:bodyPr/>
          <a:lstStyle/>
          <a:p>
            <a:r>
              <a:rPr lang="en-CA"/>
              <a:t>@ Dr. Mahmoud S. Masadeh</a:t>
            </a:r>
          </a:p>
        </p:txBody>
      </p:sp>
      <p:pic>
        <p:nvPicPr>
          <p:cNvPr id="7" name="Picture 6">
            <a:extLst>
              <a:ext uri="{FF2B5EF4-FFF2-40B4-BE49-F238E27FC236}">
                <a16:creationId xmlns:a16="http://schemas.microsoft.com/office/drawing/2014/main" id="{394835EF-5044-4AB4-8617-02248C2E2406}"/>
              </a:ext>
            </a:extLst>
          </p:cNvPr>
          <p:cNvPicPr>
            <a:picLocks noChangeAspect="1"/>
          </p:cNvPicPr>
          <p:nvPr/>
        </p:nvPicPr>
        <p:blipFill>
          <a:blip r:embed="rId2"/>
          <a:stretch>
            <a:fillRect/>
          </a:stretch>
        </p:blipFill>
        <p:spPr>
          <a:xfrm>
            <a:off x="7500937" y="4206875"/>
            <a:ext cx="3133045" cy="2286000"/>
          </a:xfrm>
          <a:prstGeom prst="rect">
            <a:avLst/>
          </a:prstGeom>
        </p:spPr>
      </p:pic>
      <p:pic>
        <p:nvPicPr>
          <p:cNvPr id="31" name="Picture 30">
            <a:extLst>
              <a:ext uri="{FF2B5EF4-FFF2-40B4-BE49-F238E27FC236}">
                <a16:creationId xmlns:a16="http://schemas.microsoft.com/office/drawing/2014/main" id="{A6C12C5E-5B64-4CB8-AAD8-98EA46CEC23E}"/>
              </a:ext>
            </a:extLst>
          </p:cNvPr>
          <p:cNvPicPr>
            <a:picLocks noChangeAspect="1"/>
          </p:cNvPicPr>
          <p:nvPr/>
        </p:nvPicPr>
        <p:blipFill>
          <a:blip r:embed="rId3"/>
          <a:stretch>
            <a:fillRect/>
          </a:stretch>
        </p:blipFill>
        <p:spPr>
          <a:xfrm>
            <a:off x="301944" y="4298315"/>
            <a:ext cx="4389120" cy="2194560"/>
          </a:xfrm>
          <a:prstGeom prst="rect">
            <a:avLst/>
          </a:prstGeom>
        </p:spPr>
      </p:pic>
      <p:pic>
        <p:nvPicPr>
          <p:cNvPr id="39" name="Picture 38">
            <a:extLst>
              <a:ext uri="{FF2B5EF4-FFF2-40B4-BE49-F238E27FC236}">
                <a16:creationId xmlns:a16="http://schemas.microsoft.com/office/drawing/2014/main" id="{6C096D86-CD54-4A73-AFD8-48E3A700D802}"/>
              </a:ext>
            </a:extLst>
          </p:cNvPr>
          <p:cNvPicPr>
            <a:picLocks noChangeAspect="1"/>
          </p:cNvPicPr>
          <p:nvPr/>
        </p:nvPicPr>
        <p:blipFill>
          <a:blip r:embed="rId4"/>
          <a:stretch>
            <a:fillRect/>
          </a:stretch>
        </p:blipFill>
        <p:spPr>
          <a:xfrm>
            <a:off x="366712" y="1774825"/>
            <a:ext cx="7134225" cy="2257425"/>
          </a:xfrm>
          <a:prstGeom prst="rect">
            <a:avLst/>
          </a:prstGeom>
        </p:spPr>
      </p:pic>
    </p:spTree>
    <p:extLst>
      <p:ext uri="{BB962C8B-B14F-4D97-AF65-F5344CB8AC3E}">
        <p14:creationId xmlns:p14="http://schemas.microsoft.com/office/powerpoint/2010/main" val="3542503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3">
            <a:extLst>
              <a:ext uri="{FF2B5EF4-FFF2-40B4-BE49-F238E27FC236}">
                <a16:creationId xmlns:a16="http://schemas.microsoft.com/office/drawing/2014/main" id="{C6D6998C-C6E4-4574-A13B-85DAB3CF603B}"/>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4 — The Processor — </a:t>
            </a:r>
            <a:fld id="{A22D947B-DC45-4C59-BBA9-081DDD14E7F1}" type="slidenum">
              <a:rPr lang="en-AU" altLang="en-US" sz="1400"/>
              <a:pPr>
                <a:spcBef>
                  <a:spcPct val="0"/>
                </a:spcBef>
                <a:buClrTx/>
                <a:buSzTx/>
                <a:buFontTx/>
                <a:buNone/>
              </a:pPr>
              <a:t>52</a:t>
            </a:fld>
            <a:endParaRPr lang="en-AU" altLang="en-US" sz="1400"/>
          </a:p>
        </p:txBody>
      </p:sp>
      <p:sp>
        <p:nvSpPr>
          <p:cNvPr id="84996" name="Rectangle 3">
            <a:extLst>
              <a:ext uri="{FF2B5EF4-FFF2-40B4-BE49-F238E27FC236}">
                <a16:creationId xmlns:a16="http://schemas.microsoft.com/office/drawing/2014/main" id="{4AB086BA-F2C3-41DA-A2BB-826162BDAB93}"/>
              </a:ext>
            </a:extLst>
          </p:cNvPr>
          <p:cNvSpPr>
            <a:spLocks noGrp="1" noChangeArrowheads="1"/>
          </p:cNvSpPr>
          <p:nvPr>
            <p:ph type="body" idx="1"/>
          </p:nvPr>
        </p:nvSpPr>
        <p:spPr>
          <a:xfrm>
            <a:off x="669304" y="1125539"/>
            <a:ext cx="9809786" cy="1843087"/>
          </a:xfrm>
        </p:spPr>
        <p:txBody>
          <a:bodyPr/>
          <a:lstStyle/>
          <a:p>
            <a:pPr eaLnBrk="1" hangingPunct="1"/>
            <a:r>
              <a:rPr lang="en-US" altLang="en-US" dirty="0">
                <a:latin typeface="Book Antiqua" panose="02040602050305030304" pitchFamily="18" charset="0"/>
              </a:rPr>
              <a:t>Reorder code to avoid use of load result in the next instruction</a:t>
            </a:r>
          </a:p>
          <a:p>
            <a:pPr eaLnBrk="1" hangingPunct="1"/>
            <a:r>
              <a:rPr lang="en-US" altLang="en-US" dirty="0">
                <a:latin typeface="Book Antiqua" panose="02040602050305030304" pitchFamily="18" charset="0"/>
              </a:rPr>
              <a:t>C code for a = b + e; c = b + f;</a:t>
            </a:r>
            <a:endParaRPr lang="en-AU" altLang="en-US" dirty="0">
              <a:latin typeface="Book Antiqua" panose="02040602050305030304" pitchFamily="18" charset="0"/>
            </a:endParaRPr>
          </a:p>
        </p:txBody>
      </p:sp>
      <p:sp>
        <p:nvSpPr>
          <p:cNvPr id="84997" name="Text Box 4">
            <a:extLst>
              <a:ext uri="{FF2B5EF4-FFF2-40B4-BE49-F238E27FC236}">
                <a16:creationId xmlns:a16="http://schemas.microsoft.com/office/drawing/2014/main" id="{E945D542-12DC-4AC6-B789-F384D7E311CF}"/>
              </a:ext>
            </a:extLst>
          </p:cNvPr>
          <p:cNvSpPr txBox="1">
            <a:spLocks noChangeArrowheads="1"/>
          </p:cNvSpPr>
          <p:nvPr/>
        </p:nvSpPr>
        <p:spPr bwMode="auto">
          <a:xfrm>
            <a:off x="3189289" y="3225800"/>
            <a:ext cx="2992437" cy="2616200"/>
          </a:xfrm>
          <a:prstGeom prst="rect">
            <a:avLst/>
          </a:prstGeom>
          <a:solidFill>
            <a:schemeClr val="bg1">
              <a:lumMod val="95000"/>
            </a:schemeClr>
          </a:solidFill>
          <a:ln>
            <a:noFill/>
          </a:ln>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x1, 0(x0)</a:t>
            </a:r>
          </a:p>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x2</a:t>
            </a:r>
            <a:r>
              <a:rPr lang="en-US" altLang="en-US" sz="2000" dirty="0">
                <a:latin typeface="Lucida Console" panose="020B0609040504020204" pitchFamily="49" charset="0"/>
              </a:rPr>
              <a:t>, 8(x0)</a:t>
            </a:r>
          </a:p>
          <a:p>
            <a:pPr>
              <a:buClrTx/>
              <a:buSzTx/>
              <a:buFontTx/>
              <a:buNone/>
            </a:pPr>
            <a:r>
              <a:rPr lang="en-US" altLang="en-US" sz="2000" dirty="0">
                <a:latin typeface="Lucida Console" panose="020B0609040504020204" pitchFamily="49" charset="0"/>
              </a:rPr>
              <a:t>add		x3, x1, </a:t>
            </a:r>
            <a:r>
              <a:rPr lang="en-US" altLang="en-US" sz="2000" dirty="0">
                <a:solidFill>
                  <a:srgbClr val="FF0000"/>
                </a:solidFill>
                <a:latin typeface="Lucida Console" panose="020B0609040504020204" pitchFamily="49" charset="0"/>
              </a:rPr>
              <a:t>x2</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x3, 24(x0)</a:t>
            </a:r>
          </a:p>
          <a:p>
            <a:pPr>
              <a:buClrTx/>
              <a:buSzTx/>
              <a:buFont typeface="Wingdings" panose="05000000000000000000" pitchFamily="2" charset="2"/>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x4</a:t>
            </a:r>
            <a:r>
              <a:rPr lang="en-US" altLang="en-US" sz="2000" dirty="0">
                <a:latin typeface="Lucida Console" panose="020B0609040504020204" pitchFamily="49" charset="0"/>
              </a:rPr>
              <a:t>, 16(x0)</a:t>
            </a:r>
          </a:p>
          <a:p>
            <a:pPr>
              <a:buClrTx/>
              <a:buSzTx/>
              <a:buFontTx/>
              <a:buNone/>
            </a:pPr>
            <a:r>
              <a:rPr lang="en-US" altLang="en-US" sz="2000" dirty="0">
                <a:latin typeface="Lucida Console" panose="020B0609040504020204" pitchFamily="49" charset="0"/>
              </a:rPr>
              <a:t>add		x5, x1, </a:t>
            </a:r>
            <a:r>
              <a:rPr lang="en-US" altLang="en-US" sz="2000" dirty="0">
                <a:solidFill>
                  <a:srgbClr val="FF0000"/>
                </a:solidFill>
                <a:latin typeface="Lucida Console" panose="020B0609040504020204" pitchFamily="49" charset="0"/>
              </a:rPr>
              <a:t>x4</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x5, 32(x0)</a:t>
            </a:r>
            <a:endParaRPr lang="en-AU" altLang="en-US" sz="2000" dirty="0">
              <a:latin typeface="Lucida Console" panose="020B0609040504020204" pitchFamily="49" charset="0"/>
            </a:endParaRPr>
          </a:p>
        </p:txBody>
      </p:sp>
      <p:sp>
        <p:nvSpPr>
          <p:cNvPr id="84998" name="AutoShape 5">
            <a:extLst>
              <a:ext uri="{FF2B5EF4-FFF2-40B4-BE49-F238E27FC236}">
                <a16:creationId xmlns:a16="http://schemas.microsoft.com/office/drawing/2014/main" id="{A9785146-45F1-4F48-AE9B-69CDEE0179DA}"/>
              </a:ext>
            </a:extLst>
          </p:cNvPr>
          <p:cNvSpPr>
            <a:spLocks/>
          </p:cNvSpPr>
          <p:nvPr/>
        </p:nvSpPr>
        <p:spPr bwMode="auto">
          <a:xfrm>
            <a:off x="1820863" y="4078289"/>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84999" name="AutoShape 6">
            <a:extLst>
              <a:ext uri="{FF2B5EF4-FFF2-40B4-BE49-F238E27FC236}">
                <a16:creationId xmlns:a16="http://schemas.microsoft.com/office/drawing/2014/main" id="{82B81F27-258D-4E53-82EF-E2CDA668E4B3}"/>
              </a:ext>
            </a:extLst>
          </p:cNvPr>
          <p:cNvSpPr>
            <a:spLocks/>
          </p:cNvSpPr>
          <p:nvPr/>
        </p:nvSpPr>
        <p:spPr bwMode="auto">
          <a:xfrm>
            <a:off x="1820863" y="5157789"/>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stall</a:t>
            </a:r>
            <a:endParaRPr lang="en-AU" altLang="en-US" sz="1800"/>
          </a:p>
        </p:txBody>
      </p:sp>
      <p:sp>
        <p:nvSpPr>
          <p:cNvPr id="85000" name="Text Box 7">
            <a:extLst>
              <a:ext uri="{FF2B5EF4-FFF2-40B4-BE49-F238E27FC236}">
                <a16:creationId xmlns:a16="http://schemas.microsoft.com/office/drawing/2014/main" id="{9CDD9823-4A37-4707-9340-81267D31A4A2}"/>
              </a:ext>
            </a:extLst>
          </p:cNvPr>
          <p:cNvSpPr txBox="1">
            <a:spLocks noChangeArrowheads="1"/>
          </p:cNvSpPr>
          <p:nvPr/>
        </p:nvSpPr>
        <p:spPr bwMode="auto">
          <a:xfrm>
            <a:off x="6981825" y="3225800"/>
            <a:ext cx="2992438" cy="2616200"/>
          </a:xfrm>
          <a:prstGeom prst="rect">
            <a:avLst/>
          </a:prstGeom>
          <a:solidFill>
            <a:schemeClr val="bg1">
              <a:lumMod val="95000"/>
            </a:schemeClr>
          </a:solidFill>
          <a:ln>
            <a:noFill/>
          </a:ln>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x1, 0(x0)</a:t>
            </a:r>
          </a:p>
          <a:p>
            <a:pPr>
              <a:buClrTx/>
              <a:buSzTx/>
              <a:buFontTx/>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x2</a:t>
            </a:r>
            <a:r>
              <a:rPr lang="en-US" altLang="en-US" sz="2000" dirty="0">
                <a:latin typeface="Lucida Console" panose="020B0609040504020204" pitchFamily="49" charset="0"/>
              </a:rPr>
              <a:t>, 8(x0)</a:t>
            </a:r>
          </a:p>
          <a:p>
            <a:pPr>
              <a:buClrTx/>
              <a:buSzTx/>
              <a:buFont typeface="Wingdings" panose="05000000000000000000" pitchFamily="2" charset="2"/>
              <a:buNone/>
            </a:pPr>
            <a:r>
              <a:rPr lang="en-US" altLang="en-US" sz="2000" dirty="0" err="1">
                <a:latin typeface="Lucida Console" panose="020B0609040504020204" pitchFamily="49" charset="0"/>
              </a:rPr>
              <a:t>ld</a:t>
            </a:r>
            <a:r>
              <a:rPr lang="en-US" altLang="en-US" sz="2000" dirty="0">
                <a:latin typeface="Lucida Console" panose="020B0609040504020204" pitchFamily="49" charset="0"/>
              </a:rPr>
              <a:t>		</a:t>
            </a:r>
            <a:r>
              <a:rPr lang="en-US" altLang="en-US" sz="2000" dirty="0">
                <a:solidFill>
                  <a:srgbClr val="FF0000"/>
                </a:solidFill>
                <a:latin typeface="Lucida Console" panose="020B0609040504020204" pitchFamily="49" charset="0"/>
              </a:rPr>
              <a:t>x4</a:t>
            </a:r>
            <a:r>
              <a:rPr lang="en-US" altLang="en-US" sz="2000" dirty="0">
                <a:latin typeface="Lucida Console" panose="020B0609040504020204" pitchFamily="49" charset="0"/>
              </a:rPr>
              <a:t>, 16(x0)</a:t>
            </a:r>
          </a:p>
          <a:p>
            <a:pPr>
              <a:buClrTx/>
              <a:buSzTx/>
              <a:buFontTx/>
              <a:buNone/>
            </a:pPr>
            <a:r>
              <a:rPr lang="en-US" altLang="en-US" sz="2000" dirty="0">
                <a:latin typeface="Lucida Console" panose="020B0609040504020204" pitchFamily="49" charset="0"/>
              </a:rPr>
              <a:t>add		x3, x1, </a:t>
            </a:r>
            <a:r>
              <a:rPr lang="en-US" altLang="en-US" sz="2000" dirty="0">
                <a:solidFill>
                  <a:srgbClr val="FF0000"/>
                </a:solidFill>
                <a:latin typeface="Lucida Console" panose="020B0609040504020204" pitchFamily="49" charset="0"/>
              </a:rPr>
              <a:t>x2</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x3, 24(x0)</a:t>
            </a:r>
          </a:p>
          <a:p>
            <a:pPr>
              <a:buClrTx/>
              <a:buSzTx/>
              <a:buFontTx/>
              <a:buNone/>
            </a:pPr>
            <a:r>
              <a:rPr lang="en-US" altLang="en-US" sz="2000" dirty="0">
                <a:latin typeface="Lucida Console" panose="020B0609040504020204" pitchFamily="49" charset="0"/>
              </a:rPr>
              <a:t>add		x5, x1, </a:t>
            </a:r>
            <a:r>
              <a:rPr lang="en-US" altLang="en-US" sz="2000" dirty="0">
                <a:solidFill>
                  <a:srgbClr val="FF0000"/>
                </a:solidFill>
                <a:latin typeface="Lucida Console" panose="020B0609040504020204" pitchFamily="49" charset="0"/>
              </a:rPr>
              <a:t>x4</a:t>
            </a:r>
          </a:p>
          <a:p>
            <a:pPr>
              <a:buClrTx/>
              <a:buSzTx/>
              <a:buFontTx/>
              <a:buNone/>
            </a:pPr>
            <a:r>
              <a:rPr lang="en-US" altLang="en-US" sz="2000" dirty="0" err="1">
                <a:latin typeface="Lucida Console" panose="020B0609040504020204" pitchFamily="49" charset="0"/>
              </a:rPr>
              <a:t>sd</a:t>
            </a:r>
            <a:r>
              <a:rPr lang="en-US" altLang="en-US" sz="2000" dirty="0">
                <a:latin typeface="Lucida Console" panose="020B0609040504020204" pitchFamily="49" charset="0"/>
              </a:rPr>
              <a:t>		x5, 32(x0)</a:t>
            </a:r>
            <a:endParaRPr lang="en-AU" altLang="en-US" sz="2000" dirty="0">
              <a:latin typeface="Lucida Console" panose="020B0609040504020204" pitchFamily="49" charset="0"/>
            </a:endParaRPr>
          </a:p>
        </p:txBody>
      </p:sp>
      <p:sp>
        <p:nvSpPr>
          <p:cNvPr id="85001" name="Line 8">
            <a:extLst>
              <a:ext uri="{FF2B5EF4-FFF2-40B4-BE49-F238E27FC236}">
                <a16:creationId xmlns:a16="http://schemas.microsoft.com/office/drawing/2014/main" id="{0ACDB4EC-748A-4D29-B7EB-599E66F68C27}"/>
              </a:ext>
            </a:extLst>
          </p:cNvPr>
          <p:cNvSpPr>
            <a:spLocks noChangeShapeType="1"/>
          </p:cNvSpPr>
          <p:nvPr/>
        </p:nvSpPr>
        <p:spPr bwMode="auto">
          <a:xfrm flipV="1">
            <a:off x="6383338" y="4221163"/>
            <a:ext cx="647700" cy="6731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85002" name="Oval 9">
            <a:extLst>
              <a:ext uri="{FF2B5EF4-FFF2-40B4-BE49-F238E27FC236}">
                <a16:creationId xmlns:a16="http://schemas.microsoft.com/office/drawing/2014/main" id="{898CF21A-5C6E-4C4B-8B3C-3E115830FD5D}"/>
              </a:ext>
            </a:extLst>
          </p:cNvPr>
          <p:cNvSpPr>
            <a:spLocks noChangeArrowheads="1"/>
          </p:cNvSpPr>
          <p:nvPr/>
        </p:nvSpPr>
        <p:spPr bwMode="auto">
          <a:xfrm>
            <a:off x="4402138"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3" name="Oval 10">
            <a:extLst>
              <a:ext uri="{FF2B5EF4-FFF2-40B4-BE49-F238E27FC236}">
                <a16:creationId xmlns:a16="http://schemas.microsoft.com/office/drawing/2014/main" id="{B1BBC8CA-90BB-493F-8F14-641D2DC0BFD6}"/>
              </a:ext>
            </a:extLst>
          </p:cNvPr>
          <p:cNvSpPr>
            <a:spLocks noChangeArrowheads="1"/>
          </p:cNvSpPr>
          <p:nvPr/>
        </p:nvSpPr>
        <p:spPr bwMode="auto">
          <a:xfrm>
            <a:off x="5591175"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4" name="Oval 11">
            <a:extLst>
              <a:ext uri="{FF2B5EF4-FFF2-40B4-BE49-F238E27FC236}">
                <a16:creationId xmlns:a16="http://schemas.microsoft.com/office/drawing/2014/main" id="{D5CCECD3-44CD-4D1E-A84B-6EC187CC502D}"/>
              </a:ext>
            </a:extLst>
          </p:cNvPr>
          <p:cNvSpPr>
            <a:spLocks noChangeArrowheads="1"/>
          </p:cNvSpPr>
          <p:nvPr/>
        </p:nvSpPr>
        <p:spPr bwMode="auto">
          <a:xfrm>
            <a:off x="4344988" y="46529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5" name="Oval 12">
            <a:extLst>
              <a:ext uri="{FF2B5EF4-FFF2-40B4-BE49-F238E27FC236}">
                <a16:creationId xmlns:a16="http://schemas.microsoft.com/office/drawing/2014/main" id="{BDAB0F61-89F9-48D6-AF51-360C1FD6FF90}"/>
              </a:ext>
            </a:extLst>
          </p:cNvPr>
          <p:cNvSpPr>
            <a:spLocks noChangeArrowheads="1"/>
          </p:cNvSpPr>
          <p:nvPr/>
        </p:nvSpPr>
        <p:spPr bwMode="auto">
          <a:xfrm>
            <a:off x="559276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6" name="Oval 13">
            <a:extLst>
              <a:ext uri="{FF2B5EF4-FFF2-40B4-BE49-F238E27FC236}">
                <a16:creationId xmlns:a16="http://schemas.microsoft.com/office/drawing/2014/main" id="{41795A39-399F-452B-B77E-C77A8FAD6ED6}"/>
              </a:ext>
            </a:extLst>
          </p:cNvPr>
          <p:cNvSpPr>
            <a:spLocks noChangeArrowheads="1"/>
          </p:cNvSpPr>
          <p:nvPr/>
        </p:nvSpPr>
        <p:spPr bwMode="auto">
          <a:xfrm>
            <a:off x="8185150" y="3573463"/>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7" name="Oval 14">
            <a:extLst>
              <a:ext uri="{FF2B5EF4-FFF2-40B4-BE49-F238E27FC236}">
                <a16:creationId xmlns:a16="http://schemas.microsoft.com/office/drawing/2014/main" id="{002DAA09-98DD-4828-A4D0-99F56B177551}"/>
              </a:ext>
            </a:extLst>
          </p:cNvPr>
          <p:cNvSpPr>
            <a:spLocks noChangeArrowheads="1"/>
          </p:cNvSpPr>
          <p:nvPr/>
        </p:nvSpPr>
        <p:spPr bwMode="auto">
          <a:xfrm>
            <a:off x="9409113" y="4292600"/>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8" name="Oval 15">
            <a:extLst>
              <a:ext uri="{FF2B5EF4-FFF2-40B4-BE49-F238E27FC236}">
                <a16:creationId xmlns:a16="http://schemas.microsoft.com/office/drawing/2014/main" id="{84913039-1B8E-4BFD-9778-A84411D661C0}"/>
              </a:ext>
            </a:extLst>
          </p:cNvPr>
          <p:cNvSpPr>
            <a:spLocks noChangeArrowheads="1"/>
          </p:cNvSpPr>
          <p:nvPr/>
        </p:nvSpPr>
        <p:spPr bwMode="auto">
          <a:xfrm>
            <a:off x="9409113" y="50133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09" name="Oval 16">
            <a:extLst>
              <a:ext uri="{FF2B5EF4-FFF2-40B4-BE49-F238E27FC236}">
                <a16:creationId xmlns:a16="http://schemas.microsoft.com/office/drawing/2014/main" id="{6A90803A-806A-4A0B-843B-09AE298AEFD4}"/>
              </a:ext>
            </a:extLst>
          </p:cNvPr>
          <p:cNvSpPr>
            <a:spLocks noChangeArrowheads="1"/>
          </p:cNvSpPr>
          <p:nvPr/>
        </p:nvSpPr>
        <p:spPr bwMode="auto">
          <a:xfrm>
            <a:off x="8185150" y="393382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85010" name="Line 17">
            <a:extLst>
              <a:ext uri="{FF2B5EF4-FFF2-40B4-BE49-F238E27FC236}">
                <a16:creationId xmlns:a16="http://schemas.microsoft.com/office/drawing/2014/main" id="{14C0438B-7D10-4CFE-8DAF-09A69FC563F5}"/>
              </a:ext>
            </a:extLst>
          </p:cNvPr>
          <p:cNvSpPr>
            <a:spLocks noChangeShapeType="1"/>
          </p:cNvSpPr>
          <p:nvPr/>
        </p:nvSpPr>
        <p:spPr bwMode="auto">
          <a:xfrm>
            <a:off x="5040313" y="3819526"/>
            <a:ext cx="550862" cy="2587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5011" name="Line 18">
            <a:extLst>
              <a:ext uri="{FF2B5EF4-FFF2-40B4-BE49-F238E27FC236}">
                <a16:creationId xmlns:a16="http://schemas.microsoft.com/office/drawing/2014/main" id="{0E6D23C9-E6FE-4D21-8553-EF3466DAB68C}"/>
              </a:ext>
            </a:extLst>
          </p:cNvPr>
          <p:cNvSpPr>
            <a:spLocks noChangeShapeType="1"/>
          </p:cNvSpPr>
          <p:nvPr/>
        </p:nvSpPr>
        <p:spPr bwMode="auto">
          <a:xfrm>
            <a:off x="4973639" y="4918075"/>
            <a:ext cx="619125" cy="311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5012" name="Line 19">
            <a:extLst>
              <a:ext uri="{FF2B5EF4-FFF2-40B4-BE49-F238E27FC236}">
                <a16:creationId xmlns:a16="http://schemas.microsoft.com/office/drawing/2014/main" id="{DEBABFAF-65BC-4681-A6FC-23897C723DD3}"/>
              </a:ext>
            </a:extLst>
          </p:cNvPr>
          <p:cNvSpPr>
            <a:spLocks noChangeShapeType="1"/>
          </p:cNvSpPr>
          <p:nvPr/>
        </p:nvSpPr>
        <p:spPr bwMode="auto">
          <a:xfrm>
            <a:off x="8826500" y="3829051"/>
            <a:ext cx="654050" cy="4921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5013" name="Line 20">
            <a:extLst>
              <a:ext uri="{FF2B5EF4-FFF2-40B4-BE49-F238E27FC236}">
                <a16:creationId xmlns:a16="http://schemas.microsoft.com/office/drawing/2014/main" id="{28B1EB01-28D1-461D-87A5-B768C2AA0B84}"/>
              </a:ext>
            </a:extLst>
          </p:cNvPr>
          <p:cNvSpPr>
            <a:spLocks noChangeShapeType="1"/>
          </p:cNvSpPr>
          <p:nvPr/>
        </p:nvSpPr>
        <p:spPr bwMode="auto">
          <a:xfrm>
            <a:off x="8755064" y="4287839"/>
            <a:ext cx="796925" cy="72548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5014" name="Text Box 21">
            <a:extLst>
              <a:ext uri="{FF2B5EF4-FFF2-40B4-BE49-F238E27FC236}">
                <a16:creationId xmlns:a16="http://schemas.microsoft.com/office/drawing/2014/main" id="{0F561340-6AE6-4F18-B824-646EDCFE0B12}"/>
              </a:ext>
            </a:extLst>
          </p:cNvPr>
          <p:cNvSpPr txBox="1">
            <a:spLocks noChangeArrowheads="1"/>
          </p:cNvSpPr>
          <p:nvPr/>
        </p:nvSpPr>
        <p:spPr bwMode="auto">
          <a:xfrm>
            <a:off x="7824789"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11 cycles</a:t>
            </a:r>
            <a:endParaRPr lang="en-AU" altLang="en-US" sz="1800"/>
          </a:p>
        </p:txBody>
      </p:sp>
      <p:sp>
        <p:nvSpPr>
          <p:cNvPr id="85015" name="Text Box 22">
            <a:extLst>
              <a:ext uri="{FF2B5EF4-FFF2-40B4-BE49-F238E27FC236}">
                <a16:creationId xmlns:a16="http://schemas.microsoft.com/office/drawing/2014/main" id="{B72921C9-E89B-4BF8-9C71-36BB2AB9381C}"/>
              </a:ext>
            </a:extLst>
          </p:cNvPr>
          <p:cNvSpPr txBox="1">
            <a:spLocks noChangeArrowheads="1"/>
          </p:cNvSpPr>
          <p:nvPr/>
        </p:nvSpPr>
        <p:spPr bwMode="auto">
          <a:xfrm>
            <a:off x="4030664" y="5876925"/>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13 cycles</a:t>
            </a:r>
            <a:endParaRPr lang="en-AU" altLang="en-US" sz="1800"/>
          </a:p>
        </p:txBody>
      </p:sp>
      <p:sp>
        <p:nvSpPr>
          <p:cNvPr id="26" name="Title 1">
            <a:extLst>
              <a:ext uri="{FF2B5EF4-FFF2-40B4-BE49-F238E27FC236}">
                <a16:creationId xmlns:a16="http://schemas.microsoft.com/office/drawing/2014/main" id="{EF86AA8B-7E2B-4692-B099-EDFE94F47A72}"/>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Code </a:t>
            </a:r>
            <a:r>
              <a:rPr lang="en-US" sz="4000" dirty="0">
                <a:solidFill>
                  <a:srgbClr val="C00000"/>
                </a:solidFill>
                <a:highlight>
                  <a:srgbClr val="FFFF00"/>
                </a:highlight>
                <a:latin typeface="Book Antiqua" panose="02040602050305030304" pitchFamily="18" charset="0"/>
              </a:rPr>
              <a:t>Scheduling</a:t>
            </a:r>
            <a:r>
              <a:rPr lang="en-US" sz="4000" dirty="0">
                <a:solidFill>
                  <a:srgbClr val="C00000"/>
                </a:solidFill>
                <a:latin typeface="Book Antiqua" panose="02040602050305030304" pitchFamily="18" charset="0"/>
              </a:rPr>
              <a:t> to Avoid Stalls</a:t>
            </a:r>
            <a:endParaRPr lang="en-CA" sz="4000" dirty="0">
              <a:solidFill>
                <a:srgbClr val="C00000"/>
              </a:solidFill>
              <a:latin typeface="Book Antiqua" panose="02040602050305030304" pitchFamily="18" charset="0"/>
            </a:endParaRPr>
          </a:p>
        </p:txBody>
      </p:sp>
      <p:sp>
        <p:nvSpPr>
          <p:cNvPr id="27" name="Slide Number Placeholder 11">
            <a:extLst>
              <a:ext uri="{FF2B5EF4-FFF2-40B4-BE49-F238E27FC236}">
                <a16:creationId xmlns:a16="http://schemas.microsoft.com/office/drawing/2014/main" id="{B9C28C15-ACF2-468E-B70C-15F28F38C3F9}"/>
              </a:ext>
            </a:extLst>
          </p:cNvPr>
          <p:cNvSpPr>
            <a:spLocks noGrp="1"/>
          </p:cNvSpPr>
          <p:nvPr>
            <p:ph type="sldNum" sz="quarter" idx="12"/>
          </p:nvPr>
        </p:nvSpPr>
        <p:spPr>
          <a:xfrm>
            <a:off x="8610600" y="6356350"/>
            <a:ext cx="2743200" cy="365125"/>
          </a:xfrm>
        </p:spPr>
        <p:txBody>
          <a:bodyPr/>
          <a:lstStyle/>
          <a:p>
            <a:fld id="{10570969-1D9F-4E41-A1EE-4EB62BCADA54}" type="slidenum">
              <a:rPr lang="en-CA" smtClean="0"/>
              <a:t>52</a:t>
            </a:fld>
            <a:endParaRPr lang="en-CA"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lnSpc>
                <a:spcPct val="90000"/>
              </a:lnSpc>
            </a:pPr>
            <a:r>
              <a:rPr lang="en-US" altLang="en-US" sz="3200" dirty="0">
                <a:latin typeface="Book Antiqua" panose="02040602050305030304" pitchFamily="18" charset="0"/>
              </a:rPr>
              <a:t>Branch determines flow of control</a:t>
            </a:r>
          </a:p>
          <a:p>
            <a:pPr lvl="1" eaLnBrk="1" hangingPunct="1">
              <a:lnSpc>
                <a:spcPct val="90000"/>
              </a:lnSpc>
            </a:pPr>
            <a:r>
              <a:rPr lang="en-US" altLang="en-US" sz="2800" dirty="0">
                <a:latin typeface="Book Antiqua" panose="02040602050305030304" pitchFamily="18" charset="0"/>
              </a:rPr>
              <a:t>Fetching next instruction depends on branch outcome</a:t>
            </a:r>
          </a:p>
          <a:p>
            <a:pPr lvl="1" eaLnBrk="1" hangingPunct="1">
              <a:lnSpc>
                <a:spcPct val="90000"/>
              </a:lnSpc>
            </a:pPr>
            <a:r>
              <a:rPr lang="en-US" altLang="en-US" sz="2800" dirty="0">
                <a:latin typeface="Book Antiqua" panose="02040602050305030304" pitchFamily="18" charset="0"/>
              </a:rPr>
              <a:t>Pipeline can’t always fetch correct instruction</a:t>
            </a:r>
          </a:p>
          <a:p>
            <a:pPr lvl="2" eaLnBrk="1" hangingPunct="1">
              <a:lnSpc>
                <a:spcPct val="90000"/>
              </a:lnSpc>
            </a:pPr>
            <a:r>
              <a:rPr lang="en-US" altLang="en-US" sz="2400" dirty="0">
                <a:latin typeface="Book Antiqua" panose="02040602050305030304" pitchFamily="18" charset="0"/>
              </a:rPr>
              <a:t>Still working on ID stage of branch</a:t>
            </a:r>
          </a:p>
          <a:p>
            <a:pPr eaLnBrk="1" hangingPunct="1">
              <a:lnSpc>
                <a:spcPct val="90000"/>
              </a:lnSpc>
            </a:pPr>
            <a:r>
              <a:rPr lang="en-US" altLang="en-US" sz="3200" dirty="0">
                <a:latin typeface="Book Antiqua" panose="02040602050305030304" pitchFamily="18" charset="0"/>
              </a:rPr>
              <a:t>In RISC-V pipeline</a:t>
            </a:r>
          </a:p>
          <a:p>
            <a:pPr lvl="1" eaLnBrk="1" hangingPunct="1">
              <a:lnSpc>
                <a:spcPct val="90000"/>
              </a:lnSpc>
            </a:pPr>
            <a:r>
              <a:rPr lang="en-US" altLang="en-US" sz="2800" dirty="0">
                <a:latin typeface="Book Antiqua" panose="02040602050305030304" pitchFamily="18" charset="0"/>
              </a:rPr>
              <a:t>Need to </a:t>
            </a:r>
            <a:r>
              <a:rPr lang="en-US" altLang="en-US" sz="2800" dirty="0">
                <a:solidFill>
                  <a:srgbClr val="0070C0"/>
                </a:solidFill>
                <a:latin typeface="Book Antiqua" panose="02040602050305030304" pitchFamily="18" charset="0"/>
              </a:rPr>
              <a:t>compare registers </a:t>
            </a:r>
            <a:r>
              <a:rPr lang="en-US" altLang="en-US" sz="2800" dirty="0">
                <a:latin typeface="Book Antiqua" panose="02040602050305030304" pitchFamily="18" charset="0"/>
              </a:rPr>
              <a:t>and </a:t>
            </a:r>
            <a:r>
              <a:rPr lang="en-US" altLang="en-US" sz="2800" dirty="0">
                <a:solidFill>
                  <a:srgbClr val="0070C0"/>
                </a:solidFill>
                <a:latin typeface="Book Antiqua" panose="02040602050305030304" pitchFamily="18" charset="0"/>
              </a:rPr>
              <a:t>compute target </a:t>
            </a:r>
            <a:r>
              <a:rPr lang="en-US" altLang="en-US" sz="2800" dirty="0">
                <a:latin typeface="Book Antiqua" panose="02040602050305030304" pitchFamily="18" charset="0"/>
              </a:rPr>
              <a:t>early in the pipeline</a:t>
            </a:r>
          </a:p>
          <a:p>
            <a:pPr lvl="1" eaLnBrk="1" hangingPunct="1">
              <a:lnSpc>
                <a:spcPct val="90000"/>
              </a:lnSpc>
            </a:pPr>
            <a:r>
              <a:rPr lang="en-US" altLang="en-US" sz="2800" dirty="0">
                <a:latin typeface="Book Antiqua" panose="02040602050305030304" pitchFamily="18" charset="0"/>
              </a:rPr>
              <a:t>Add hardware to do it in </a:t>
            </a:r>
            <a:r>
              <a:rPr lang="en-US" altLang="en-US" sz="2800" dirty="0">
                <a:highlight>
                  <a:srgbClr val="FFFF00"/>
                </a:highlight>
                <a:latin typeface="Book Antiqua" panose="02040602050305030304" pitchFamily="18" charset="0"/>
              </a:rPr>
              <a:t>ID</a:t>
            </a:r>
            <a:r>
              <a:rPr lang="en-US" altLang="en-US" sz="2800" dirty="0">
                <a:latin typeface="Book Antiqua" panose="02040602050305030304" pitchFamily="18" charset="0"/>
              </a:rPr>
              <a:t> stage</a:t>
            </a:r>
            <a:endParaRPr lang="en-AU" altLang="en-US" sz="28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3-Control Hazards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550710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1173480"/>
          </a:xfrm>
        </p:spPr>
        <p:txBody>
          <a:bodyPr>
            <a:normAutofit/>
          </a:bodyPr>
          <a:lstStyle/>
          <a:p>
            <a:pPr eaLnBrk="1" hangingPunct="1"/>
            <a:r>
              <a:rPr lang="en-US" altLang="en-US" sz="3600" dirty="0">
                <a:latin typeface="Book Antiqua" panose="02040602050305030304" pitchFamily="18" charset="0"/>
              </a:rPr>
              <a:t>Wait until branch outcome determined before fetching next instruction</a:t>
            </a:r>
            <a:endParaRPr lang="en-AU" altLang="en-US" sz="36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Stall on Branch</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E53A2F91-F984-4D07-9B12-AFEE734AF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4433" y="2526030"/>
            <a:ext cx="9411868" cy="352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5683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r>
              <a:rPr lang="en-US" altLang="en-US" sz="3200" dirty="0">
                <a:latin typeface="Book Antiqua" panose="02040602050305030304" pitchFamily="18" charset="0"/>
              </a:rPr>
              <a:t>Longer pipelines can’t readily determine branch outcome early</a:t>
            </a:r>
          </a:p>
          <a:p>
            <a:pPr lvl="1" eaLnBrk="1" hangingPunct="1"/>
            <a:r>
              <a:rPr lang="en-US" altLang="en-US" sz="2800" dirty="0">
                <a:latin typeface="Book Antiqua" panose="02040602050305030304" pitchFamily="18" charset="0"/>
              </a:rPr>
              <a:t>Stall penalty becomes unacceptable</a:t>
            </a:r>
          </a:p>
          <a:p>
            <a:pPr eaLnBrk="1" hangingPunct="1"/>
            <a:r>
              <a:rPr lang="en-US" altLang="en-US" sz="3200" dirty="0">
                <a:solidFill>
                  <a:srgbClr val="0070C0"/>
                </a:solidFill>
                <a:latin typeface="Book Antiqua" panose="02040602050305030304" pitchFamily="18" charset="0"/>
              </a:rPr>
              <a:t>Predict</a:t>
            </a:r>
            <a:r>
              <a:rPr lang="en-US" altLang="en-US" sz="3200" dirty="0">
                <a:latin typeface="Book Antiqua" panose="02040602050305030304" pitchFamily="18" charset="0"/>
              </a:rPr>
              <a:t> outcome of branch</a:t>
            </a:r>
          </a:p>
          <a:p>
            <a:pPr lvl="1" eaLnBrk="1" hangingPunct="1"/>
            <a:r>
              <a:rPr lang="en-US" altLang="en-US" sz="2800" dirty="0">
                <a:latin typeface="Book Antiqua" panose="02040602050305030304" pitchFamily="18" charset="0"/>
              </a:rPr>
              <a:t>Only stall if prediction is wrong</a:t>
            </a:r>
          </a:p>
          <a:p>
            <a:pPr eaLnBrk="1" hangingPunct="1"/>
            <a:r>
              <a:rPr lang="en-US" altLang="en-US" sz="3200" dirty="0">
                <a:latin typeface="Book Antiqua" panose="02040602050305030304" pitchFamily="18" charset="0"/>
              </a:rPr>
              <a:t>In RISC-V pipeline</a:t>
            </a:r>
          </a:p>
          <a:p>
            <a:pPr lvl="1" eaLnBrk="1" hangingPunct="1"/>
            <a:r>
              <a:rPr lang="en-US" altLang="en-US" sz="2800" dirty="0">
                <a:latin typeface="Book Antiqua" panose="02040602050305030304" pitchFamily="18" charset="0"/>
              </a:rPr>
              <a:t>Can predict branches </a:t>
            </a:r>
            <a:r>
              <a:rPr lang="en-US" altLang="en-US" sz="2800" dirty="0">
                <a:solidFill>
                  <a:srgbClr val="0070C0"/>
                </a:solidFill>
                <a:latin typeface="Book Antiqua" panose="02040602050305030304" pitchFamily="18" charset="0"/>
              </a:rPr>
              <a:t>not taken</a:t>
            </a:r>
          </a:p>
          <a:p>
            <a:pPr lvl="1" eaLnBrk="1" hangingPunct="1"/>
            <a:r>
              <a:rPr lang="en-US" altLang="en-US" sz="2800" dirty="0">
                <a:latin typeface="Book Antiqua" panose="02040602050305030304" pitchFamily="18" charset="0"/>
              </a:rPr>
              <a:t>Fetch instruction after branch, with no delay</a:t>
            </a:r>
            <a:endParaRPr lang="en-AU" altLang="en-US" sz="28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Branch Prediction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2847567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r>
              <a:rPr lang="en-US" altLang="en-US" sz="3200" dirty="0">
                <a:solidFill>
                  <a:schemeClr val="accent1"/>
                </a:solidFill>
                <a:latin typeface="Book Antiqua" panose="02040602050305030304" pitchFamily="18" charset="0"/>
              </a:rPr>
              <a:t>Static</a:t>
            </a:r>
            <a:r>
              <a:rPr lang="en-US" altLang="en-US" sz="3200" dirty="0">
                <a:latin typeface="Book Antiqua" panose="02040602050305030304" pitchFamily="18" charset="0"/>
              </a:rPr>
              <a:t> branch prediction</a:t>
            </a:r>
          </a:p>
          <a:p>
            <a:pPr lvl="1" eaLnBrk="1" hangingPunct="1"/>
            <a:r>
              <a:rPr lang="en-US" altLang="en-US" sz="2800" dirty="0">
                <a:latin typeface="Book Antiqua" panose="02040602050305030304" pitchFamily="18" charset="0"/>
              </a:rPr>
              <a:t>Based on typical branch behavior</a:t>
            </a:r>
          </a:p>
          <a:p>
            <a:pPr lvl="1" eaLnBrk="1" hangingPunct="1"/>
            <a:r>
              <a:rPr lang="en-US" altLang="en-US" sz="2800" dirty="0">
                <a:latin typeface="Book Antiqua" panose="02040602050305030304" pitchFamily="18" charset="0"/>
              </a:rPr>
              <a:t>Example: loop and if-statement branches</a:t>
            </a:r>
          </a:p>
          <a:p>
            <a:pPr lvl="2" eaLnBrk="1" hangingPunct="1"/>
            <a:r>
              <a:rPr lang="en-US" altLang="en-US" sz="2400" dirty="0">
                <a:latin typeface="Book Antiqua" panose="02040602050305030304" pitchFamily="18" charset="0"/>
              </a:rPr>
              <a:t>Predict backward branches taken</a:t>
            </a:r>
          </a:p>
          <a:p>
            <a:pPr lvl="2" eaLnBrk="1" hangingPunct="1"/>
            <a:r>
              <a:rPr lang="en-US" altLang="en-US" sz="2400" dirty="0">
                <a:latin typeface="Book Antiqua" panose="02040602050305030304" pitchFamily="18" charset="0"/>
              </a:rPr>
              <a:t>Predict forward branches not taken</a:t>
            </a:r>
          </a:p>
          <a:p>
            <a:pPr eaLnBrk="1" hangingPunct="1"/>
            <a:r>
              <a:rPr lang="en-US" altLang="en-US" sz="3200" dirty="0">
                <a:solidFill>
                  <a:schemeClr val="accent1"/>
                </a:solidFill>
                <a:latin typeface="Book Antiqua" panose="02040602050305030304" pitchFamily="18" charset="0"/>
              </a:rPr>
              <a:t>Dynamic</a:t>
            </a:r>
            <a:r>
              <a:rPr lang="en-US" altLang="en-US" sz="3200" dirty="0">
                <a:latin typeface="Book Antiqua" panose="02040602050305030304" pitchFamily="18" charset="0"/>
              </a:rPr>
              <a:t> branch prediction</a:t>
            </a:r>
          </a:p>
          <a:p>
            <a:pPr lvl="1" eaLnBrk="1" hangingPunct="1"/>
            <a:r>
              <a:rPr lang="en-US" altLang="en-US" sz="2800" dirty="0">
                <a:latin typeface="Book Antiqua" panose="02040602050305030304" pitchFamily="18" charset="0"/>
              </a:rPr>
              <a:t>Hardware measures actual branch behavior</a:t>
            </a:r>
          </a:p>
          <a:p>
            <a:pPr lvl="2" eaLnBrk="1" hangingPunct="1"/>
            <a:r>
              <a:rPr lang="en-US" altLang="en-US" sz="2400" dirty="0">
                <a:latin typeface="Book Antiqua" panose="02040602050305030304" pitchFamily="18" charset="0"/>
              </a:rPr>
              <a:t>e.g., record recent history of each branch</a:t>
            </a:r>
          </a:p>
          <a:p>
            <a:pPr lvl="1" eaLnBrk="1" hangingPunct="1"/>
            <a:r>
              <a:rPr lang="en-US" altLang="en-US" sz="2800" dirty="0">
                <a:latin typeface="Book Antiqua" panose="02040602050305030304" pitchFamily="18" charset="0"/>
              </a:rPr>
              <a:t>Assume future behavior will continue the trend</a:t>
            </a:r>
          </a:p>
          <a:p>
            <a:pPr lvl="2" eaLnBrk="1" hangingPunct="1"/>
            <a:r>
              <a:rPr lang="en-US" altLang="en-US" sz="2400" dirty="0">
                <a:latin typeface="Book Antiqua" panose="02040602050305030304" pitchFamily="18" charset="0"/>
              </a:rPr>
              <a:t>When wrong, stall while re-fetching, and update history</a:t>
            </a:r>
            <a:endParaRPr lang="en-AU" altLang="en-US" sz="24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More-Realistic Branch Prediction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2" name="Rectangle 1">
            <a:extLst>
              <a:ext uri="{FF2B5EF4-FFF2-40B4-BE49-F238E27FC236}">
                <a16:creationId xmlns:a16="http://schemas.microsoft.com/office/drawing/2014/main" id="{D84D6D51-4398-4799-B1BB-DB54C5BA28DB}"/>
              </a:ext>
            </a:extLst>
          </p:cNvPr>
          <p:cNvSpPr/>
          <p:nvPr/>
        </p:nvSpPr>
        <p:spPr>
          <a:xfrm>
            <a:off x="2356701" y="4289196"/>
            <a:ext cx="4864231" cy="4713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7726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r>
              <a:rPr lang="en-US" altLang="en-US" sz="3200" dirty="0">
                <a:latin typeface="Book Antiqua" panose="02040602050305030304" pitchFamily="18" charset="0"/>
              </a:rPr>
              <a:t>Pipelining improves </a:t>
            </a:r>
            <a:r>
              <a:rPr lang="en-US" altLang="en-US" sz="3200" dirty="0">
                <a:solidFill>
                  <a:schemeClr val="accent1"/>
                </a:solidFill>
                <a:latin typeface="Book Antiqua" panose="02040602050305030304" pitchFamily="18" charset="0"/>
              </a:rPr>
              <a:t>performance</a:t>
            </a:r>
            <a:r>
              <a:rPr lang="en-US" altLang="en-US" sz="3200" dirty="0">
                <a:latin typeface="Book Antiqua" panose="02040602050305030304" pitchFamily="18" charset="0"/>
              </a:rPr>
              <a:t> by increasing instruction </a:t>
            </a:r>
            <a:r>
              <a:rPr lang="en-US" altLang="en-US" sz="3200" dirty="0">
                <a:solidFill>
                  <a:schemeClr val="accent1"/>
                </a:solidFill>
                <a:latin typeface="Book Antiqua" panose="02040602050305030304" pitchFamily="18" charset="0"/>
              </a:rPr>
              <a:t>throughput</a:t>
            </a:r>
          </a:p>
          <a:p>
            <a:pPr lvl="1" eaLnBrk="1" hangingPunct="1"/>
            <a:r>
              <a:rPr lang="en-US" altLang="en-US" sz="2800" dirty="0">
                <a:latin typeface="Book Antiqua" panose="02040602050305030304" pitchFamily="18" charset="0"/>
              </a:rPr>
              <a:t>Executes multiple instructions in parallel</a:t>
            </a:r>
          </a:p>
          <a:p>
            <a:pPr lvl="1" eaLnBrk="1" hangingPunct="1"/>
            <a:r>
              <a:rPr lang="en-US" altLang="en-US" sz="2800" dirty="0">
                <a:latin typeface="Book Antiqua" panose="02040602050305030304" pitchFamily="18" charset="0"/>
              </a:rPr>
              <a:t>Each instruction has the same latency</a:t>
            </a:r>
          </a:p>
          <a:p>
            <a:pPr eaLnBrk="1" hangingPunct="1"/>
            <a:r>
              <a:rPr lang="en-US" altLang="en-US" sz="3200" dirty="0">
                <a:latin typeface="Book Antiqua" panose="02040602050305030304" pitchFamily="18" charset="0"/>
              </a:rPr>
              <a:t>Subject to hazards</a:t>
            </a:r>
          </a:p>
          <a:p>
            <a:pPr lvl="1" eaLnBrk="1" hangingPunct="1"/>
            <a:r>
              <a:rPr lang="en-US" altLang="en-US" sz="2800" dirty="0">
                <a:latin typeface="Book Antiqua" panose="02040602050305030304" pitchFamily="18" charset="0"/>
              </a:rPr>
              <a:t>Structure, data, control</a:t>
            </a:r>
          </a:p>
          <a:p>
            <a:pPr eaLnBrk="1" hangingPunct="1"/>
            <a:r>
              <a:rPr lang="en-AU" altLang="en-US" sz="3200" dirty="0">
                <a:latin typeface="Book Antiqua" panose="02040602050305030304" pitchFamily="18" charset="0"/>
              </a:rPr>
              <a:t>Instruction set design affects complexity of pipeline implementation</a:t>
            </a: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 Summary</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Text Box 4">
            <a:extLst>
              <a:ext uri="{FF2B5EF4-FFF2-40B4-BE49-F238E27FC236}">
                <a16:creationId xmlns:a16="http://schemas.microsoft.com/office/drawing/2014/main" id="{F73D82F4-5B95-47CD-B350-FAA0B87F8CDC}"/>
              </a:ext>
            </a:extLst>
          </p:cNvPr>
          <p:cNvSpPr txBox="1">
            <a:spLocks noChangeArrowheads="1"/>
          </p:cNvSpPr>
          <p:nvPr/>
        </p:nvSpPr>
        <p:spPr bwMode="auto">
          <a:xfrm>
            <a:off x="6096000" y="476250"/>
            <a:ext cx="2825750" cy="457200"/>
          </a:xfrm>
          <a:prstGeom prst="rect">
            <a:avLst/>
          </a:prstGeom>
          <a:solidFill>
            <a:srgbClr val="FFFF00"/>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dirty="0">
                <a:solidFill>
                  <a:schemeClr val="folHlink"/>
                </a:solidFill>
                <a:latin typeface="Arial Black" panose="020B0A04020102020204" pitchFamily="34" charset="0"/>
              </a:rPr>
              <a:t>The BIG Picture</a:t>
            </a:r>
          </a:p>
        </p:txBody>
      </p:sp>
      <p:pic>
        <p:nvPicPr>
          <p:cNvPr id="4" name="Picture 3">
            <a:extLst>
              <a:ext uri="{FF2B5EF4-FFF2-40B4-BE49-F238E27FC236}">
                <a16:creationId xmlns:a16="http://schemas.microsoft.com/office/drawing/2014/main" id="{C3ED19FD-0EB1-491A-976C-4EE3F532AE21}"/>
              </a:ext>
            </a:extLst>
          </p:cNvPr>
          <p:cNvPicPr>
            <a:picLocks noChangeAspect="1"/>
          </p:cNvPicPr>
          <p:nvPr/>
        </p:nvPicPr>
        <p:blipFill>
          <a:blip r:embed="rId2">
            <a:lum bright="-20000" contrast="40000"/>
          </a:blip>
          <a:stretch>
            <a:fillRect/>
          </a:stretch>
        </p:blipFill>
        <p:spPr>
          <a:xfrm>
            <a:off x="5445551" y="4724050"/>
            <a:ext cx="5672877" cy="91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79018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 Summary</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6">
            <a:extLst>
              <a:ext uri="{FF2B5EF4-FFF2-40B4-BE49-F238E27FC236}">
                <a16:creationId xmlns:a16="http://schemas.microsoft.com/office/drawing/2014/main" id="{CD415CF3-37F0-4694-9C6E-31CA9D210373}"/>
              </a:ext>
            </a:extLst>
          </p:cNvPr>
          <p:cNvPicPr>
            <a:picLocks noChangeAspect="1"/>
          </p:cNvPicPr>
          <p:nvPr/>
        </p:nvPicPr>
        <p:blipFill>
          <a:blip r:embed="rId2">
            <a:lum bright="-20000" contrast="40000"/>
          </a:blip>
          <a:stretch>
            <a:fillRect/>
          </a:stretch>
        </p:blipFill>
        <p:spPr>
          <a:xfrm>
            <a:off x="615043" y="1428085"/>
            <a:ext cx="9038665" cy="2651760"/>
          </a:xfrm>
          <a:prstGeom prst="rect">
            <a:avLst/>
          </a:prstGeom>
        </p:spPr>
      </p:pic>
      <p:sp>
        <p:nvSpPr>
          <p:cNvPr id="8" name="TextBox 7">
            <a:extLst>
              <a:ext uri="{FF2B5EF4-FFF2-40B4-BE49-F238E27FC236}">
                <a16:creationId xmlns:a16="http://schemas.microsoft.com/office/drawing/2014/main" id="{F3F28024-A371-4475-9977-59EF7E5E5CDD}"/>
              </a:ext>
            </a:extLst>
          </p:cNvPr>
          <p:cNvSpPr txBox="1"/>
          <p:nvPr/>
        </p:nvSpPr>
        <p:spPr>
          <a:xfrm>
            <a:off x="485775" y="4079845"/>
            <a:ext cx="2938806" cy="646331"/>
          </a:xfrm>
          <a:prstGeom prst="rect">
            <a:avLst/>
          </a:prstGeom>
          <a:noFill/>
        </p:spPr>
        <p:txBody>
          <a:bodyPr wrap="square">
            <a:spAutoFit/>
          </a:bodyPr>
          <a:lstStyle/>
          <a:p>
            <a:r>
              <a:rPr lang="en-US" sz="1800" b="0" i="0" u="none" strike="noStrike" baseline="0" dirty="0">
                <a:latin typeface="Book Antiqua" panose="02040602050305030304" pitchFamily="18" charset="0"/>
              </a:rPr>
              <a:t>Stall due to a load-use data hazard of the </a:t>
            </a:r>
            <a:r>
              <a:rPr lang="en-US" sz="1600" b="0" i="0" u="none" strike="noStrike" baseline="0" dirty="0" err="1">
                <a:highlight>
                  <a:srgbClr val="FFFF00"/>
                </a:highlight>
                <a:latin typeface="Book Antiqua" panose="02040602050305030304" pitchFamily="18" charset="0"/>
              </a:rPr>
              <a:t>ld</a:t>
            </a:r>
            <a:r>
              <a:rPr lang="en-US" sz="1600" b="0" i="0" u="none" strike="noStrike" baseline="0" dirty="0">
                <a:latin typeface="Book Antiqua" panose="02040602050305030304" pitchFamily="18" charset="0"/>
              </a:rPr>
              <a:t> </a:t>
            </a:r>
            <a:r>
              <a:rPr lang="en-US" sz="1800" b="0" i="0" u="none" strike="noStrike" baseline="0" dirty="0">
                <a:latin typeface="Book Antiqua" panose="02040602050305030304" pitchFamily="18" charset="0"/>
              </a:rPr>
              <a:t>result</a:t>
            </a:r>
            <a:endParaRPr lang="en-CA" dirty="0">
              <a:latin typeface="Book Antiqua" panose="02040602050305030304" pitchFamily="18" charset="0"/>
            </a:endParaRPr>
          </a:p>
        </p:txBody>
      </p:sp>
      <p:sp>
        <p:nvSpPr>
          <p:cNvPr id="9" name="TextBox 8">
            <a:extLst>
              <a:ext uri="{FF2B5EF4-FFF2-40B4-BE49-F238E27FC236}">
                <a16:creationId xmlns:a16="http://schemas.microsoft.com/office/drawing/2014/main" id="{6D74D6B6-4D70-47E3-8001-6B8A81CCFBAD}"/>
              </a:ext>
            </a:extLst>
          </p:cNvPr>
          <p:cNvSpPr txBox="1"/>
          <p:nvPr/>
        </p:nvSpPr>
        <p:spPr>
          <a:xfrm>
            <a:off x="3424581" y="4009543"/>
            <a:ext cx="2467172" cy="2031325"/>
          </a:xfrm>
          <a:prstGeom prst="rect">
            <a:avLst/>
          </a:prstGeom>
          <a:noFill/>
        </p:spPr>
        <p:txBody>
          <a:bodyPr wrap="square">
            <a:spAutoFit/>
          </a:bodyPr>
          <a:lstStyle/>
          <a:p>
            <a:pPr algn="l"/>
            <a:r>
              <a:rPr lang="en-CA" sz="1800" b="0" i="0" u="none" strike="noStrike" baseline="0" dirty="0">
                <a:latin typeface="Book Antiqua" panose="02040602050305030304" pitchFamily="18" charset="0"/>
              </a:rPr>
              <a:t>Avoid</a:t>
            </a:r>
          </a:p>
          <a:p>
            <a:pPr algn="l"/>
            <a:r>
              <a:rPr lang="en-US" sz="1800" b="0" i="0" u="none" strike="noStrike" baseline="0" dirty="0">
                <a:latin typeface="Book Antiqua" panose="02040602050305030304" pitchFamily="18" charset="0"/>
              </a:rPr>
              <a:t>stalling in the third </a:t>
            </a:r>
          </a:p>
          <a:p>
            <a:pPr algn="l"/>
            <a:r>
              <a:rPr lang="en-US" sz="1800" b="0" i="0" u="none" strike="noStrike" baseline="0" dirty="0">
                <a:latin typeface="Book Antiqua" panose="02040602050305030304" pitchFamily="18" charset="0"/>
              </a:rPr>
              <a:t>instruction for the </a:t>
            </a:r>
          </a:p>
          <a:p>
            <a:pPr algn="l"/>
            <a:r>
              <a:rPr lang="en-US" sz="1800" b="0" i="0" u="none" strike="noStrike" baseline="0" dirty="0">
                <a:latin typeface="Book Antiqua" panose="02040602050305030304" pitchFamily="18" charset="0"/>
              </a:rPr>
              <a:t>read-after-write data </a:t>
            </a:r>
          </a:p>
          <a:p>
            <a:pPr algn="l"/>
            <a:r>
              <a:rPr lang="en-US" sz="1800" b="0" i="0" u="none" strike="noStrike" baseline="0" dirty="0">
                <a:latin typeface="Book Antiqua" panose="02040602050305030304" pitchFamily="18" charset="0"/>
              </a:rPr>
              <a:t>hazard on </a:t>
            </a:r>
            <a:r>
              <a:rPr lang="en-US" sz="1600" b="0" i="0" u="none" strike="noStrike" baseline="0" dirty="0">
                <a:highlight>
                  <a:srgbClr val="FFFF00"/>
                </a:highlight>
                <a:latin typeface="Book Antiqua" panose="02040602050305030304" pitchFamily="18" charset="0"/>
              </a:rPr>
              <a:t>x11</a:t>
            </a:r>
            <a:r>
              <a:rPr lang="en-US" sz="1600" b="0" i="0" u="none" strike="noStrike" baseline="0" dirty="0">
                <a:latin typeface="Book Antiqua" panose="02040602050305030304" pitchFamily="18" charset="0"/>
              </a:rPr>
              <a:t> </a:t>
            </a:r>
            <a:r>
              <a:rPr lang="en-US" sz="1800" b="0" i="0" u="none" strike="noStrike" baseline="0" dirty="0">
                <a:latin typeface="Book Antiqua" panose="02040602050305030304" pitchFamily="18" charset="0"/>
              </a:rPr>
              <a:t>by</a:t>
            </a:r>
          </a:p>
          <a:p>
            <a:pPr algn="l"/>
            <a:r>
              <a:rPr lang="en-CA" sz="1800" b="0" i="0" u="none" strike="noStrike" baseline="0" dirty="0">
                <a:latin typeface="Book Antiqua" panose="02040602050305030304" pitchFamily="18" charset="0"/>
              </a:rPr>
              <a:t>forwarding the </a:t>
            </a:r>
            <a:r>
              <a:rPr lang="en-CA" sz="1600" b="0" i="0" u="none" strike="noStrike" baseline="0" dirty="0">
                <a:latin typeface="Book Antiqua" panose="02040602050305030304" pitchFamily="18" charset="0"/>
              </a:rPr>
              <a:t>add </a:t>
            </a:r>
            <a:r>
              <a:rPr lang="en-CA" sz="1800" b="0" i="0" u="none" strike="noStrike" baseline="0" dirty="0">
                <a:latin typeface="Book Antiqua" panose="02040602050305030304" pitchFamily="18" charset="0"/>
              </a:rPr>
              <a:t>result.</a:t>
            </a:r>
            <a:endParaRPr lang="en-CA" dirty="0">
              <a:latin typeface="Book Antiqua" panose="02040602050305030304" pitchFamily="18" charset="0"/>
            </a:endParaRPr>
          </a:p>
        </p:txBody>
      </p:sp>
      <p:sp>
        <p:nvSpPr>
          <p:cNvPr id="11" name="TextBox 10">
            <a:extLst>
              <a:ext uri="{FF2B5EF4-FFF2-40B4-BE49-F238E27FC236}">
                <a16:creationId xmlns:a16="http://schemas.microsoft.com/office/drawing/2014/main" id="{366B685A-7862-448F-B2C8-A013CB366BED}"/>
              </a:ext>
            </a:extLst>
          </p:cNvPr>
          <p:cNvSpPr txBox="1"/>
          <p:nvPr/>
        </p:nvSpPr>
        <p:spPr>
          <a:xfrm>
            <a:off x="6539144" y="3897907"/>
            <a:ext cx="2467172" cy="646331"/>
          </a:xfrm>
          <a:prstGeom prst="rect">
            <a:avLst/>
          </a:prstGeom>
          <a:noFill/>
        </p:spPr>
        <p:txBody>
          <a:bodyPr wrap="square">
            <a:spAutoFit/>
          </a:bodyPr>
          <a:lstStyle/>
          <a:p>
            <a:r>
              <a:rPr lang="en-US" dirty="0">
                <a:latin typeface="Book Antiqua" panose="02040602050305030304" pitchFamily="18" charset="0"/>
              </a:rPr>
              <a:t>It need not stall, even without forwarding</a:t>
            </a:r>
            <a:endParaRPr lang="en-CA" dirty="0">
              <a:latin typeface="Book Antiqua" panose="02040602050305030304" pitchFamily="18" charset="0"/>
            </a:endParaRPr>
          </a:p>
        </p:txBody>
      </p:sp>
    </p:spTree>
    <p:extLst>
      <p:ext uri="{BB962C8B-B14F-4D97-AF65-F5344CB8AC3E}">
        <p14:creationId xmlns:p14="http://schemas.microsoft.com/office/powerpoint/2010/main" val="662465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a:extLst>
              <a:ext uri="{FF2B5EF4-FFF2-40B4-BE49-F238E27FC236}">
                <a16:creationId xmlns:a16="http://schemas.microsoft.com/office/drawing/2014/main" id="{840D3776-1217-4E46-8123-EFE7E23850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670" y="1125538"/>
            <a:ext cx="8772842" cy="523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CA" sz="4000" dirty="0">
                <a:solidFill>
                  <a:srgbClr val="C00000"/>
                </a:solidFill>
                <a:latin typeface="Book Antiqua" panose="02040602050305030304" pitchFamily="18" charset="0"/>
              </a:rPr>
              <a:t>4.6 </a:t>
            </a:r>
            <a:r>
              <a:rPr lang="en-US" sz="4000" dirty="0">
                <a:solidFill>
                  <a:srgbClr val="C00000"/>
                </a:solidFill>
                <a:latin typeface="Book Antiqua" panose="02040602050305030304" pitchFamily="18" charset="0"/>
              </a:rPr>
              <a:t>RISC-V Pipelined Datapath</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59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9" name="AutoShape 5">
            <a:extLst>
              <a:ext uri="{FF2B5EF4-FFF2-40B4-BE49-F238E27FC236}">
                <a16:creationId xmlns:a16="http://schemas.microsoft.com/office/drawing/2014/main" id="{D8B2CDD8-C6A9-4FDE-8651-9B9F3B103655}"/>
              </a:ext>
            </a:extLst>
          </p:cNvPr>
          <p:cNvSpPr>
            <a:spLocks/>
          </p:cNvSpPr>
          <p:nvPr/>
        </p:nvSpPr>
        <p:spPr bwMode="auto">
          <a:xfrm>
            <a:off x="1985479" y="5222056"/>
            <a:ext cx="571500" cy="330200"/>
          </a:xfrm>
          <a:prstGeom prst="borderCallout1">
            <a:avLst>
              <a:gd name="adj1" fmla="val 34616"/>
              <a:gd name="adj2" fmla="val 113333"/>
              <a:gd name="adj3" fmla="val -118750"/>
              <a:gd name="adj4" fmla="val 229722"/>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dirty="0"/>
              <a:t>WB</a:t>
            </a:r>
            <a:endParaRPr lang="en-AU" altLang="en-US" sz="1400" dirty="0"/>
          </a:p>
        </p:txBody>
      </p:sp>
      <p:sp>
        <p:nvSpPr>
          <p:cNvPr id="11" name="AutoShape 6">
            <a:extLst>
              <a:ext uri="{FF2B5EF4-FFF2-40B4-BE49-F238E27FC236}">
                <a16:creationId xmlns:a16="http://schemas.microsoft.com/office/drawing/2014/main" id="{051422A2-E0BC-4233-8F65-A9EE9880BF2A}"/>
              </a:ext>
            </a:extLst>
          </p:cNvPr>
          <p:cNvSpPr>
            <a:spLocks/>
          </p:cNvSpPr>
          <p:nvPr/>
        </p:nvSpPr>
        <p:spPr bwMode="auto">
          <a:xfrm>
            <a:off x="21472" y="4393931"/>
            <a:ext cx="650875" cy="330200"/>
          </a:xfrm>
          <a:prstGeom prst="borderCallout1">
            <a:avLst>
              <a:gd name="adj1" fmla="val 34616"/>
              <a:gd name="adj2" fmla="val 111708"/>
              <a:gd name="adj3" fmla="val -68269"/>
              <a:gd name="adj4" fmla="val 153417"/>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400" dirty="0"/>
              <a:t>MEM</a:t>
            </a:r>
            <a:endParaRPr lang="en-AU" altLang="en-US" sz="1400" dirty="0"/>
          </a:p>
        </p:txBody>
      </p:sp>
      <p:sp>
        <p:nvSpPr>
          <p:cNvPr id="14" name="Text Box 7">
            <a:extLst>
              <a:ext uri="{FF2B5EF4-FFF2-40B4-BE49-F238E27FC236}">
                <a16:creationId xmlns:a16="http://schemas.microsoft.com/office/drawing/2014/main" id="{C4C153D7-D003-4598-A6C9-1F59990CE32F}"/>
              </a:ext>
            </a:extLst>
          </p:cNvPr>
          <p:cNvSpPr txBox="1">
            <a:spLocks noChangeArrowheads="1"/>
          </p:cNvSpPr>
          <p:nvPr/>
        </p:nvSpPr>
        <p:spPr bwMode="auto">
          <a:xfrm>
            <a:off x="216464" y="5752281"/>
            <a:ext cx="2054765" cy="646331"/>
          </a:xfrm>
          <a:prstGeom prst="rect">
            <a:avLst/>
          </a:prstGeom>
          <a:solidFill>
            <a:srgbClr val="FFC000"/>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dirty="0">
                <a:latin typeface="Book Antiqua" panose="02040602050305030304" pitchFamily="18" charset="0"/>
              </a:rPr>
              <a:t>Right-to-left flow leads to hazards</a:t>
            </a:r>
            <a:endParaRPr lang="en-AU" altLang="en-US" sz="1800" dirty="0">
              <a:latin typeface="Book Antiqua" panose="02040602050305030304" pitchFamily="18" charset="0"/>
            </a:endParaRPr>
          </a:p>
        </p:txBody>
      </p:sp>
      <p:pic>
        <p:nvPicPr>
          <p:cNvPr id="16" name="Picture 1">
            <a:extLst>
              <a:ext uri="{FF2B5EF4-FFF2-40B4-BE49-F238E27FC236}">
                <a16:creationId xmlns:a16="http://schemas.microsoft.com/office/drawing/2014/main" id="{C32B82FB-A219-48E7-AB47-F71322C6A58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344592" y="1541780"/>
            <a:ext cx="3580762" cy="2103120"/>
          </a:xfrm>
          <a:prstGeom prst="rect">
            <a:avLst/>
          </a:prstGeom>
          <a:ln w="9525">
            <a:solidFill>
              <a:srgbClr val="C00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4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Multiplexers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7">
            <a:extLst>
              <a:ext uri="{FF2B5EF4-FFF2-40B4-BE49-F238E27FC236}">
                <a16:creationId xmlns:a16="http://schemas.microsoft.com/office/drawing/2014/main" id="{74A73D15-8EAA-46A7-9760-87C6560E3C7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5205" y="1230802"/>
            <a:ext cx="9911352" cy="482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3">
            <a:extLst>
              <a:ext uri="{FF2B5EF4-FFF2-40B4-BE49-F238E27FC236}">
                <a16:creationId xmlns:a16="http://schemas.microsoft.com/office/drawing/2014/main" id="{B39714B4-DCE7-4291-8924-C3B994D5B289}"/>
              </a:ext>
            </a:extLst>
          </p:cNvPr>
          <p:cNvSpPr>
            <a:spLocks noChangeArrowheads="1"/>
          </p:cNvSpPr>
          <p:nvPr/>
        </p:nvSpPr>
        <p:spPr bwMode="auto">
          <a:xfrm>
            <a:off x="6653610" y="1230800"/>
            <a:ext cx="544240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dirty="0">
                <a:latin typeface="Book Antiqua" panose="02040602050305030304" pitchFamily="18" charset="0"/>
              </a:rPr>
              <a:t>Can’t just join wires together</a:t>
            </a:r>
          </a:p>
          <a:p>
            <a:pPr lvl="1" eaLnBrk="1" hangingPunct="1"/>
            <a:r>
              <a:rPr lang="en-AU" altLang="en-US" sz="2400" dirty="0">
                <a:latin typeface="Book Antiqua" panose="02040602050305030304" pitchFamily="18" charset="0"/>
              </a:rPr>
              <a:t>Use multiplexers/ Data Selector</a:t>
            </a:r>
          </a:p>
        </p:txBody>
      </p:sp>
      <p:grpSp>
        <p:nvGrpSpPr>
          <p:cNvPr id="14" name="Group 13">
            <a:extLst>
              <a:ext uri="{FF2B5EF4-FFF2-40B4-BE49-F238E27FC236}">
                <a16:creationId xmlns:a16="http://schemas.microsoft.com/office/drawing/2014/main" id="{0400E5A2-A2B4-4A56-BC28-51294F0029D7}"/>
              </a:ext>
            </a:extLst>
          </p:cNvPr>
          <p:cNvGrpSpPr/>
          <p:nvPr/>
        </p:nvGrpSpPr>
        <p:grpSpPr>
          <a:xfrm>
            <a:off x="2969999" y="933450"/>
            <a:ext cx="936625" cy="865187"/>
            <a:chOff x="3122613" y="1195388"/>
            <a:chExt cx="936625" cy="865187"/>
          </a:xfrm>
        </p:grpSpPr>
        <p:sp>
          <p:nvSpPr>
            <p:cNvPr id="15" name="Oval 4">
              <a:extLst>
                <a:ext uri="{FF2B5EF4-FFF2-40B4-BE49-F238E27FC236}">
                  <a16:creationId xmlns:a16="http://schemas.microsoft.com/office/drawing/2014/main" id="{3C834E7C-A0D3-48A2-A246-CE2097B4C92E}"/>
                </a:ext>
              </a:extLst>
            </p:cNvPr>
            <p:cNvSpPr>
              <a:spLocks noChangeArrowheads="1"/>
            </p:cNvSpPr>
            <p:nvPr/>
          </p:nvSpPr>
          <p:spPr bwMode="auto">
            <a:xfrm>
              <a:off x="3122613"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6" name="Line 6">
              <a:extLst>
                <a:ext uri="{FF2B5EF4-FFF2-40B4-BE49-F238E27FC236}">
                  <a16:creationId xmlns:a16="http://schemas.microsoft.com/office/drawing/2014/main" id="{058D719B-AFDC-462B-9660-19BF8B06EF19}"/>
                </a:ext>
              </a:extLst>
            </p:cNvPr>
            <p:cNvSpPr>
              <a:spLocks noChangeShapeType="1"/>
            </p:cNvSpPr>
            <p:nvPr/>
          </p:nvSpPr>
          <p:spPr bwMode="auto">
            <a:xfrm flipH="1">
              <a:off x="3338513"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7" name="Arc 7">
              <a:extLst>
                <a:ext uri="{FF2B5EF4-FFF2-40B4-BE49-F238E27FC236}">
                  <a16:creationId xmlns:a16="http://schemas.microsoft.com/office/drawing/2014/main" id="{8E3465AB-19B2-46ED-A8DE-54D6EA6810FD}"/>
                </a:ext>
              </a:extLst>
            </p:cNvPr>
            <p:cNvSpPr>
              <a:spLocks/>
            </p:cNvSpPr>
            <p:nvPr/>
          </p:nvSpPr>
          <p:spPr bwMode="auto">
            <a:xfrm rot="10800000" flipH="1" flipV="1">
              <a:off x="3338513" y="1700213"/>
              <a:ext cx="287337"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grpSp>
      <p:grpSp>
        <p:nvGrpSpPr>
          <p:cNvPr id="18" name="Group 17">
            <a:extLst>
              <a:ext uri="{FF2B5EF4-FFF2-40B4-BE49-F238E27FC236}">
                <a16:creationId xmlns:a16="http://schemas.microsoft.com/office/drawing/2014/main" id="{B8F37AF9-D1AE-4551-B59E-3E2A341981B8}"/>
              </a:ext>
            </a:extLst>
          </p:cNvPr>
          <p:cNvGrpSpPr/>
          <p:nvPr/>
        </p:nvGrpSpPr>
        <p:grpSpPr>
          <a:xfrm>
            <a:off x="7891893" y="2996406"/>
            <a:ext cx="936625" cy="865187"/>
            <a:chOff x="3122613" y="1195388"/>
            <a:chExt cx="936625" cy="865187"/>
          </a:xfrm>
        </p:grpSpPr>
        <p:sp>
          <p:nvSpPr>
            <p:cNvPr id="19" name="Oval 4">
              <a:extLst>
                <a:ext uri="{FF2B5EF4-FFF2-40B4-BE49-F238E27FC236}">
                  <a16:creationId xmlns:a16="http://schemas.microsoft.com/office/drawing/2014/main" id="{03563E10-E795-4A1E-A193-6B1DC47C345A}"/>
                </a:ext>
              </a:extLst>
            </p:cNvPr>
            <p:cNvSpPr>
              <a:spLocks noChangeArrowheads="1"/>
            </p:cNvSpPr>
            <p:nvPr/>
          </p:nvSpPr>
          <p:spPr bwMode="auto">
            <a:xfrm>
              <a:off x="3122613"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dirty="0"/>
            </a:p>
          </p:txBody>
        </p:sp>
        <p:sp>
          <p:nvSpPr>
            <p:cNvPr id="20" name="Line 6">
              <a:extLst>
                <a:ext uri="{FF2B5EF4-FFF2-40B4-BE49-F238E27FC236}">
                  <a16:creationId xmlns:a16="http://schemas.microsoft.com/office/drawing/2014/main" id="{360CC99A-FD64-4FBB-9E2D-E6322AD0AB78}"/>
                </a:ext>
              </a:extLst>
            </p:cNvPr>
            <p:cNvSpPr>
              <a:spLocks noChangeShapeType="1"/>
            </p:cNvSpPr>
            <p:nvPr/>
          </p:nvSpPr>
          <p:spPr bwMode="auto">
            <a:xfrm flipH="1">
              <a:off x="3338513"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1" name="Arc 7">
              <a:extLst>
                <a:ext uri="{FF2B5EF4-FFF2-40B4-BE49-F238E27FC236}">
                  <a16:creationId xmlns:a16="http://schemas.microsoft.com/office/drawing/2014/main" id="{145354F3-6A22-48E3-83B1-575EE32FC7B8}"/>
                </a:ext>
              </a:extLst>
            </p:cNvPr>
            <p:cNvSpPr>
              <a:spLocks/>
            </p:cNvSpPr>
            <p:nvPr/>
          </p:nvSpPr>
          <p:spPr bwMode="auto">
            <a:xfrm rot="10800000" flipH="1" flipV="1">
              <a:off x="3338513" y="1700213"/>
              <a:ext cx="287337"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grpSp>
      <p:grpSp>
        <p:nvGrpSpPr>
          <p:cNvPr id="22" name="Group 21">
            <a:extLst>
              <a:ext uri="{FF2B5EF4-FFF2-40B4-BE49-F238E27FC236}">
                <a16:creationId xmlns:a16="http://schemas.microsoft.com/office/drawing/2014/main" id="{DACEB5D9-027D-4B48-B9D3-A5BE228192B5}"/>
              </a:ext>
            </a:extLst>
          </p:cNvPr>
          <p:cNvGrpSpPr/>
          <p:nvPr/>
        </p:nvGrpSpPr>
        <p:grpSpPr>
          <a:xfrm>
            <a:off x="6653610" y="4762010"/>
            <a:ext cx="936625" cy="865188"/>
            <a:chOff x="5362575" y="4651375"/>
            <a:chExt cx="936625" cy="865188"/>
          </a:xfrm>
        </p:grpSpPr>
        <p:sp>
          <p:nvSpPr>
            <p:cNvPr id="23" name="Oval 10">
              <a:extLst>
                <a:ext uri="{FF2B5EF4-FFF2-40B4-BE49-F238E27FC236}">
                  <a16:creationId xmlns:a16="http://schemas.microsoft.com/office/drawing/2014/main" id="{DD9F0E51-7D4C-4F24-BA09-5FE4CFA827B5}"/>
                </a:ext>
              </a:extLst>
            </p:cNvPr>
            <p:cNvSpPr>
              <a:spLocks noChangeArrowheads="1"/>
            </p:cNvSpPr>
            <p:nvPr/>
          </p:nvSpPr>
          <p:spPr bwMode="auto">
            <a:xfrm>
              <a:off x="5362575" y="4651375"/>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24" name="Line 11">
              <a:extLst>
                <a:ext uri="{FF2B5EF4-FFF2-40B4-BE49-F238E27FC236}">
                  <a16:creationId xmlns:a16="http://schemas.microsoft.com/office/drawing/2014/main" id="{5AECB8B2-6510-4EE8-8B9C-6EB8B7786FDE}"/>
                </a:ext>
              </a:extLst>
            </p:cNvPr>
            <p:cNvSpPr>
              <a:spLocks noChangeShapeType="1"/>
            </p:cNvSpPr>
            <p:nvPr/>
          </p:nvSpPr>
          <p:spPr bwMode="auto">
            <a:xfrm>
              <a:off x="5651500" y="4867275"/>
              <a:ext cx="35877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5" name="Arc 12">
              <a:extLst>
                <a:ext uri="{FF2B5EF4-FFF2-40B4-BE49-F238E27FC236}">
                  <a16:creationId xmlns:a16="http://schemas.microsoft.com/office/drawing/2014/main" id="{A2820AA1-2ABE-407C-9A58-23B6F380A104}"/>
                </a:ext>
              </a:extLst>
            </p:cNvPr>
            <p:cNvSpPr>
              <a:spLocks/>
            </p:cNvSpPr>
            <p:nvPr/>
          </p:nvSpPr>
          <p:spPr bwMode="auto">
            <a:xfrm rot="10800000" flipV="1">
              <a:off x="5899150" y="5083175"/>
              <a:ext cx="144463" cy="28892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grpSp>
    </p:spTree>
    <p:extLst>
      <p:ext uri="{BB962C8B-B14F-4D97-AF65-F5344CB8AC3E}">
        <p14:creationId xmlns:p14="http://schemas.microsoft.com/office/powerpoint/2010/main" val="1292208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algn="l"/>
            <a:r>
              <a:rPr lang="en-US" dirty="0">
                <a:latin typeface="Book Antiqua" panose="02040602050305030304" pitchFamily="18" charset="0"/>
              </a:rPr>
              <a:t>Returning to our laundry analogy, clothes move through the line, and they </a:t>
            </a:r>
            <a:r>
              <a:rPr lang="en-CA" dirty="0">
                <a:latin typeface="Book Antiqua" panose="02040602050305030304" pitchFamily="18" charset="0"/>
              </a:rPr>
              <a:t>never move backward.</a:t>
            </a:r>
          </a:p>
          <a:p>
            <a:pPr algn="l"/>
            <a:r>
              <a:rPr lang="en-US" dirty="0">
                <a:latin typeface="Book Antiqua" panose="02040602050305030304" pitchFamily="18" charset="0"/>
              </a:rPr>
              <a:t>There are, however, two </a:t>
            </a:r>
            <a:r>
              <a:rPr lang="en-US" dirty="0">
                <a:solidFill>
                  <a:srgbClr val="0070C0"/>
                </a:solidFill>
                <a:latin typeface="Book Antiqua" panose="02040602050305030304" pitchFamily="18" charset="0"/>
              </a:rPr>
              <a:t>exceptions</a:t>
            </a:r>
            <a:r>
              <a:rPr lang="en-US" dirty="0">
                <a:latin typeface="Book Antiqua" panose="02040602050305030304" pitchFamily="18" charset="0"/>
              </a:rPr>
              <a:t> to this left-to-right flow of instructions:</a:t>
            </a:r>
          </a:p>
          <a:p>
            <a:pPr lvl="1"/>
            <a:r>
              <a:rPr lang="en-US" dirty="0">
                <a:latin typeface="Book Antiqua" panose="02040602050305030304" pitchFamily="18" charset="0"/>
              </a:rPr>
              <a:t>The </a:t>
            </a:r>
            <a:r>
              <a:rPr lang="en-US" dirty="0">
                <a:solidFill>
                  <a:srgbClr val="0070C0"/>
                </a:solidFill>
                <a:latin typeface="Book Antiqua" panose="02040602050305030304" pitchFamily="18" charset="0"/>
              </a:rPr>
              <a:t>write-back stage</a:t>
            </a:r>
            <a:r>
              <a:rPr lang="en-US" dirty="0">
                <a:latin typeface="Book Antiqua" panose="02040602050305030304" pitchFamily="18" charset="0"/>
              </a:rPr>
              <a:t>, which places the result back into the register file in the </a:t>
            </a:r>
            <a:r>
              <a:rPr lang="en-CA" dirty="0">
                <a:latin typeface="Book Antiqua" panose="02040602050305030304" pitchFamily="18" charset="0"/>
              </a:rPr>
              <a:t>middle of the </a:t>
            </a:r>
            <a:r>
              <a:rPr lang="en-CA" dirty="0" err="1">
                <a:latin typeface="Book Antiqua" panose="02040602050305030304" pitchFamily="18" charset="0"/>
              </a:rPr>
              <a:t>datapath</a:t>
            </a:r>
            <a:endParaRPr lang="en-CA" dirty="0">
              <a:latin typeface="Book Antiqua" panose="02040602050305030304" pitchFamily="18" charset="0"/>
            </a:endParaRPr>
          </a:p>
          <a:p>
            <a:pPr lvl="1"/>
            <a:r>
              <a:rPr lang="en-US" dirty="0">
                <a:latin typeface="Book Antiqua" panose="02040602050305030304" pitchFamily="18" charset="0"/>
              </a:rPr>
              <a:t>The selection of the next value of the </a:t>
            </a:r>
            <a:r>
              <a:rPr lang="en-US" dirty="0">
                <a:solidFill>
                  <a:srgbClr val="0070C0"/>
                </a:solidFill>
                <a:latin typeface="Book Antiqua" panose="02040602050305030304" pitchFamily="18" charset="0"/>
              </a:rPr>
              <a:t>PC</a:t>
            </a:r>
            <a:r>
              <a:rPr lang="en-US" dirty="0">
                <a:latin typeface="Book Antiqua" panose="02040602050305030304" pitchFamily="18" charset="0"/>
              </a:rPr>
              <a:t>, choosing between the incremented PC and the branch address from the MEM stage</a:t>
            </a:r>
          </a:p>
          <a:p>
            <a:r>
              <a:rPr lang="en-US" sz="2400" dirty="0">
                <a:latin typeface="Book Antiqua" panose="02040602050305030304" pitchFamily="18" charset="0"/>
              </a:rPr>
              <a:t>Data flowing from right to left do not affect the current instruction; these reverse data movements influence only later instructions in the pipeline.</a:t>
            </a:r>
          </a:p>
          <a:p>
            <a:r>
              <a:rPr lang="en-CA" sz="2400" dirty="0">
                <a:latin typeface="Book Antiqua" panose="02040602050305030304" pitchFamily="18" charset="0"/>
              </a:rPr>
              <a:t>The </a:t>
            </a:r>
            <a:r>
              <a:rPr lang="en-CA" sz="2400" dirty="0">
                <a:highlight>
                  <a:srgbClr val="FFFF00"/>
                </a:highlight>
                <a:latin typeface="Book Antiqua" panose="02040602050305030304" pitchFamily="18" charset="0"/>
              </a:rPr>
              <a:t>first</a:t>
            </a:r>
            <a:r>
              <a:rPr lang="en-CA" sz="2400" dirty="0">
                <a:latin typeface="Book Antiqua" panose="02040602050305030304" pitchFamily="18" charset="0"/>
              </a:rPr>
              <a:t> </a:t>
            </a:r>
            <a:r>
              <a:rPr lang="en-US" sz="2400" dirty="0">
                <a:latin typeface="Book Antiqua" panose="02040602050305030304" pitchFamily="18" charset="0"/>
              </a:rPr>
              <a:t>right-to-left flow of data can lead to </a:t>
            </a:r>
            <a:r>
              <a:rPr lang="en-US" sz="2400" dirty="0">
                <a:highlight>
                  <a:srgbClr val="FFFF00"/>
                </a:highlight>
                <a:latin typeface="Book Antiqua" panose="02040602050305030304" pitchFamily="18" charset="0"/>
              </a:rPr>
              <a:t>data</a:t>
            </a:r>
            <a:r>
              <a:rPr lang="en-US" sz="2400" dirty="0">
                <a:latin typeface="Book Antiqua" panose="02040602050305030304" pitchFamily="18" charset="0"/>
              </a:rPr>
              <a:t> hazards and the </a:t>
            </a:r>
            <a:r>
              <a:rPr lang="en-US" sz="2400" dirty="0">
                <a:highlight>
                  <a:srgbClr val="00FF00"/>
                </a:highlight>
                <a:latin typeface="Book Antiqua" panose="02040602050305030304" pitchFamily="18" charset="0"/>
              </a:rPr>
              <a:t>second</a:t>
            </a:r>
            <a:r>
              <a:rPr lang="en-US" sz="2400" dirty="0">
                <a:latin typeface="Book Antiqua" panose="02040602050305030304" pitchFamily="18" charset="0"/>
              </a:rPr>
              <a:t> leads to </a:t>
            </a:r>
            <a:r>
              <a:rPr lang="en-US" sz="2400" dirty="0">
                <a:highlight>
                  <a:srgbClr val="00FF00"/>
                </a:highlight>
                <a:latin typeface="Book Antiqua" panose="02040602050305030304" pitchFamily="18" charset="0"/>
              </a:rPr>
              <a:t>control</a:t>
            </a:r>
            <a:r>
              <a:rPr lang="en-US" sz="2400" dirty="0">
                <a:latin typeface="Book Antiqua" panose="02040602050305030304" pitchFamily="18" charset="0"/>
              </a:rPr>
              <a:t> </a:t>
            </a:r>
            <a:r>
              <a:rPr lang="en-CA" sz="2400" dirty="0">
                <a:latin typeface="Book Antiqua" panose="02040602050305030304" pitchFamily="18" charset="0"/>
              </a:rPr>
              <a:t>hazards.</a:t>
            </a:r>
            <a:endParaRPr lang="en-AU" altLang="en-US" sz="24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RISC-V Pipelined Datapath</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1587253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 registers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8" name="Rectangle 3">
            <a:extLst>
              <a:ext uri="{FF2B5EF4-FFF2-40B4-BE49-F238E27FC236}">
                <a16:creationId xmlns:a16="http://schemas.microsoft.com/office/drawing/2014/main" id="{EC58F537-BED4-40FA-9139-8D548123B3A7}"/>
              </a:ext>
            </a:extLst>
          </p:cNvPr>
          <p:cNvSpPr txBox="1">
            <a:spLocks noChangeArrowheads="1"/>
          </p:cNvSpPr>
          <p:nvPr/>
        </p:nvSpPr>
        <p:spPr>
          <a:xfrm>
            <a:off x="684213" y="1125538"/>
            <a:ext cx="11069637" cy="989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Need registers between stages</a:t>
            </a:r>
          </a:p>
          <a:p>
            <a:pPr lvl="1"/>
            <a:r>
              <a:rPr lang="en-US" altLang="en-US" sz="2800" dirty="0">
                <a:latin typeface="Book Antiqua" panose="02040602050305030304" pitchFamily="18" charset="0"/>
              </a:rPr>
              <a:t>To hold information produced in previous cycle</a:t>
            </a:r>
            <a:endParaRPr lang="en-AU" altLang="en-US" sz="2800" dirty="0">
              <a:latin typeface="Book Antiqua" panose="02040602050305030304" pitchFamily="18" charset="0"/>
            </a:endParaRPr>
          </a:p>
        </p:txBody>
      </p:sp>
      <p:pic>
        <p:nvPicPr>
          <p:cNvPr id="9" name="Picture 1">
            <a:extLst>
              <a:ext uri="{FF2B5EF4-FFF2-40B4-BE49-F238E27FC236}">
                <a16:creationId xmlns:a16="http://schemas.microsoft.com/office/drawing/2014/main" id="{87010D95-C3AC-4CB1-9806-5F84099AEE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1966" y="2306638"/>
            <a:ext cx="8713528"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582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r>
              <a:rPr lang="en-US" altLang="en-US" dirty="0">
                <a:latin typeface="Book Antiqua" panose="02040602050305030304" pitchFamily="18" charset="0"/>
              </a:rPr>
              <a:t>Cycle-by-cycle flow of instructions through the pipelined </a:t>
            </a:r>
            <a:r>
              <a:rPr lang="en-US" altLang="en-US" dirty="0" err="1">
                <a:latin typeface="Book Antiqua" panose="02040602050305030304" pitchFamily="18" charset="0"/>
              </a:rPr>
              <a:t>datapath</a:t>
            </a:r>
            <a:endParaRPr lang="en-US" altLang="en-US" dirty="0">
              <a:latin typeface="Book Antiqua" panose="02040602050305030304" pitchFamily="18" charset="0"/>
            </a:endParaRPr>
          </a:p>
          <a:p>
            <a:pPr lvl="1" eaLnBrk="1" hangingPunct="1"/>
            <a:r>
              <a:rPr lang="en-US" altLang="en-US" dirty="0">
                <a:latin typeface="Book Antiqua" panose="02040602050305030304" pitchFamily="18" charset="0"/>
              </a:rPr>
              <a:t>“Single-clock-cycle” pipeline diagram</a:t>
            </a:r>
          </a:p>
          <a:p>
            <a:pPr lvl="2" eaLnBrk="1" hangingPunct="1"/>
            <a:r>
              <a:rPr lang="en-US" altLang="en-US" dirty="0">
                <a:latin typeface="Book Antiqua" panose="02040602050305030304" pitchFamily="18" charset="0"/>
              </a:rPr>
              <a:t>Shows pipeline usage in a single cycle</a:t>
            </a:r>
          </a:p>
          <a:p>
            <a:pPr lvl="2" eaLnBrk="1" hangingPunct="1"/>
            <a:r>
              <a:rPr lang="en-US" altLang="en-US" dirty="0">
                <a:latin typeface="Book Antiqua" panose="02040602050305030304" pitchFamily="18" charset="0"/>
              </a:rPr>
              <a:t>Highlight resources used</a:t>
            </a:r>
          </a:p>
          <a:p>
            <a:pPr lvl="1" eaLnBrk="1" hangingPunct="1"/>
            <a:r>
              <a:rPr lang="en-US" altLang="en-US" dirty="0">
                <a:latin typeface="Book Antiqua" panose="02040602050305030304" pitchFamily="18" charset="0"/>
              </a:rPr>
              <a:t>c.f. “multi-clock-cycle” diagram</a:t>
            </a:r>
          </a:p>
          <a:p>
            <a:pPr lvl="2" eaLnBrk="1" hangingPunct="1"/>
            <a:r>
              <a:rPr lang="en-US" altLang="en-US" dirty="0">
                <a:latin typeface="Book Antiqua" panose="02040602050305030304" pitchFamily="18" charset="0"/>
              </a:rPr>
              <a:t>Graph of operation over time</a:t>
            </a:r>
          </a:p>
          <a:p>
            <a:pPr eaLnBrk="1" hangingPunct="1"/>
            <a:r>
              <a:rPr lang="en-US" altLang="en-US" dirty="0">
                <a:latin typeface="Book Antiqua" panose="02040602050305030304" pitchFamily="18" charset="0"/>
              </a:rPr>
              <a:t>We’ll look at “single-clock-cycle” diagrams for load &amp; store</a:t>
            </a:r>
          </a:p>
          <a:p>
            <a:pPr algn="l"/>
            <a:r>
              <a:rPr lang="en-US" dirty="0">
                <a:latin typeface="Book Antiqua" panose="02040602050305030304" pitchFamily="18" charset="0"/>
              </a:rPr>
              <a:t>Highlight the right half of registers or memory when they are being read and highlight the left half when they are being written.</a:t>
            </a:r>
          </a:p>
          <a:p>
            <a:pPr algn="l"/>
            <a:endParaRPr lang="en-AU" altLang="en-US" dirty="0">
              <a:latin typeface="Book Antiqua" panose="02040602050305030304" pitchFamily="18" charset="0"/>
            </a:endParaRPr>
          </a:p>
          <a:p>
            <a:pPr algn="l"/>
            <a:endParaRPr lang="en-AU" altLang="en-US" sz="24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 Operation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1830449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a:extLst>
              <a:ext uri="{FF2B5EF4-FFF2-40B4-BE49-F238E27FC236}">
                <a16:creationId xmlns:a16="http://schemas.microsoft.com/office/drawing/2014/main" id="{DB587D46-537A-4426-8F61-65AF1B5D9A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386" y="1033267"/>
            <a:ext cx="7772400" cy="412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IF for Load, Store, …</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TextBox 6">
            <a:extLst>
              <a:ext uri="{FF2B5EF4-FFF2-40B4-BE49-F238E27FC236}">
                <a16:creationId xmlns:a16="http://schemas.microsoft.com/office/drawing/2014/main" id="{27AAFE92-2052-4D0A-9AF5-AAC417423437}"/>
              </a:ext>
            </a:extLst>
          </p:cNvPr>
          <p:cNvSpPr txBox="1"/>
          <p:nvPr/>
        </p:nvSpPr>
        <p:spPr>
          <a:xfrm>
            <a:off x="6862712" y="136525"/>
            <a:ext cx="5099902" cy="5463675"/>
          </a:xfrm>
          <a:prstGeom prst="rect">
            <a:avLst/>
          </a:prstGeom>
          <a:noFill/>
        </p:spPr>
        <p:txBody>
          <a:bodyPr wrap="square">
            <a:spAutoFit/>
          </a:bodyPr>
          <a:lstStyle/>
          <a:p>
            <a:pPr marL="1143000" lvl="2" indent="-228600">
              <a:lnSpc>
                <a:spcPct val="90000"/>
              </a:lnSpc>
              <a:spcBef>
                <a:spcPts val="500"/>
              </a:spcBef>
              <a:buFont typeface="Arial" panose="020B0604020202020204" pitchFamily="34" charset="0"/>
              <a:buChar char="•"/>
            </a:pPr>
            <a:r>
              <a:rPr lang="en-CA" sz="2000" dirty="0">
                <a:latin typeface="Book Antiqua" panose="02040602050305030304" pitchFamily="18" charset="0"/>
              </a:rPr>
              <a:t>The </a:t>
            </a:r>
            <a:r>
              <a:rPr lang="en-CA" sz="2000" dirty="0">
                <a:solidFill>
                  <a:srgbClr val="0070C0"/>
                </a:solidFill>
                <a:latin typeface="Book Antiqua" panose="02040602050305030304" pitchFamily="18" charset="0"/>
              </a:rPr>
              <a:t>instruction</a:t>
            </a:r>
            <a:r>
              <a:rPr lang="en-CA" sz="2000" dirty="0">
                <a:latin typeface="Book Antiqua" panose="02040602050305030304" pitchFamily="18" charset="0"/>
              </a:rPr>
              <a:t> being </a:t>
            </a:r>
            <a:r>
              <a:rPr lang="en-US" sz="2000" dirty="0">
                <a:latin typeface="Book Antiqua" panose="02040602050305030304" pitchFamily="18" charset="0"/>
              </a:rPr>
              <a:t>read from memory using the address in the PC and then being placed in the IF/ID pipeline register. </a:t>
            </a:r>
          </a:p>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The </a:t>
            </a:r>
            <a:r>
              <a:rPr lang="en-US" sz="2000" dirty="0">
                <a:solidFill>
                  <a:srgbClr val="0070C0"/>
                </a:solidFill>
                <a:latin typeface="Book Antiqua" panose="02040602050305030304" pitchFamily="18" charset="0"/>
              </a:rPr>
              <a:t>PC</a:t>
            </a:r>
            <a:r>
              <a:rPr lang="en-US" sz="2000" dirty="0">
                <a:latin typeface="Book Antiqua" panose="02040602050305030304" pitchFamily="18" charset="0"/>
              </a:rPr>
              <a:t> address is incremented by 4 and then written back into the PC to be ready for the next clock cycle. </a:t>
            </a:r>
          </a:p>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This </a:t>
            </a:r>
            <a:r>
              <a:rPr lang="en-US" sz="2000" dirty="0">
                <a:solidFill>
                  <a:srgbClr val="0070C0"/>
                </a:solidFill>
                <a:latin typeface="Book Antiqua" panose="02040602050305030304" pitchFamily="18" charset="0"/>
              </a:rPr>
              <a:t>PC</a:t>
            </a:r>
            <a:r>
              <a:rPr lang="en-US" sz="2000" dirty="0">
                <a:latin typeface="Book Antiqua" panose="02040602050305030304" pitchFamily="18" charset="0"/>
              </a:rPr>
              <a:t> is also </a:t>
            </a:r>
            <a:r>
              <a:rPr lang="en-US" sz="2000" dirty="0">
                <a:solidFill>
                  <a:srgbClr val="0070C0"/>
                </a:solidFill>
                <a:latin typeface="Book Antiqua" panose="02040602050305030304" pitchFamily="18" charset="0"/>
              </a:rPr>
              <a:t>saved</a:t>
            </a:r>
            <a:r>
              <a:rPr lang="en-US" sz="2000" dirty="0">
                <a:latin typeface="Book Antiqua" panose="02040602050305030304" pitchFamily="18" charset="0"/>
              </a:rPr>
              <a:t> in the IF/ID pipeline register in case it is needed later for an instruction, such as </a:t>
            </a:r>
            <a:r>
              <a:rPr lang="en-US" sz="2000" dirty="0" err="1">
                <a:latin typeface="Book Antiqua" panose="02040602050305030304" pitchFamily="18" charset="0"/>
              </a:rPr>
              <a:t>beq</a:t>
            </a:r>
            <a:r>
              <a:rPr lang="en-US" sz="2000" dirty="0">
                <a:latin typeface="Book Antiqua" panose="02040602050305030304" pitchFamily="18" charset="0"/>
              </a:rPr>
              <a:t>. </a:t>
            </a:r>
          </a:p>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The computer cannot know which type of instruction is being fetched, so it must prepare for any instruction, passing potentially needed </a:t>
            </a:r>
            <a:r>
              <a:rPr lang="en-CA" sz="2000" dirty="0">
                <a:latin typeface="Book Antiqua" panose="02040602050305030304" pitchFamily="18" charset="0"/>
              </a:rPr>
              <a:t>information down the pipeline.</a:t>
            </a:r>
          </a:p>
        </p:txBody>
      </p:sp>
    </p:spTree>
    <p:extLst>
      <p:ext uri="{BB962C8B-B14F-4D97-AF65-F5344CB8AC3E}">
        <p14:creationId xmlns:p14="http://schemas.microsoft.com/office/powerpoint/2010/main" val="698683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ID for Load, Store, …</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5223C3BE-32FF-4E1D-A9DD-686DC75AFC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44" y="1108160"/>
            <a:ext cx="7589520" cy="408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3D6E388-A909-4894-BAFD-8CF1E03DBA1F}"/>
              </a:ext>
            </a:extLst>
          </p:cNvPr>
          <p:cNvSpPr txBox="1"/>
          <p:nvPr/>
        </p:nvSpPr>
        <p:spPr>
          <a:xfrm>
            <a:off x="6862712" y="136525"/>
            <a:ext cx="5099902" cy="3886320"/>
          </a:xfrm>
          <a:prstGeom prst="rect">
            <a:avLst/>
          </a:prstGeom>
          <a:noFill/>
        </p:spPr>
        <p:txBody>
          <a:bodyPr wrap="square">
            <a:spAutoFit/>
          </a:bodyPr>
          <a:lstStyle/>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The instruction portion of the IF/ID pipeline register supplying the immediate field, which is sign-extended to 64 bits, and the register numbers to read the two registers. </a:t>
            </a:r>
          </a:p>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All three values are stored in the ID/EX pipeline register, along with the PC address. </a:t>
            </a:r>
          </a:p>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We again transfer everything that might be needed by any instruction during a later clock cycle.</a:t>
            </a:r>
            <a:endParaRPr lang="en-CA" sz="2000" dirty="0">
              <a:latin typeface="Book Antiqua" panose="02040602050305030304" pitchFamily="18" charset="0"/>
            </a:endParaRPr>
          </a:p>
        </p:txBody>
      </p:sp>
    </p:spTree>
    <p:extLst>
      <p:ext uri="{BB962C8B-B14F-4D97-AF65-F5344CB8AC3E}">
        <p14:creationId xmlns:p14="http://schemas.microsoft.com/office/powerpoint/2010/main" val="4231789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 for Load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75201889-1BD5-43E2-BD19-435E1621A0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 y="933451"/>
            <a:ext cx="7589520" cy="4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C4AC1DC-52A6-4166-B9D0-1D89B7F9C3FA}"/>
              </a:ext>
            </a:extLst>
          </p:cNvPr>
          <p:cNvSpPr txBox="1"/>
          <p:nvPr/>
        </p:nvSpPr>
        <p:spPr>
          <a:xfrm>
            <a:off x="6862712" y="2992846"/>
            <a:ext cx="5099902" cy="2160207"/>
          </a:xfrm>
          <a:prstGeom prst="rect">
            <a:avLst/>
          </a:prstGeom>
          <a:noFill/>
        </p:spPr>
        <p:txBody>
          <a:bodyPr wrap="square">
            <a:spAutoFit/>
          </a:bodyPr>
          <a:lstStyle/>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The load instruction reads the contents of a register and the sign-extended immediate from the ID/EX pipeline register and adds them using the ALU. </a:t>
            </a:r>
          </a:p>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That sum is placed in the EX/MEM pipeline register.</a:t>
            </a:r>
            <a:endParaRPr lang="en-CA" sz="2000" dirty="0">
              <a:latin typeface="Book Antiqua" panose="02040602050305030304" pitchFamily="18" charset="0"/>
            </a:endParaRPr>
          </a:p>
        </p:txBody>
      </p:sp>
    </p:spTree>
    <p:extLst>
      <p:ext uri="{BB962C8B-B14F-4D97-AF65-F5344CB8AC3E}">
        <p14:creationId xmlns:p14="http://schemas.microsoft.com/office/powerpoint/2010/main" val="1168863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MEM for Load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D283BC34-FD47-4CC2-BECB-FE27D4811D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648" y="575232"/>
            <a:ext cx="7680960" cy="415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1111583A-85F9-4825-A6A7-74D94DEB7DFD}"/>
              </a:ext>
            </a:extLst>
          </p:cNvPr>
          <p:cNvSpPr txBox="1"/>
          <p:nvPr/>
        </p:nvSpPr>
        <p:spPr>
          <a:xfrm>
            <a:off x="6862712" y="3058834"/>
            <a:ext cx="5099902" cy="1542089"/>
          </a:xfrm>
          <a:prstGeom prst="rect">
            <a:avLst/>
          </a:prstGeom>
          <a:noFill/>
        </p:spPr>
        <p:txBody>
          <a:bodyPr wrap="square">
            <a:spAutoFit/>
          </a:bodyPr>
          <a:lstStyle/>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The load instruction reading the data memory using the address from the EX/MEM pipeline</a:t>
            </a:r>
          </a:p>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register and loading the data into the MEM/WB pipeline register.</a:t>
            </a:r>
            <a:endParaRPr lang="en-CA" sz="2000" dirty="0">
              <a:latin typeface="Book Antiqua" panose="02040602050305030304" pitchFamily="18" charset="0"/>
            </a:endParaRPr>
          </a:p>
        </p:txBody>
      </p:sp>
    </p:spTree>
    <p:extLst>
      <p:ext uri="{BB962C8B-B14F-4D97-AF65-F5344CB8AC3E}">
        <p14:creationId xmlns:p14="http://schemas.microsoft.com/office/powerpoint/2010/main" val="3105964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WB for Load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3EE8596E-F1C8-49E0-87A1-86F3D70510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101" y="933454"/>
            <a:ext cx="7680960" cy="405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5">
            <a:extLst>
              <a:ext uri="{FF2B5EF4-FFF2-40B4-BE49-F238E27FC236}">
                <a16:creationId xmlns:a16="http://schemas.microsoft.com/office/drawing/2014/main" id="{A75C1859-9056-4ABB-BEC5-AB948E528A50}"/>
              </a:ext>
            </a:extLst>
          </p:cNvPr>
          <p:cNvSpPr>
            <a:spLocks/>
          </p:cNvSpPr>
          <p:nvPr/>
        </p:nvSpPr>
        <p:spPr bwMode="auto">
          <a:xfrm>
            <a:off x="937113" y="4244781"/>
            <a:ext cx="1063625" cy="865187"/>
          </a:xfrm>
          <a:prstGeom prst="borderCallout1">
            <a:avLst>
              <a:gd name="adj1" fmla="val 13213"/>
              <a:gd name="adj2" fmla="val 107162"/>
              <a:gd name="adj3" fmla="val -52292"/>
              <a:gd name="adj4" fmla="val 167912"/>
            </a:avLst>
          </a:prstGeom>
          <a:solidFill>
            <a:srgbClr val="FFFF00"/>
          </a:solidFill>
          <a:ln w="12700">
            <a:solidFill>
              <a:srgbClr val="FF0000"/>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dirty="0"/>
              <a:t>Wrong</a:t>
            </a:r>
            <a:br>
              <a:rPr lang="en-US" altLang="en-US" sz="1600" dirty="0"/>
            </a:br>
            <a:r>
              <a:rPr lang="en-US" altLang="en-US" sz="1600" dirty="0"/>
              <a:t>register</a:t>
            </a:r>
            <a:br>
              <a:rPr lang="en-US" altLang="en-US" sz="1600" dirty="0"/>
            </a:br>
            <a:r>
              <a:rPr lang="en-US" altLang="en-US" sz="1600" dirty="0"/>
              <a:t>number</a:t>
            </a:r>
            <a:endParaRPr lang="en-AU" altLang="en-US" sz="1600" dirty="0"/>
          </a:p>
        </p:txBody>
      </p:sp>
      <p:sp>
        <p:nvSpPr>
          <p:cNvPr id="9" name="TextBox 8">
            <a:extLst>
              <a:ext uri="{FF2B5EF4-FFF2-40B4-BE49-F238E27FC236}">
                <a16:creationId xmlns:a16="http://schemas.microsoft.com/office/drawing/2014/main" id="{69E2B4A4-6027-4750-9C25-EF892784D98B}"/>
              </a:ext>
            </a:extLst>
          </p:cNvPr>
          <p:cNvSpPr txBox="1"/>
          <p:nvPr/>
        </p:nvSpPr>
        <p:spPr>
          <a:xfrm>
            <a:off x="6862712" y="2832590"/>
            <a:ext cx="5099902" cy="1477969"/>
          </a:xfrm>
          <a:prstGeom prst="rect">
            <a:avLst/>
          </a:prstGeom>
          <a:noFill/>
        </p:spPr>
        <p:txBody>
          <a:bodyPr wrap="square">
            <a:spAutoFit/>
          </a:bodyPr>
          <a:lstStyle/>
          <a:p>
            <a:pPr marL="1143000" lvl="2" indent="-228600">
              <a:lnSpc>
                <a:spcPct val="90000"/>
              </a:lnSpc>
              <a:spcBef>
                <a:spcPts val="500"/>
              </a:spcBef>
              <a:buFont typeface="Arial" panose="020B0604020202020204" pitchFamily="34" charset="0"/>
              <a:buChar char="•"/>
            </a:pPr>
            <a:r>
              <a:rPr lang="en-US" sz="2000" dirty="0">
                <a:latin typeface="Book Antiqua" panose="02040602050305030304" pitchFamily="18" charset="0"/>
              </a:rPr>
              <a:t>The final step: reading the data from the MEM/WB pipeline register and writing it into the register file in the middle of the figure.</a:t>
            </a:r>
            <a:endParaRPr lang="en-CA" sz="2000" dirty="0">
              <a:latin typeface="Book Antiqua" panose="02040602050305030304" pitchFamily="18" charset="0"/>
            </a:endParaRPr>
          </a:p>
        </p:txBody>
      </p:sp>
    </p:spTree>
    <p:extLst>
      <p:ext uri="{BB962C8B-B14F-4D97-AF65-F5344CB8AC3E}">
        <p14:creationId xmlns:p14="http://schemas.microsoft.com/office/powerpoint/2010/main" val="147553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Corrected Datapath for Load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9" name="Picture 1">
            <a:extLst>
              <a:ext uri="{FF2B5EF4-FFF2-40B4-BE49-F238E27FC236}">
                <a16:creationId xmlns:a16="http://schemas.microsoft.com/office/drawing/2014/main" id="{89B49FFC-68D2-41B7-AA99-01D7331A52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149" y="1387016"/>
            <a:ext cx="9711955" cy="448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970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The Full data path for load instruction</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69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B0282CB0-0825-4B78-B8FB-D7C060D6A2EC}"/>
              </a:ext>
            </a:extLst>
          </p:cNvPr>
          <p:cNvPicPr>
            <a:picLocks noChangeAspect="1"/>
          </p:cNvPicPr>
          <p:nvPr/>
        </p:nvPicPr>
        <p:blipFill>
          <a:blip r:embed="rId2">
            <a:lum/>
          </a:blip>
          <a:stretch>
            <a:fillRect/>
          </a:stretch>
        </p:blipFill>
        <p:spPr>
          <a:xfrm>
            <a:off x="941257" y="1264276"/>
            <a:ext cx="9257701" cy="4389120"/>
          </a:xfrm>
          <a:prstGeom prst="rect">
            <a:avLst/>
          </a:prstGeom>
        </p:spPr>
      </p:pic>
    </p:spTree>
    <p:extLst>
      <p:ext uri="{BB962C8B-B14F-4D97-AF65-F5344CB8AC3E}">
        <p14:creationId xmlns:p14="http://schemas.microsoft.com/office/powerpoint/2010/main" val="3069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Control</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8" name="Picture 1">
            <a:extLst>
              <a:ext uri="{FF2B5EF4-FFF2-40B4-BE49-F238E27FC236}">
                <a16:creationId xmlns:a16="http://schemas.microsoft.com/office/drawing/2014/main" id="{90A9FB86-D61F-49A7-9207-0252259759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0508" y="365125"/>
            <a:ext cx="9536265" cy="612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977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 for Store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70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A36F9DDE-4F98-4C81-8A3F-0ABEE32FE3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7224" y="1176020"/>
            <a:ext cx="8975867"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897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MEM for Store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71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12A63F91-3CFF-4403-BA10-A751EB0F7939}"/>
              </a:ext>
            </a:extLst>
          </p:cNvPr>
          <p:cNvPicPr>
            <a:picLocks noChangeAspect="1"/>
          </p:cNvPicPr>
          <p:nvPr/>
        </p:nvPicPr>
        <p:blipFill>
          <a:blip r:embed="rId2">
            <a:lum bright="-20000" contrast="40000"/>
          </a:blip>
          <a:stretch>
            <a:fillRect/>
          </a:stretch>
        </p:blipFill>
        <p:spPr>
          <a:xfrm>
            <a:off x="850267" y="1005840"/>
            <a:ext cx="9501117" cy="5120640"/>
          </a:xfrm>
          <a:prstGeom prst="rect">
            <a:avLst/>
          </a:prstGeom>
        </p:spPr>
      </p:pic>
    </p:spTree>
    <p:extLst>
      <p:ext uri="{BB962C8B-B14F-4D97-AF65-F5344CB8AC3E}">
        <p14:creationId xmlns:p14="http://schemas.microsoft.com/office/powerpoint/2010/main" val="2615807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WB for Store</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72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6" name="Picture 1">
            <a:extLst>
              <a:ext uri="{FF2B5EF4-FFF2-40B4-BE49-F238E27FC236}">
                <a16:creationId xmlns:a16="http://schemas.microsoft.com/office/drawing/2014/main" id="{003A302D-E1D4-431C-B5C1-EB1CEDFDC6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0857" y="1147631"/>
            <a:ext cx="9018899" cy="475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ED55334-3DBE-461C-8C14-F9362AEABA66}"/>
                  </a:ext>
                </a:extLst>
              </p14:cNvPr>
              <p14:cNvContentPartPr/>
              <p14:nvPr/>
            </p14:nvContentPartPr>
            <p14:xfrm>
              <a:off x="5041800" y="3949560"/>
              <a:ext cx="476640" cy="267120"/>
            </p14:xfrm>
          </p:contentPart>
        </mc:Choice>
        <mc:Fallback xmlns="">
          <p:pic>
            <p:nvPicPr>
              <p:cNvPr id="2" name="Ink 1">
                <a:extLst>
                  <a:ext uri="{FF2B5EF4-FFF2-40B4-BE49-F238E27FC236}">
                    <a16:creationId xmlns:a16="http://schemas.microsoft.com/office/drawing/2014/main" id="{6ED55334-3DBE-461C-8C14-F9362AEABA66}"/>
                  </a:ext>
                </a:extLst>
              </p:cNvPr>
              <p:cNvPicPr/>
              <p:nvPr/>
            </p:nvPicPr>
            <p:blipFill>
              <a:blip r:embed="rId4"/>
              <a:stretch>
                <a:fillRect/>
              </a:stretch>
            </p:blipFill>
            <p:spPr>
              <a:xfrm>
                <a:off x="5032440" y="3940200"/>
                <a:ext cx="495360" cy="285840"/>
              </a:xfrm>
              <a:prstGeom prst="rect">
                <a:avLst/>
              </a:prstGeom>
            </p:spPr>
          </p:pic>
        </mc:Fallback>
      </mc:AlternateContent>
    </p:spTree>
    <p:extLst>
      <p:ext uri="{BB962C8B-B14F-4D97-AF65-F5344CB8AC3E}">
        <p14:creationId xmlns:p14="http://schemas.microsoft.com/office/powerpoint/2010/main" val="678235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Multi-Cycle Pipeline Diagram</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73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21" name="Content Placeholder 2">
            <a:extLst>
              <a:ext uri="{FF2B5EF4-FFF2-40B4-BE49-F238E27FC236}">
                <a16:creationId xmlns:a16="http://schemas.microsoft.com/office/drawing/2014/main" id="{432BEC7F-39F9-4015-AE10-09B3A926F84D}"/>
              </a:ext>
            </a:extLst>
          </p:cNvPr>
          <p:cNvSpPr>
            <a:spLocks noGrp="1"/>
          </p:cNvSpPr>
          <p:nvPr>
            <p:ph idx="1"/>
          </p:nvPr>
        </p:nvSpPr>
        <p:spPr>
          <a:xfrm>
            <a:off x="485775" y="1143000"/>
            <a:ext cx="11379654" cy="5048250"/>
          </a:xfrm>
        </p:spPr>
        <p:txBody>
          <a:bodyPr>
            <a:normAutofit/>
          </a:bodyPr>
          <a:lstStyle/>
          <a:p>
            <a:pPr algn="l"/>
            <a:r>
              <a:rPr lang="en-US" dirty="0">
                <a:latin typeface="Book Antiqua" panose="02040602050305030304" pitchFamily="18" charset="0"/>
              </a:rPr>
              <a:t>Pipelining can be difficult to master, since many instructions are simultaneously executing in a single </a:t>
            </a:r>
            <a:r>
              <a:rPr lang="en-US" dirty="0" err="1">
                <a:latin typeface="Book Antiqua" panose="02040602050305030304" pitchFamily="18" charset="0"/>
              </a:rPr>
              <a:t>datapath</a:t>
            </a:r>
            <a:r>
              <a:rPr lang="en-US" dirty="0">
                <a:latin typeface="Book Antiqua" panose="02040602050305030304" pitchFamily="18" charset="0"/>
              </a:rPr>
              <a:t> in every clock cycle. </a:t>
            </a:r>
          </a:p>
          <a:p>
            <a:pPr algn="l"/>
            <a:r>
              <a:rPr lang="en-US" dirty="0">
                <a:latin typeface="Book Antiqua" panose="02040602050305030304" pitchFamily="18" charset="0"/>
              </a:rPr>
              <a:t>To aid understanding, there are </a:t>
            </a:r>
            <a:r>
              <a:rPr lang="en-US" dirty="0">
                <a:solidFill>
                  <a:srgbClr val="0070C0"/>
                </a:solidFill>
                <a:latin typeface="Book Antiqua" panose="02040602050305030304" pitchFamily="18" charset="0"/>
              </a:rPr>
              <a:t>two</a:t>
            </a:r>
            <a:r>
              <a:rPr lang="en-US" dirty="0">
                <a:latin typeface="Book Antiqua" panose="02040602050305030304" pitchFamily="18" charset="0"/>
              </a:rPr>
              <a:t> basic </a:t>
            </a:r>
            <a:r>
              <a:rPr lang="en-US" dirty="0">
                <a:solidFill>
                  <a:srgbClr val="0070C0"/>
                </a:solidFill>
                <a:latin typeface="Book Antiqua" panose="02040602050305030304" pitchFamily="18" charset="0"/>
              </a:rPr>
              <a:t>styles</a:t>
            </a:r>
            <a:r>
              <a:rPr lang="en-US" dirty="0">
                <a:latin typeface="Book Antiqua" panose="02040602050305030304" pitchFamily="18" charset="0"/>
              </a:rPr>
              <a:t> of pipeline figures:</a:t>
            </a:r>
          </a:p>
          <a:p>
            <a:pPr lvl="1"/>
            <a:r>
              <a:rPr lang="en-US" dirty="0">
                <a:solidFill>
                  <a:srgbClr val="0070C0"/>
                </a:solidFill>
                <a:latin typeface="Book Antiqua" panose="02040602050305030304" pitchFamily="18" charset="0"/>
              </a:rPr>
              <a:t>multiple-clock-cycle</a:t>
            </a:r>
            <a:r>
              <a:rPr lang="en-US" dirty="0">
                <a:latin typeface="Book Antiqua" panose="02040602050305030304" pitchFamily="18" charset="0"/>
              </a:rPr>
              <a:t> pipeline diagrams</a:t>
            </a:r>
          </a:p>
          <a:p>
            <a:pPr lvl="1"/>
            <a:r>
              <a:rPr lang="en-US" dirty="0">
                <a:solidFill>
                  <a:srgbClr val="0070C0"/>
                </a:solidFill>
                <a:latin typeface="Book Antiqua" panose="02040602050305030304" pitchFamily="18" charset="0"/>
              </a:rPr>
              <a:t>single-clock-cycle</a:t>
            </a:r>
            <a:r>
              <a:rPr lang="en-US" dirty="0">
                <a:latin typeface="Book Antiqua" panose="02040602050305030304" pitchFamily="18" charset="0"/>
              </a:rPr>
              <a:t> pipeline diagrams</a:t>
            </a:r>
          </a:p>
          <a:p>
            <a:pPr algn="l"/>
            <a:r>
              <a:rPr lang="en-US" dirty="0">
                <a:latin typeface="Book Antiqua" panose="02040602050305030304" pitchFamily="18" charset="0"/>
              </a:rPr>
              <a:t>The multiple-clock-cycle diagrams are simpler but do not contain </a:t>
            </a:r>
            <a:r>
              <a:rPr lang="en-CA" dirty="0">
                <a:latin typeface="Book Antiqua" panose="02040602050305030304" pitchFamily="18" charset="0"/>
              </a:rPr>
              <a:t>all the details.</a:t>
            </a:r>
            <a:endParaRPr lang="en-US" altLang="en-US" dirty="0">
              <a:latin typeface="Book Antiqua" panose="02040602050305030304" pitchFamily="18" charset="0"/>
            </a:endParaRPr>
          </a:p>
        </p:txBody>
      </p:sp>
    </p:spTree>
    <p:extLst>
      <p:ext uri="{BB962C8B-B14F-4D97-AF65-F5344CB8AC3E}">
        <p14:creationId xmlns:p14="http://schemas.microsoft.com/office/powerpoint/2010/main" val="24920979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Multi-Cycle Pipeline Diagram</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74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8" name="Rectangle 3">
            <a:extLst>
              <a:ext uri="{FF2B5EF4-FFF2-40B4-BE49-F238E27FC236}">
                <a16:creationId xmlns:a16="http://schemas.microsoft.com/office/drawing/2014/main" id="{470B8E00-F11B-4E90-A01A-E7B437DC1B81}"/>
              </a:ext>
            </a:extLst>
          </p:cNvPr>
          <p:cNvSpPr txBox="1">
            <a:spLocks noChangeArrowheads="1"/>
          </p:cNvSpPr>
          <p:nvPr/>
        </p:nvSpPr>
        <p:spPr>
          <a:xfrm>
            <a:off x="608798" y="1029494"/>
            <a:ext cx="8270875" cy="690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Form showing </a:t>
            </a:r>
            <a:r>
              <a:rPr lang="en-US" altLang="en-US" dirty="0">
                <a:solidFill>
                  <a:srgbClr val="0070C0"/>
                </a:solidFill>
                <a:latin typeface="Book Antiqua" panose="02040602050305030304" pitchFamily="18" charset="0"/>
              </a:rPr>
              <a:t>resource usage</a:t>
            </a:r>
            <a:endParaRPr lang="en-AU" altLang="en-US" dirty="0">
              <a:solidFill>
                <a:srgbClr val="0070C0"/>
              </a:solidFill>
              <a:latin typeface="Book Antiqua" panose="02040602050305030304" pitchFamily="18" charset="0"/>
            </a:endParaRPr>
          </a:p>
        </p:txBody>
      </p:sp>
      <p:pic>
        <p:nvPicPr>
          <p:cNvPr id="9" name="Picture 1">
            <a:extLst>
              <a:ext uri="{FF2B5EF4-FFF2-40B4-BE49-F238E27FC236}">
                <a16:creationId xmlns:a16="http://schemas.microsoft.com/office/drawing/2014/main" id="{F0084207-C385-445A-9E17-ED492E9D2F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1401" y="1608710"/>
            <a:ext cx="6780264" cy="475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71536ED8-B2DF-4C45-9E90-F952D15A8920}"/>
              </a:ext>
            </a:extLst>
          </p:cNvPr>
          <p:cNvCxnSpPr/>
          <p:nvPr/>
        </p:nvCxnSpPr>
        <p:spPr>
          <a:xfrm>
            <a:off x="2846895" y="1819373"/>
            <a:ext cx="0" cy="4835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0AB7382-509B-40C2-A9FB-A5A2F9E3CC38}"/>
              </a:ext>
            </a:extLst>
          </p:cNvPr>
          <p:cNvCxnSpPr/>
          <p:nvPr/>
        </p:nvCxnSpPr>
        <p:spPr>
          <a:xfrm>
            <a:off x="3480062" y="1720056"/>
            <a:ext cx="0" cy="4835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1A9F47-5B78-454A-AB6C-44C201D4B377}"/>
              </a:ext>
            </a:extLst>
          </p:cNvPr>
          <p:cNvCxnSpPr/>
          <p:nvPr/>
        </p:nvCxnSpPr>
        <p:spPr>
          <a:xfrm>
            <a:off x="4139938" y="1520399"/>
            <a:ext cx="0" cy="4835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4D35B7-9E91-42EE-8B29-7276AE642CB7}"/>
              </a:ext>
            </a:extLst>
          </p:cNvPr>
          <p:cNvCxnSpPr/>
          <p:nvPr/>
        </p:nvCxnSpPr>
        <p:spPr>
          <a:xfrm>
            <a:off x="4762107" y="1443872"/>
            <a:ext cx="0" cy="4835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7D15CD0-E87E-44C4-ADAA-8038A724FFFD}"/>
              </a:ext>
            </a:extLst>
          </p:cNvPr>
          <p:cNvCxnSpPr/>
          <p:nvPr/>
        </p:nvCxnSpPr>
        <p:spPr>
          <a:xfrm>
            <a:off x="5403130" y="1443872"/>
            <a:ext cx="0" cy="4835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A5813E-D51F-4FC3-9C28-8FDA572F05A1}"/>
              </a:ext>
            </a:extLst>
          </p:cNvPr>
          <p:cNvCxnSpPr/>
          <p:nvPr/>
        </p:nvCxnSpPr>
        <p:spPr>
          <a:xfrm>
            <a:off x="6059863" y="1608710"/>
            <a:ext cx="0" cy="4835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6D4A7F-4004-4EAC-89DD-978752910D5A}"/>
              </a:ext>
            </a:extLst>
          </p:cNvPr>
          <p:cNvCxnSpPr/>
          <p:nvPr/>
        </p:nvCxnSpPr>
        <p:spPr>
          <a:xfrm>
            <a:off x="6694602" y="1443872"/>
            <a:ext cx="0" cy="4835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FDA855-382A-42EE-A3C9-144E2431687C}"/>
              </a:ext>
            </a:extLst>
          </p:cNvPr>
          <p:cNvCxnSpPr/>
          <p:nvPr/>
        </p:nvCxnSpPr>
        <p:spPr>
          <a:xfrm>
            <a:off x="7346622" y="1443872"/>
            <a:ext cx="0" cy="483595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96ABF8-CF64-43F0-B2AD-C58A5AE76675}"/>
              </a:ext>
            </a:extLst>
          </p:cNvPr>
          <p:cNvSpPr txBox="1"/>
          <p:nvPr/>
        </p:nvSpPr>
        <p:spPr>
          <a:xfrm>
            <a:off x="8609245" y="1412318"/>
            <a:ext cx="2460781" cy="1938992"/>
          </a:xfrm>
          <a:prstGeom prst="rect">
            <a:avLst/>
          </a:prstGeom>
          <a:noFill/>
        </p:spPr>
        <p:txBody>
          <a:bodyPr wrap="square">
            <a:spAutoFit/>
          </a:bodyPr>
          <a:lstStyle/>
          <a:p>
            <a:pPr algn="l"/>
            <a:r>
              <a:rPr lang="en-CA" sz="2400" b="0" i="0" u="none" strike="noStrike" baseline="0" dirty="0" err="1">
                <a:latin typeface="Microsoft GothicNeo" panose="020B0503020000020004" pitchFamily="34" charset="-127"/>
                <a:ea typeface="Microsoft GothicNeo" panose="020B0503020000020004" pitchFamily="34" charset="-127"/>
                <a:cs typeface="Microsoft GothicNeo" panose="020B0503020000020004" pitchFamily="34" charset="-127"/>
              </a:rPr>
              <a:t>ld</a:t>
            </a:r>
            <a:r>
              <a:rPr lang="en-CA" sz="2400" b="0" i="0" u="none" strike="noStrike" baseline="0" dirty="0">
                <a:latin typeface="Microsoft GothicNeo" panose="020B0503020000020004" pitchFamily="34" charset="-127"/>
                <a:ea typeface="Microsoft GothicNeo" panose="020B0503020000020004" pitchFamily="34" charset="-127"/>
                <a:cs typeface="Microsoft GothicNeo" panose="020B0503020000020004" pitchFamily="34" charset="-127"/>
              </a:rPr>
              <a:t> x10, 40(x1)</a:t>
            </a:r>
          </a:p>
          <a:p>
            <a:pPr algn="l"/>
            <a:r>
              <a:rPr lang="en-CA" sz="2400" b="0" i="0" u="none" strike="noStrike" baseline="0" dirty="0">
                <a:latin typeface="Microsoft GothicNeo" panose="020B0503020000020004" pitchFamily="34" charset="-127"/>
                <a:ea typeface="Microsoft GothicNeo" panose="020B0503020000020004" pitchFamily="34" charset="-127"/>
                <a:cs typeface="Microsoft GothicNeo" panose="020B0503020000020004" pitchFamily="34" charset="-127"/>
              </a:rPr>
              <a:t>sub x11, x2, x3</a:t>
            </a:r>
          </a:p>
          <a:p>
            <a:pPr algn="l"/>
            <a:r>
              <a:rPr lang="en-CA" sz="2400" b="0" i="0" u="none" strike="noStrike" baseline="0" dirty="0">
                <a:latin typeface="Microsoft GothicNeo" panose="020B0503020000020004" pitchFamily="34" charset="-127"/>
                <a:ea typeface="Microsoft GothicNeo" panose="020B0503020000020004" pitchFamily="34" charset="-127"/>
                <a:cs typeface="Microsoft GothicNeo" panose="020B0503020000020004" pitchFamily="34" charset="-127"/>
              </a:rPr>
              <a:t>add x12, x3, x4</a:t>
            </a:r>
          </a:p>
          <a:p>
            <a:pPr algn="l"/>
            <a:r>
              <a:rPr lang="en-CA" sz="2400" b="0" i="0" u="none" strike="noStrike" baseline="0" dirty="0" err="1">
                <a:latin typeface="Microsoft GothicNeo" panose="020B0503020000020004" pitchFamily="34" charset="-127"/>
                <a:ea typeface="Microsoft GothicNeo" panose="020B0503020000020004" pitchFamily="34" charset="-127"/>
                <a:cs typeface="Microsoft GothicNeo" panose="020B0503020000020004" pitchFamily="34" charset="-127"/>
              </a:rPr>
              <a:t>ld</a:t>
            </a:r>
            <a:r>
              <a:rPr lang="en-CA" sz="2400" b="0" i="0" u="none" strike="noStrike" baseline="0" dirty="0">
                <a:latin typeface="Microsoft GothicNeo" panose="020B0503020000020004" pitchFamily="34" charset="-127"/>
                <a:ea typeface="Microsoft GothicNeo" panose="020B0503020000020004" pitchFamily="34" charset="-127"/>
                <a:cs typeface="Microsoft GothicNeo" panose="020B0503020000020004" pitchFamily="34" charset="-127"/>
              </a:rPr>
              <a:t> x13, 48(x1)</a:t>
            </a:r>
          </a:p>
          <a:p>
            <a:pPr algn="l"/>
            <a:r>
              <a:rPr lang="en-CA" sz="2400" b="0" i="0" u="none" strike="noStrike" baseline="0" dirty="0">
                <a:latin typeface="Microsoft GothicNeo" panose="020B0503020000020004" pitchFamily="34" charset="-127"/>
                <a:ea typeface="Microsoft GothicNeo" panose="020B0503020000020004" pitchFamily="34" charset="-127"/>
                <a:cs typeface="Microsoft GothicNeo" panose="020B0503020000020004" pitchFamily="34" charset="-127"/>
              </a:rPr>
              <a:t>add x14, x5, x6</a:t>
            </a:r>
            <a:endParaRPr lang="en-CA" dirty="0">
              <a:latin typeface="Microsoft GothicNeo" panose="020B0503020000020004" pitchFamily="34" charset="-127"/>
              <a:ea typeface="Microsoft GothicNeo" panose="020B0503020000020004" pitchFamily="34" charset="-127"/>
              <a:cs typeface="Microsoft GothicNeo" panose="020B0503020000020004" pitchFamily="34" charset="-127"/>
            </a:endParaRPr>
          </a:p>
        </p:txBody>
      </p:sp>
    </p:spTree>
    <p:extLst>
      <p:ext uri="{BB962C8B-B14F-4D97-AF65-F5344CB8AC3E}">
        <p14:creationId xmlns:p14="http://schemas.microsoft.com/office/powerpoint/2010/main" val="22000277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Multi-Cycle Pipeline Diagram</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75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7" name="Rectangle 3">
            <a:extLst>
              <a:ext uri="{FF2B5EF4-FFF2-40B4-BE49-F238E27FC236}">
                <a16:creationId xmlns:a16="http://schemas.microsoft.com/office/drawing/2014/main" id="{DC72FE72-DF6F-494E-9DA6-ED79C8A2DEC4}"/>
              </a:ext>
            </a:extLst>
          </p:cNvPr>
          <p:cNvSpPr txBox="1">
            <a:spLocks noChangeArrowheads="1"/>
          </p:cNvSpPr>
          <p:nvPr/>
        </p:nvSpPr>
        <p:spPr>
          <a:xfrm>
            <a:off x="684213" y="1125538"/>
            <a:ext cx="8270875" cy="690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Traditional form: use the </a:t>
            </a:r>
            <a:r>
              <a:rPr lang="en-US" altLang="en-US" dirty="0">
                <a:solidFill>
                  <a:srgbClr val="0070C0"/>
                </a:solidFill>
                <a:latin typeface="Book Antiqua" panose="02040602050305030304" pitchFamily="18" charset="0"/>
              </a:rPr>
              <a:t>name of each stage</a:t>
            </a:r>
            <a:endParaRPr lang="en-AU" altLang="en-US" dirty="0">
              <a:solidFill>
                <a:srgbClr val="0070C0"/>
              </a:solidFill>
              <a:latin typeface="Book Antiqua" panose="02040602050305030304" pitchFamily="18" charset="0"/>
            </a:endParaRPr>
          </a:p>
        </p:txBody>
      </p:sp>
      <p:pic>
        <p:nvPicPr>
          <p:cNvPr id="11" name="Picture 1">
            <a:extLst>
              <a:ext uri="{FF2B5EF4-FFF2-40B4-BE49-F238E27FC236}">
                <a16:creationId xmlns:a16="http://schemas.microsoft.com/office/drawing/2014/main" id="{AAC2E25B-8C1B-4A36-BF51-0A672A8357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47" y="2060574"/>
            <a:ext cx="9308841" cy="37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7585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B40D11-DEA1-4206-B7B6-02EBE16BBCD3}"/>
              </a:ext>
            </a:extLst>
          </p:cNvPr>
          <p:cNvPicPr>
            <a:picLocks noChangeAspect="1"/>
          </p:cNvPicPr>
          <p:nvPr/>
        </p:nvPicPr>
        <p:blipFill>
          <a:blip r:embed="rId2">
            <a:lum bright="-20000" contrast="40000"/>
          </a:blip>
          <a:stretch>
            <a:fillRect/>
          </a:stretch>
        </p:blipFill>
        <p:spPr>
          <a:xfrm>
            <a:off x="1613307" y="643466"/>
            <a:ext cx="8965385" cy="5571067"/>
          </a:xfrm>
          <a:prstGeom prst="rect">
            <a:avLst/>
          </a:prstGeom>
        </p:spPr>
      </p:pic>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Dr. Mahmoud S. Masadeh</a:t>
            </a: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0570969-1D9F-4E41-A1EE-4EB62BCADA54}" type="slidenum">
              <a:rPr lang="en-US" smtClean="0"/>
              <a:pPr>
                <a:spcAft>
                  <a:spcPts val="600"/>
                </a:spcAft>
              </a:pPr>
              <a:t>76</a:t>
            </a:fld>
            <a:endParaRPr lang="en-US"/>
          </a:p>
        </p:txBody>
      </p:sp>
    </p:spTree>
    <p:extLst>
      <p:ext uri="{BB962C8B-B14F-4D97-AF65-F5344CB8AC3E}">
        <p14:creationId xmlns:p14="http://schemas.microsoft.com/office/powerpoint/2010/main" val="460416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FBE90D-0047-4F56-825F-D4236FE3A7A0}"/>
              </a:ext>
            </a:extLst>
          </p:cNvPr>
          <p:cNvPicPr>
            <a:picLocks noChangeAspect="1"/>
          </p:cNvPicPr>
          <p:nvPr/>
        </p:nvPicPr>
        <p:blipFill>
          <a:blip r:embed="rId2">
            <a:lum bright="-20000" contrast="40000"/>
          </a:blip>
          <a:stretch>
            <a:fillRect/>
          </a:stretch>
        </p:blipFill>
        <p:spPr>
          <a:xfrm>
            <a:off x="1377671" y="643466"/>
            <a:ext cx="9436658" cy="5571067"/>
          </a:xfrm>
          <a:prstGeom prst="rect">
            <a:avLst/>
          </a:prstGeom>
        </p:spPr>
      </p:pic>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Dr. Mahmoud S. Masadeh</a:t>
            </a: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0570969-1D9F-4E41-A1EE-4EB62BCADA54}" type="slidenum">
              <a:rPr lang="en-US" smtClean="0"/>
              <a:pPr>
                <a:spcAft>
                  <a:spcPts val="600"/>
                </a:spcAft>
              </a:pPr>
              <a:t>77</a:t>
            </a:fld>
            <a:endParaRPr lang="en-US"/>
          </a:p>
        </p:txBody>
      </p:sp>
    </p:spTree>
    <p:extLst>
      <p:ext uri="{BB962C8B-B14F-4D97-AF65-F5344CB8AC3E}">
        <p14:creationId xmlns:p14="http://schemas.microsoft.com/office/powerpoint/2010/main" val="4201389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BF132F-7B70-4E28-A6D4-98F64921B065}"/>
              </a:ext>
            </a:extLst>
          </p:cNvPr>
          <p:cNvPicPr>
            <a:picLocks noChangeAspect="1"/>
          </p:cNvPicPr>
          <p:nvPr/>
        </p:nvPicPr>
        <p:blipFill>
          <a:blip r:embed="rId2">
            <a:lum bright="-20000" contrast="40000"/>
          </a:blip>
          <a:stretch>
            <a:fillRect/>
          </a:stretch>
        </p:blipFill>
        <p:spPr>
          <a:xfrm>
            <a:off x="1464698" y="643466"/>
            <a:ext cx="9262603" cy="5571067"/>
          </a:xfrm>
          <a:prstGeom prst="rect">
            <a:avLst/>
          </a:prstGeom>
        </p:spPr>
      </p:pic>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Dr. Mahmoud S. Masadeh</a:t>
            </a: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0570969-1D9F-4E41-A1EE-4EB62BCADA54}" type="slidenum">
              <a:rPr lang="en-US" smtClean="0"/>
              <a:pPr>
                <a:spcAft>
                  <a:spcPts val="600"/>
                </a:spcAft>
              </a:pPr>
              <a:t>78</a:t>
            </a:fld>
            <a:endParaRPr lang="en-US"/>
          </a:p>
        </p:txBody>
      </p:sp>
    </p:spTree>
    <p:extLst>
      <p:ext uri="{BB962C8B-B14F-4D97-AF65-F5344CB8AC3E}">
        <p14:creationId xmlns:p14="http://schemas.microsoft.com/office/powerpoint/2010/main" val="1413607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4ECE5-55AD-4D2E-8053-99237EF093F8}"/>
              </a:ext>
            </a:extLst>
          </p:cNvPr>
          <p:cNvPicPr>
            <a:picLocks noChangeAspect="1"/>
          </p:cNvPicPr>
          <p:nvPr/>
        </p:nvPicPr>
        <p:blipFill>
          <a:blip r:embed="rId2">
            <a:lum bright="-20000" contrast="40000"/>
          </a:blip>
          <a:stretch>
            <a:fillRect/>
          </a:stretch>
        </p:blipFill>
        <p:spPr>
          <a:xfrm>
            <a:off x="1542259" y="643466"/>
            <a:ext cx="9107482" cy="5571067"/>
          </a:xfrm>
          <a:prstGeom prst="rect">
            <a:avLst/>
          </a:prstGeom>
        </p:spPr>
      </p:pic>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Dr. Mahmoud S. Masadeh</a:t>
            </a: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0570969-1D9F-4E41-A1EE-4EB62BCADA54}" type="slidenum">
              <a:rPr lang="en-US" smtClean="0"/>
              <a:pPr>
                <a:spcAft>
                  <a:spcPts val="600"/>
                </a:spcAft>
              </a:pPr>
              <a:t>79</a:t>
            </a:fld>
            <a:endParaRPr lang="en-US"/>
          </a:p>
        </p:txBody>
      </p:sp>
    </p:spTree>
    <p:extLst>
      <p:ext uri="{BB962C8B-B14F-4D97-AF65-F5344CB8AC3E}">
        <p14:creationId xmlns:p14="http://schemas.microsoft.com/office/powerpoint/2010/main" val="261958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Control</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8" name="Picture 1">
            <a:extLst>
              <a:ext uri="{FF2B5EF4-FFF2-40B4-BE49-F238E27FC236}">
                <a16:creationId xmlns:a16="http://schemas.microsoft.com/office/drawing/2014/main" id="{90A9FB86-D61F-49A7-9207-0252259759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988" y="3818051"/>
            <a:ext cx="4114800" cy="26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5329795F-2D5B-45FB-8111-EB18FFB9107B}"/>
              </a:ext>
            </a:extLst>
          </p:cNvPr>
          <p:cNvSpPr>
            <a:spLocks noGrp="1"/>
          </p:cNvSpPr>
          <p:nvPr>
            <p:ph idx="1"/>
          </p:nvPr>
        </p:nvSpPr>
        <p:spPr>
          <a:xfrm>
            <a:off x="4440025" y="933450"/>
            <a:ext cx="7528988" cy="5257800"/>
          </a:xfrm>
        </p:spPr>
        <p:txBody>
          <a:bodyPr>
            <a:normAutofit lnSpcReduction="10000"/>
          </a:bodyPr>
          <a:lstStyle/>
          <a:p>
            <a:pPr algn="just"/>
            <a:r>
              <a:rPr lang="en-CA" sz="2400" b="0" i="0" u="none" strike="noStrike" baseline="0" dirty="0">
                <a:latin typeface="Book Antiqua" panose="02040602050305030304" pitchFamily="18" charset="0"/>
              </a:rPr>
              <a:t>The </a:t>
            </a:r>
            <a:r>
              <a:rPr lang="en-US" sz="2400" b="0" i="0" u="none" strike="noStrike" baseline="0" dirty="0">
                <a:solidFill>
                  <a:srgbClr val="0070C0"/>
                </a:solidFill>
                <a:latin typeface="Book Antiqua" panose="02040602050305030304" pitchFamily="18" charset="0"/>
              </a:rPr>
              <a:t>control lines </a:t>
            </a:r>
            <a:r>
              <a:rPr lang="en-US" sz="2400" b="0" i="0" u="none" strike="noStrike" baseline="0" dirty="0">
                <a:latin typeface="Book Antiqua" panose="02040602050305030304" pitchFamily="18" charset="0"/>
              </a:rPr>
              <a:t>are set based primarily on information taken from the </a:t>
            </a:r>
            <a:r>
              <a:rPr lang="en-US" sz="2400" b="0" i="0" u="none" strike="noStrike" baseline="0" dirty="0">
                <a:solidFill>
                  <a:srgbClr val="0070C0"/>
                </a:solidFill>
                <a:latin typeface="Book Antiqua" panose="02040602050305030304" pitchFamily="18" charset="0"/>
              </a:rPr>
              <a:t>instruction</a:t>
            </a:r>
            <a:r>
              <a:rPr lang="en-US" sz="2400" b="0" i="0" u="none" strike="noStrike" baseline="0" dirty="0">
                <a:latin typeface="Book Antiqua" panose="02040602050305030304" pitchFamily="18" charset="0"/>
              </a:rPr>
              <a:t> </a:t>
            </a:r>
            <a:r>
              <a:rPr lang="en-CA" sz="2400" b="0" i="0" u="none" strike="noStrike" baseline="0" dirty="0">
                <a:latin typeface="Book Antiqua" panose="02040602050305030304" pitchFamily="18" charset="0"/>
              </a:rPr>
              <a:t>being executed.</a:t>
            </a:r>
          </a:p>
          <a:p>
            <a:pPr algn="just"/>
            <a:r>
              <a:rPr lang="en-US" sz="2400" dirty="0">
                <a:latin typeface="Book Antiqua" panose="02040602050305030304" pitchFamily="18" charset="0"/>
              </a:rPr>
              <a:t>S</a:t>
            </a:r>
            <a:r>
              <a:rPr lang="en-US" sz="2400" b="0" i="0" u="none" strike="noStrike" baseline="0" dirty="0">
                <a:latin typeface="Book Antiqua" panose="02040602050305030304" pitchFamily="18" charset="0"/>
              </a:rPr>
              <a:t>everal of the units must be controlled depending on the type of instruction. </a:t>
            </a:r>
            <a:endParaRPr lang="en-US" sz="2400" dirty="0">
              <a:latin typeface="Book Antiqua" panose="02040602050305030304" pitchFamily="18" charset="0"/>
            </a:endParaRPr>
          </a:p>
          <a:p>
            <a:pPr lvl="1" algn="just"/>
            <a:r>
              <a:rPr lang="en-US" sz="1800" b="0" i="0" u="none" strike="noStrike" baseline="0" dirty="0">
                <a:latin typeface="Book Antiqua" panose="02040602050305030304" pitchFamily="18" charset="0"/>
              </a:rPr>
              <a:t>the </a:t>
            </a:r>
            <a:r>
              <a:rPr lang="en-US" sz="1800" b="0" i="0" u="none" strike="noStrike" baseline="0" dirty="0">
                <a:solidFill>
                  <a:srgbClr val="0070C0"/>
                </a:solidFill>
                <a:latin typeface="Book Antiqua" panose="02040602050305030304" pitchFamily="18" charset="0"/>
              </a:rPr>
              <a:t>data memory </a:t>
            </a:r>
            <a:r>
              <a:rPr lang="en-US" sz="1800" b="0" i="0" u="none" strike="noStrike" baseline="0" dirty="0">
                <a:latin typeface="Book Antiqua" panose="02040602050305030304" pitchFamily="18" charset="0"/>
              </a:rPr>
              <a:t>must read on a load and write on a store.</a:t>
            </a:r>
          </a:p>
          <a:p>
            <a:pPr lvl="1" algn="just"/>
            <a:r>
              <a:rPr lang="en-US" sz="1800" b="0" i="0" u="none" strike="noStrike" baseline="0" dirty="0">
                <a:latin typeface="Book Antiqua" panose="02040602050305030304" pitchFamily="18" charset="0"/>
              </a:rPr>
              <a:t>The </a:t>
            </a:r>
            <a:r>
              <a:rPr lang="en-US" sz="1800" b="0" i="0" u="none" strike="noStrike" baseline="0" dirty="0">
                <a:solidFill>
                  <a:srgbClr val="0070C0"/>
                </a:solidFill>
                <a:latin typeface="Book Antiqua" panose="02040602050305030304" pitchFamily="18" charset="0"/>
              </a:rPr>
              <a:t>register file </a:t>
            </a:r>
            <a:r>
              <a:rPr lang="en-US" sz="1800" b="0" i="0" u="none" strike="noStrike" baseline="0" dirty="0">
                <a:latin typeface="Book Antiqua" panose="02040602050305030304" pitchFamily="18" charset="0"/>
              </a:rPr>
              <a:t>must be written only on a load or</a:t>
            </a:r>
            <a:r>
              <a:rPr lang="en-US" sz="1800" dirty="0">
                <a:latin typeface="Book Antiqua" panose="02040602050305030304" pitchFamily="18" charset="0"/>
              </a:rPr>
              <a:t> </a:t>
            </a:r>
            <a:r>
              <a:rPr lang="en-CA" sz="1800" b="0" i="0" u="none" strike="noStrike" baseline="0" dirty="0">
                <a:latin typeface="Book Antiqua" panose="02040602050305030304" pitchFamily="18" charset="0"/>
              </a:rPr>
              <a:t>an arithmetic-logical instruction.</a:t>
            </a:r>
          </a:p>
          <a:p>
            <a:pPr algn="just"/>
            <a:r>
              <a:rPr lang="en-CA" sz="2400" dirty="0">
                <a:latin typeface="Book Antiqua" panose="02040602050305030304" pitchFamily="18" charset="0"/>
              </a:rPr>
              <a:t>A </a:t>
            </a:r>
            <a:r>
              <a:rPr lang="en-CA" sz="2400" dirty="0">
                <a:solidFill>
                  <a:srgbClr val="0070C0"/>
                </a:solidFill>
                <a:latin typeface="Book Antiqua" panose="02040602050305030304" pitchFamily="18" charset="0"/>
              </a:rPr>
              <a:t>control unit</a:t>
            </a:r>
            <a:r>
              <a:rPr lang="en-CA" sz="2400" dirty="0">
                <a:latin typeface="Book Antiqua" panose="02040602050305030304" pitchFamily="18" charset="0"/>
              </a:rPr>
              <a:t>, which </a:t>
            </a:r>
            <a:r>
              <a:rPr lang="en-US" sz="2400" dirty="0">
                <a:latin typeface="Book Antiqua" panose="02040602050305030304" pitchFamily="18" charset="0"/>
              </a:rPr>
              <a:t>has the instruction as an input, is used to determine how to </a:t>
            </a:r>
            <a:r>
              <a:rPr lang="en-US" sz="2400" dirty="0">
                <a:solidFill>
                  <a:srgbClr val="0070C0"/>
                </a:solidFill>
                <a:latin typeface="Book Antiqua" panose="02040602050305030304" pitchFamily="18" charset="0"/>
              </a:rPr>
              <a:t>set the control lines </a:t>
            </a:r>
            <a:r>
              <a:rPr lang="en-US" sz="2400" dirty="0">
                <a:latin typeface="Book Antiqua" panose="02040602050305030304" pitchFamily="18" charset="0"/>
              </a:rPr>
              <a:t>for the functional units and two of the multiplexors.</a:t>
            </a:r>
          </a:p>
          <a:p>
            <a:pPr algn="just"/>
            <a:r>
              <a:rPr lang="en-US" altLang="en-US" sz="2400" dirty="0">
                <a:latin typeface="Book Antiqua" panose="02040602050305030304" pitchFamily="18" charset="0"/>
              </a:rPr>
              <a:t>The top </a:t>
            </a:r>
            <a:r>
              <a:rPr lang="en-US" altLang="en-US" sz="2400" dirty="0" err="1">
                <a:latin typeface="Book Antiqua" panose="02040602050305030304" pitchFamily="18" charset="0"/>
              </a:rPr>
              <a:t>multiplixer</a:t>
            </a:r>
            <a:r>
              <a:rPr lang="en-US" altLang="en-US" sz="2400" dirty="0">
                <a:latin typeface="Book Antiqua" panose="02040602050305030304" pitchFamily="18" charset="0"/>
              </a:rPr>
              <a:t> </a:t>
            </a:r>
            <a:r>
              <a:rPr lang="en-US" sz="2400" dirty="0">
                <a:latin typeface="Book Antiqua" panose="02040602050305030304" pitchFamily="18" charset="0"/>
              </a:rPr>
              <a:t>determines whether </a:t>
            </a:r>
            <a:r>
              <a:rPr lang="en-US" sz="2400" dirty="0">
                <a:solidFill>
                  <a:srgbClr val="0070C0"/>
                </a:solidFill>
                <a:latin typeface="Book Antiqua" panose="02040602050305030304" pitchFamily="18" charset="0"/>
              </a:rPr>
              <a:t>PC + 4 </a:t>
            </a:r>
            <a:r>
              <a:rPr lang="en-US" sz="2400" dirty="0">
                <a:latin typeface="Book Antiqua" panose="02040602050305030304" pitchFamily="18" charset="0"/>
              </a:rPr>
              <a:t>or the </a:t>
            </a:r>
            <a:r>
              <a:rPr lang="en-US" sz="2400" dirty="0">
                <a:solidFill>
                  <a:srgbClr val="0070C0"/>
                </a:solidFill>
                <a:latin typeface="Book Antiqua" panose="02040602050305030304" pitchFamily="18" charset="0"/>
              </a:rPr>
              <a:t>branch</a:t>
            </a:r>
            <a:r>
              <a:rPr lang="en-US" sz="2400" dirty="0">
                <a:latin typeface="Book Antiqua" panose="02040602050305030304" pitchFamily="18" charset="0"/>
              </a:rPr>
              <a:t> destination address is written into the PC, is set based on the </a:t>
            </a:r>
            <a:r>
              <a:rPr lang="en-US" sz="2400" dirty="0">
                <a:solidFill>
                  <a:srgbClr val="0070C0"/>
                </a:solidFill>
                <a:latin typeface="Book Antiqua" panose="02040602050305030304" pitchFamily="18" charset="0"/>
              </a:rPr>
              <a:t>Zero</a:t>
            </a:r>
            <a:r>
              <a:rPr lang="en-US" sz="2400" dirty="0">
                <a:latin typeface="Book Antiqua" panose="02040602050305030304" pitchFamily="18" charset="0"/>
              </a:rPr>
              <a:t> output of the ALU, which is used to perform the comparison of a </a:t>
            </a:r>
            <a:r>
              <a:rPr lang="en-US" sz="2400" dirty="0" err="1">
                <a:solidFill>
                  <a:srgbClr val="0070C0"/>
                </a:solidFill>
                <a:latin typeface="Book Antiqua" panose="02040602050305030304" pitchFamily="18" charset="0"/>
              </a:rPr>
              <a:t>beq</a:t>
            </a:r>
            <a:r>
              <a:rPr lang="en-US" sz="2400" dirty="0">
                <a:latin typeface="Book Antiqua" panose="02040602050305030304" pitchFamily="18" charset="0"/>
              </a:rPr>
              <a:t> instruction.</a:t>
            </a:r>
            <a:endParaRPr lang="en-US" altLang="en-US" sz="2400" dirty="0">
              <a:latin typeface="Book Antiqua" panose="02040602050305030304" pitchFamily="18" charset="0"/>
            </a:endParaRPr>
          </a:p>
        </p:txBody>
      </p:sp>
      <p:pic>
        <p:nvPicPr>
          <p:cNvPr id="7" name="Picture 17">
            <a:extLst>
              <a:ext uri="{FF2B5EF4-FFF2-40B4-BE49-F238E27FC236}">
                <a16:creationId xmlns:a16="http://schemas.microsoft.com/office/drawing/2014/main" id="{D4050FC2-DB45-4267-B77E-4733A9819F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988" y="1407448"/>
            <a:ext cx="3975472" cy="193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637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7844D-CD8A-4D72-AA1C-CC6A4CC809E5}"/>
              </a:ext>
            </a:extLst>
          </p:cNvPr>
          <p:cNvPicPr>
            <a:picLocks noChangeAspect="1"/>
          </p:cNvPicPr>
          <p:nvPr/>
        </p:nvPicPr>
        <p:blipFill>
          <a:blip r:embed="rId2">
            <a:lum bright="-20000" contrast="40000"/>
          </a:blip>
          <a:stretch>
            <a:fillRect/>
          </a:stretch>
        </p:blipFill>
        <p:spPr>
          <a:xfrm>
            <a:off x="912081" y="643466"/>
            <a:ext cx="10367838" cy="5571067"/>
          </a:xfrm>
          <a:prstGeom prst="rect">
            <a:avLst/>
          </a:prstGeom>
        </p:spPr>
      </p:pic>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Dr. Mahmoud S. Masadeh</a:t>
            </a: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0570969-1D9F-4E41-A1EE-4EB62BCADA54}" type="slidenum">
              <a:rPr lang="en-US" smtClean="0"/>
              <a:pPr>
                <a:spcAft>
                  <a:spcPts val="600"/>
                </a:spcAft>
              </a:pPr>
              <a:t>80</a:t>
            </a:fld>
            <a:endParaRPr lang="en-US"/>
          </a:p>
        </p:txBody>
      </p:sp>
    </p:spTree>
    <p:extLst>
      <p:ext uri="{BB962C8B-B14F-4D97-AF65-F5344CB8AC3E}">
        <p14:creationId xmlns:p14="http://schemas.microsoft.com/office/powerpoint/2010/main" val="9446168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F16852-7B36-480C-83E1-83DC83306380}"/>
              </a:ext>
            </a:extLst>
          </p:cNvPr>
          <p:cNvPicPr>
            <a:picLocks noChangeAspect="1"/>
          </p:cNvPicPr>
          <p:nvPr/>
        </p:nvPicPr>
        <p:blipFill>
          <a:blip r:embed="rId2">
            <a:lum bright="-20000" contrast="40000"/>
          </a:blip>
          <a:stretch>
            <a:fillRect/>
          </a:stretch>
        </p:blipFill>
        <p:spPr>
          <a:xfrm>
            <a:off x="724250" y="643466"/>
            <a:ext cx="10743499" cy="5571067"/>
          </a:xfrm>
          <a:prstGeom prst="rect">
            <a:avLst/>
          </a:prstGeom>
        </p:spPr>
      </p:pic>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Dr. Mahmoud S. Masadeh</a:t>
            </a: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0570969-1D9F-4E41-A1EE-4EB62BCADA54}" type="slidenum">
              <a:rPr lang="en-US" smtClean="0"/>
              <a:pPr>
                <a:spcAft>
                  <a:spcPts val="600"/>
                </a:spcAft>
              </a:pPr>
              <a:t>81</a:t>
            </a:fld>
            <a:endParaRPr lang="en-US"/>
          </a:p>
        </p:txBody>
      </p:sp>
    </p:spTree>
    <p:extLst>
      <p:ext uri="{BB962C8B-B14F-4D97-AF65-F5344CB8AC3E}">
        <p14:creationId xmlns:p14="http://schemas.microsoft.com/office/powerpoint/2010/main" val="2983845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Single-Cycle Pipeline Diagram</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8" name="Rectangle 3">
            <a:extLst>
              <a:ext uri="{FF2B5EF4-FFF2-40B4-BE49-F238E27FC236}">
                <a16:creationId xmlns:a16="http://schemas.microsoft.com/office/drawing/2014/main" id="{94B11FF1-9031-44B4-B772-4387496975D2}"/>
              </a:ext>
            </a:extLst>
          </p:cNvPr>
          <p:cNvSpPr txBox="1">
            <a:spLocks noChangeArrowheads="1"/>
          </p:cNvSpPr>
          <p:nvPr/>
        </p:nvSpPr>
        <p:spPr>
          <a:xfrm>
            <a:off x="684213" y="1125538"/>
            <a:ext cx="8270875" cy="647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ltLang="en-US" dirty="0">
                <a:latin typeface="Book Antiqua" panose="02040602050305030304" pitchFamily="18" charset="0"/>
              </a:rPr>
              <a:t>State of pipeline in a given cycle</a:t>
            </a:r>
          </a:p>
        </p:txBody>
      </p:sp>
      <p:pic>
        <p:nvPicPr>
          <p:cNvPr id="9" name="Picture 1">
            <a:extLst>
              <a:ext uri="{FF2B5EF4-FFF2-40B4-BE49-F238E27FC236}">
                <a16:creationId xmlns:a16="http://schemas.microsoft.com/office/drawing/2014/main" id="{9CACAB07-266D-46B2-9982-9B5FBBB98D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49" y="1957387"/>
            <a:ext cx="8314229" cy="438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9425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Pipelined Control (Simplified)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49AC00FE-DC96-41E1-BFF1-E4ABCB9567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017" y="1393031"/>
            <a:ext cx="8208962" cy="450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039D171A-C7B9-4613-9605-89FFE147B250}"/>
              </a:ext>
            </a:extLst>
          </p:cNvPr>
          <p:cNvSpPr>
            <a:spLocks noGrp="1"/>
          </p:cNvSpPr>
          <p:nvPr>
            <p:ph idx="1"/>
          </p:nvPr>
        </p:nvSpPr>
        <p:spPr>
          <a:xfrm>
            <a:off x="8153400" y="136525"/>
            <a:ext cx="3844583" cy="6054725"/>
          </a:xfrm>
        </p:spPr>
        <p:txBody>
          <a:bodyPr>
            <a:normAutofit/>
          </a:bodyPr>
          <a:lstStyle/>
          <a:p>
            <a:pPr eaLnBrk="1" hangingPunct="1"/>
            <a:r>
              <a:rPr lang="en-US" altLang="en-US" sz="2400" dirty="0">
                <a:latin typeface="Book Antiqua" panose="02040602050305030304" pitchFamily="18" charset="0"/>
              </a:rPr>
              <a:t>Label the control lines in the existing </a:t>
            </a:r>
            <a:r>
              <a:rPr lang="en-US" altLang="en-US" sz="2400" dirty="0" err="1">
                <a:latin typeface="Book Antiqua" panose="02040602050305030304" pitchFamily="18" charset="0"/>
              </a:rPr>
              <a:t>datapath</a:t>
            </a:r>
            <a:r>
              <a:rPr lang="en-US" altLang="en-US" sz="2400" dirty="0">
                <a:latin typeface="Book Antiqua" panose="02040602050305030304" pitchFamily="18" charset="0"/>
              </a:rPr>
              <a:t>.</a:t>
            </a:r>
          </a:p>
          <a:p>
            <a:r>
              <a:rPr lang="en-US" sz="2400" dirty="0">
                <a:latin typeface="Book Antiqua" panose="02040602050305030304" pitchFamily="18" charset="0"/>
              </a:rPr>
              <a:t>We assume that the </a:t>
            </a:r>
            <a:r>
              <a:rPr lang="en-US" sz="2400" dirty="0">
                <a:solidFill>
                  <a:srgbClr val="FF0000"/>
                </a:solidFill>
                <a:latin typeface="Book Antiqua" panose="02040602050305030304" pitchFamily="18" charset="0"/>
              </a:rPr>
              <a:t>PC</a:t>
            </a:r>
            <a:r>
              <a:rPr lang="en-US" sz="2400" dirty="0">
                <a:latin typeface="Book Antiqua" panose="02040602050305030304" pitchFamily="18" charset="0"/>
              </a:rPr>
              <a:t> is written on </a:t>
            </a:r>
            <a:r>
              <a:rPr lang="en-US" sz="2400" dirty="0">
                <a:solidFill>
                  <a:srgbClr val="FF0000"/>
                </a:solidFill>
                <a:latin typeface="Book Antiqua" panose="02040602050305030304" pitchFamily="18" charset="0"/>
              </a:rPr>
              <a:t>each clock cycle</a:t>
            </a:r>
            <a:r>
              <a:rPr lang="en-US" sz="2400" dirty="0">
                <a:latin typeface="Book Antiqua" panose="02040602050305030304" pitchFamily="18" charset="0"/>
              </a:rPr>
              <a:t>, so there is no separate write signal for the PC.</a:t>
            </a:r>
            <a:r>
              <a:rPr lang="en-US" altLang="en-US" sz="2400" dirty="0">
                <a:latin typeface="Book Antiqua" panose="02040602050305030304" pitchFamily="18" charset="0"/>
              </a:rPr>
              <a:t> </a:t>
            </a:r>
          </a:p>
          <a:p>
            <a:pPr algn="l"/>
            <a:r>
              <a:rPr lang="en-US" altLang="en-US" sz="2400" dirty="0">
                <a:latin typeface="Book Antiqua" panose="02040602050305030304" pitchFamily="18" charset="0"/>
              </a:rPr>
              <a:t>Also, </a:t>
            </a:r>
            <a:r>
              <a:rPr lang="en-US" sz="2400" dirty="0">
                <a:latin typeface="Book Antiqua" panose="02040602050305030304" pitchFamily="18" charset="0"/>
              </a:rPr>
              <a:t>the pipeline registers are also written </a:t>
            </a:r>
            <a:r>
              <a:rPr lang="en-CA" sz="2400" dirty="0">
                <a:latin typeface="Book Antiqua" panose="02040602050305030304" pitchFamily="18" charset="0"/>
              </a:rPr>
              <a:t>during each clock cycle.</a:t>
            </a:r>
            <a:endParaRPr lang="en-US" altLang="en-US" sz="2400" dirty="0">
              <a:latin typeface="Book Antiqua" panose="02040602050305030304" pitchFamily="18" charset="0"/>
            </a:endParaRPr>
          </a:p>
        </p:txBody>
      </p:sp>
    </p:spTree>
    <p:extLst>
      <p:ext uri="{BB962C8B-B14F-4D97-AF65-F5344CB8AC3E}">
        <p14:creationId xmlns:p14="http://schemas.microsoft.com/office/powerpoint/2010/main" val="9027541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Pipelined Control </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75EB0C1F-E111-433F-B793-79DBE00AD252}"/>
              </a:ext>
            </a:extLst>
          </p:cNvPr>
          <p:cNvSpPr txBox="1">
            <a:spLocks noChangeArrowheads="1"/>
          </p:cNvSpPr>
          <p:nvPr/>
        </p:nvSpPr>
        <p:spPr>
          <a:xfrm>
            <a:off x="684213" y="1125538"/>
            <a:ext cx="8270875" cy="1150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Control signals derived from instruction</a:t>
            </a:r>
          </a:p>
          <a:p>
            <a:pPr lvl="1"/>
            <a:r>
              <a:rPr lang="en-AU" altLang="en-US" dirty="0">
                <a:latin typeface="Book Antiqua" panose="02040602050305030304" pitchFamily="18" charset="0"/>
              </a:rPr>
              <a:t>As in single-cycle implementation</a:t>
            </a:r>
          </a:p>
        </p:txBody>
      </p:sp>
      <p:pic>
        <p:nvPicPr>
          <p:cNvPr id="8" name="Picture 1">
            <a:extLst>
              <a:ext uri="{FF2B5EF4-FFF2-40B4-BE49-F238E27FC236}">
                <a16:creationId xmlns:a16="http://schemas.microsoft.com/office/drawing/2014/main" id="{138ED114-1175-4329-8E53-F3A6E892CB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484438"/>
            <a:ext cx="5903913"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43615E68-F8CD-476D-909F-E9B4C7ACB6DC}"/>
              </a:ext>
            </a:extLst>
          </p:cNvPr>
          <p:cNvSpPr>
            <a:spLocks noGrp="1"/>
          </p:cNvSpPr>
          <p:nvPr>
            <p:ph idx="1"/>
          </p:nvPr>
        </p:nvSpPr>
        <p:spPr>
          <a:xfrm>
            <a:off x="8153400" y="2083324"/>
            <a:ext cx="3844583" cy="4107926"/>
          </a:xfrm>
        </p:spPr>
        <p:txBody>
          <a:bodyPr>
            <a:normAutofit/>
          </a:bodyPr>
          <a:lstStyle/>
          <a:p>
            <a:pPr algn="l"/>
            <a:r>
              <a:rPr lang="en-US" sz="2400" dirty="0">
                <a:latin typeface="Book Antiqua" panose="02040602050305030304" pitchFamily="18" charset="0"/>
              </a:rPr>
              <a:t>We can divide the control lines into </a:t>
            </a:r>
            <a:r>
              <a:rPr lang="en-US" sz="2400" dirty="0">
                <a:solidFill>
                  <a:srgbClr val="FF0000"/>
                </a:solidFill>
                <a:latin typeface="Book Antiqua" panose="02040602050305030304" pitchFamily="18" charset="0"/>
              </a:rPr>
              <a:t>five</a:t>
            </a:r>
            <a:r>
              <a:rPr lang="en-US" sz="2400" dirty="0">
                <a:latin typeface="Book Antiqua" panose="02040602050305030304" pitchFamily="18" charset="0"/>
              </a:rPr>
              <a:t> groups according to the pipeline stage</a:t>
            </a:r>
            <a:r>
              <a:rPr lang="en-CA" sz="2400" dirty="0">
                <a:latin typeface="Book Antiqua" panose="02040602050305030304" pitchFamily="18" charset="0"/>
              </a:rPr>
              <a:t>.</a:t>
            </a:r>
            <a:endParaRPr lang="en-US" altLang="en-US" sz="2400" dirty="0">
              <a:latin typeface="Book Antiqua" panose="02040602050305030304" pitchFamily="18" charset="0"/>
            </a:endParaRPr>
          </a:p>
        </p:txBody>
      </p:sp>
    </p:spTree>
    <p:extLst>
      <p:ext uri="{BB962C8B-B14F-4D97-AF65-F5344CB8AC3E}">
        <p14:creationId xmlns:p14="http://schemas.microsoft.com/office/powerpoint/2010/main" val="3496306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Pipelined Control </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14A8F7ED-2267-4DFD-BCA5-4D66CAE0B5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380" y="1125538"/>
            <a:ext cx="7567613"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5DC9A0B7-78AB-4555-BE5D-F6B18F0A9E77}"/>
              </a:ext>
            </a:extLst>
          </p:cNvPr>
          <p:cNvSpPr>
            <a:spLocks noGrp="1"/>
          </p:cNvSpPr>
          <p:nvPr>
            <p:ph idx="1"/>
          </p:nvPr>
        </p:nvSpPr>
        <p:spPr>
          <a:xfrm>
            <a:off x="7795967" y="282804"/>
            <a:ext cx="4235827" cy="5908446"/>
          </a:xfrm>
        </p:spPr>
        <p:txBody>
          <a:bodyPr>
            <a:normAutofit/>
          </a:bodyPr>
          <a:lstStyle/>
          <a:p>
            <a:pPr algn="l"/>
            <a:r>
              <a:rPr lang="en-US" sz="2400" i="1" dirty="0">
                <a:latin typeface="Book Antiqua" panose="02040602050305030304" pitchFamily="18" charset="0"/>
              </a:rPr>
              <a:t>Instruction fetch</a:t>
            </a:r>
            <a:r>
              <a:rPr lang="en-US" sz="2400" dirty="0">
                <a:latin typeface="Book Antiqua" panose="02040602050305030304" pitchFamily="18" charset="0"/>
              </a:rPr>
              <a:t>: The control signals to read instruction memory and to write the PC are always asserted, so there is nothing special to control in this </a:t>
            </a:r>
            <a:r>
              <a:rPr lang="en-CA" sz="2400" dirty="0">
                <a:latin typeface="Book Antiqua" panose="02040602050305030304" pitchFamily="18" charset="0"/>
              </a:rPr>
              <a:t>pipeline stage.</a:t>
            </a:r>
          </a:p>
          <a:p>
            <a:pPr algn="l"/>
            <a:r>
              <a:rPr lang="en-US" sz="2400" i="1" dirty="0">
                <a:latin typeface="Book Antiqua" panose="02040602050305030304" pitchFamily="18" charset="0"/>
              </a:rPr>
              <a:t>Instruction decode/register file read</a:t>
            </a:r>
            <a:r>
              <a:rPr lang="en-US" sz="2400" dirty="0">
                <a:latin typeface="Book Antiqua" panose="02040602050305030304" pitchFamily="18" charset="0"/>
              </a:rPr>
              <a:t>: The two source registers are always in the same location in the RISC-V instruction formats, so there is nothing special to control in this pipeline stage.</a:t>
            </a:r>
            <a:endParaRPr lang="en-US" altLang="en-US" sz="2400" dirty="0">
              <a:latin typeface="Book Antiqua" panose="02040602050305030304" pitchFamily="18" charset="0"/>
            </a:endParaRPr>
          </a:p>
        </p:txBody>
      </p:sp>
    </p:spTree>
    <p:extLst>
      <p:ext uri="{BB962C8B-B14F-4D97-AF65-F5344CB8AC3E}">
        <p14:creationId xmlns:p14="http://schemas.microsoft.com/office/powerpoint/2010/main" val="1365821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Pipelined Control </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14A8F7ED-2267-4DFD-BCA5-4D66CAE0B5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380" y="1125538"/>
            <a:ext cx="7567613"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5DC9A0B7-78AB-4555-BE5D-F6B18F0A9E77}"/>
              </a:ext>
            </a:extLst>
          </p:cNvPr>
          <p:cNvSpPr>
            <a:spLocks noGrp="1"/>
          </p:cNvSpPr>
          <p:nvPr>
            <p:ph idx="1"/>
          </p:nvPr>
        </p:nvSpPr>
        <p:spPr>
          <a:xfrm>
            <a:off x="7795967" y="282804"/>
            <a:ext cx="4235827" cy="5908446"/>
          </a:xfrm>
        </p:spPr>
        <p:txBody>
          <a:bodyPr>
            <a:normAutofit fontScale="92500" lnSpcReduction="10000"/>
          </a:bodyPr>
          <a:lstStyle/>
          <a:p>
            <a:r>
              <a:rPr lang="en-US" sz="2400" i="1" dirty="0">
                <a:latin typeface="Book Antiqua" panose="02040602050305030304" pitchFamily="18" charset="0"/>
              </a:rPr>
              <a:t>Execution/address calculation</a:t>
            </a:r>
            <a:r>
              <a:rPr lang="en-US" sz="2400" dirty="0">
                <a:latin typeface="Book Antiqua" panose="02040602050305030304" pitchFamily="18" charset="0"/>
              </a:rPr>
              <a:t>: The signals to be set are </a:t>
            </a:r>
            <a:r>
              <a:rPr lang="en-US" sz="2400" i="1" dirty="0" err="1">
                <a:solidFill>
                  <a:srgbClr val="FF0000"/>
                </a:solidFill>
                <a:latin typeface="Book Antiqua" panose="02040602050305030304" pitchFamily="18" charset="0"/>
              </a:rPr>
              <a:t>ALUOp</a:t>
            </a:r>
            <a:r>
              <a:rPr lang="en-US" sz="2400" dirty="0">
                <a:latin typeface="Book Antiqua" panose="02040602050305030304" pitchFamily="18" charset="0"/>
              </a:rPr>
              <a:t> and </a:t>
            </a:r>
            <a:r>
              <a:rPr lang="en-US" sz="2400" i="1" dirty="0" err="1">
                <a:solidFill>
                  <a:srgbClr val="FF0000"/>
                </a:solidFill>
                <a:latin typeface="Book Antiqua" panose="02040602050305030304" pitchFamily="18" charset="0"/>
              </a:rPr>
              <a:t>ALUSrc</a:t>
            </a:r>
            <a:r>
              <a:rPr lang="en-US" sz="2400" dirty="0">
                <a:latin typeface="Book Antiqua" panose="02040602050305030304" pitchFamily="18" charset="0"/>
              </a:rPr>
              <a:t>. The signals select the ALU operation and either Read data 2 or a sign-extended immediate as inputs to the ALU.</a:t>
            </a:r>
          </a:p>
          <a:p>
            <a:r>
              <a:rPr lang="en-US" sz="2400" i="1" dirty="0">
                <a:latin typeface="Book Antiqua" panose="02040602050305030304" pitchFamily="18" charset="0"/>
              </a:rPr>
              <a:t>Memory access</a:t>
            </a:r>
            <a:r>
              <a:rPr lang="en-US" sz="2400" dirty="0">
                <a:latin typeface="Book Antiqua" panose="02040602050305030304" pitchFamily="18" charset="0"/>
              </a:rPr>
              <a:t>: The control lines set in this stage are </a:t>
            </a:r>
            <a:r>
              <a:rPr lang="en-US" sz="2400" i="1" dirty="0">
                <a:solidFill>
                  <a:srgbClr val="00B050"/>
                </a:solidFill>
                <a:latin typeface="Book Antiqua" panose="02040602050305030304" pitchFamily="18" charset="0"/>
              </a:rPr>
              <a:t>Branch</a:t>
            </a:r>
            <a:r>
              <a:rPr lang="en-US" sz="2400" dirty="0">
                <a:latin typeface="Book Antiqua" panose="02040602050305030304" pitchFamily="18" charset="0"/>
              </a:rPr>
              <a:t>, </a:t>
            </a:r>
            <a:r>
              <a:rPr lang="en-US" sz="2400" i="1" dirty="0" err="1">
                <a:solidFill>
                  <a:srgbClr val="00B050"/>
                </a:solidFill>
                <a:latin typeface="Book Antiqua" panose="02040602050305030304" pitchFamily="18" charset="0"/>
              </a:rPr>
              <a:t>MemRead</a:t>
            </a:r>
            <a:r>
              <a:rPr lang="en-US" sz="2400" dirty="0">
                <a:latin typeface="Book Antiqua" panose="02040602050305030304" pitchFamily="18" charset="0"/>
              </a:rPr>
              <a:t>, and </a:t>
            </a:r>
            <a:r>
              <a:rPr lang="en-US" sz="2400" i="1" dirty="0" err="1">
                <a:solidFill>
                  <a:srgbClr val="00B050"/>
                </a:solidFill>
                <a:latin typeface="Book Antiqua" panose="02040602050305030304" pitchFamily="18" charset="0"/>
              </a:rPr>
              <a:t>MemWrite</a:t>
            </a:r>
            <a:r>
              <a:rPr lang="en-US" sz="2400" dirty="0">
                <a:latin typeface="Book Antiqua" panose="02040602050305030304" pitchFamily="18" charset="0"/>
              </a:rPr>
              <a:t>. </a:t>
            </a:r>
          </a:p>
          <a:p>
            <a:r>
              <a:rPr lang="en-US" sz="2400" dirty="0">
                <a:latin typeface="Book Antiqua" panose="02040602050305030304" pitchFamily="18" charset="0"/>
              </a:rPr>
              <a:t>The branch if equal, load, and store instructions set these signals, respectively. </a:t>
            </a:r>
          </a:p>
          <a:p>
            <a:r>
              <a:rPr lang="en-US" sz="2400" dirty="0">
                <a:latin typeface="Book Antiqua" panose="02040602050305030304" pitchFamily="18" charset="0"/>
              </a:rPr>
              <a:t>Recall that </a:t>
            </a:r>
            <a:r>
              <a:rPr lang="en-US" sz="2400" i="1" dirty="0" err="1">
                <a:solidFill>
                  <a:srgbClr val="00B050"/>
                </a:solidFill>
                <a:latin typeface="Book Antiqua" panose="02040602050305030304" pitchFamily="18" charset="0"/>
              </a:rPr>
              <a:t>PCSrc</a:t>
            </a:r>
            <a:r>
              <a:rPr lang="en-US" sz="2400" dirty="0">
                <a:latin typeface="Book Antiqua" panose="02040602050305030304" pitchFamily="18" charset="0"/>
              </a:rPr>
              <a:t> selects the next sequential address unless control asserts Branch and the ALU result was 0.</a:t>
            </a:r>
            <a:endParaRPr lang="en-US" altLang="en-US" sz="2400" dirty="0">
              <a:latin typeface="Book Antiqua" panose="02040602050305030304" pitchFamily="18" charset="0"/>
            </a:endParaRPr>
          </a:p>
        </p:txBody>
      </p:sp>
      <p:sp>
        <p:nvSpPr>
          <p:cNvPr id="8" name="Oval 7">
            <a:extLst>
              <a:ext uri="{FF2B5EF4-FFF2-40B4-BE49-F238E27FC236}">
                <a16:creationId xmlns:a16="http://schemas.microsoft.com/office/drawing/2014/main" id="{0F0D1539-E150-48A0-9951-DF8CCEFE72FE}"/>
              </a:ext>
            </a:extLst>
          </p:cNvPr>
          <p:cNvSpPr/>
          <p:nvPr/>
        </p:nvSpPr>
        <p:spPr>
          <a:xfrm>
            <a:off x="5024486" y="5467546"/>
            <a:ext cx="565609" cy="3651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829D1765-DAEF-4CC7-B173-F3469ED3DE09}"/>
              </a:ext>
            </a:extLst>
          </p:cNvPr>
          <p:cNvSpPr/>
          <p:nvPr/>
        </p:nvSpPr>
        <p:spPr>
          <a:xfrm>
            <a:off x="5024485" y="3375818"/>
            <a:ext cx="565609" cy="3651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4A09869F-9455-484A-AD51-0E5091A291BA}"/>
              </a:ext>
            </a:extLst>
          </p:cNvPr>
          <p:cNvSpPr/>
          <p:nvPr/>
        </p:nvSpPr>
        <p:spPr>
          <a:xfrm>
            <a:off x="6628613" y="4970519"/>
            <a:ext cx="565609" cy="36512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151D917E-BEDA-4E05-86B5-BCF3041FA15B}"/>
              </a:ext>
            </a:extLst>
          </p:cNvPr>
          <p:cNvSpPr/>
          <p:nvPr/>
        </p:nvSpPr>
        <p:spPr>
          <a:xfrm>
            <a:off x="6428662" y="3584687"/>
            <a:ext cx="443479" cy="57253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5E85F2C4-D8FF-4814-A726-5B7663602C0B}"/>
              </a:ext>
            </a:extLst>
          </p:cNvPr>
          <p:cNvSpPr/>
          <p:nvPr/>
        </p:nvSpPr>
        <p:spPr>
          <a:xfrm>
            <a:off x="6145857" y="3150285"/>
            <a:ext cx="443479" cy="36512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2CA3CEDC-729E-49AB-A818-CA21A6CD6400}"/>
              </a:ext>
            </a:extLst>
          </p:cNvPr>
          <p:cNvSpPr/>
          <p:nvPr/>
        </p:nvSpPr>
        <p:spPr>
          <a:xfrm>
            <a:off x="1605698" y="1010509"/>
            <a:ext cx="565609" cy="36512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6245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Pipelined Control </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14A8F7ED-2267-4DFD-BCA5-4D66CAE0B5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380" y="1125538"/>
            <a:ext cx="7567613"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5DC9A0B7-78AB-4555-BE5D-F6B18F0A9E77}"/>
              </a:ext>
            </a:extLst>
          </p:cNvPr>
          <p:cNvSpPr>
            <a:spLocks noGrp="1"/>
          </p:cNvSpPr>
          <p:nvPr>
            <p:ph idx="1"/>
          </p:nvPr>
        </p:nvSpPr>
        <p:spPr>
          <a:xfrm>
            <a:off x="7795967" y="282804"/>
            <a:ext cx="4235827" cy="5908446"/>
          </a:xfrm>
        </p:spPr>
        <p:txBody>
          <a:bodyPr>
            <a:normAutofit/>
          </a:bodyPr>
          <a:lstStyle/>
          <a:p>
            <a:r>
              <a:rPr lang="en-US" sz="2400" i="1" dirty="0">
                <a:latin typeface="Book Antiqua" panose="02040602050305030304" pitchFamily="18" charset="0"/>
              </a:rPr>
              <a:t>Write-back</a:t>
            </a:r>
            <a:r>
              <a:rPr lang="en-US" sz="2400" dirty="0">
                <a:latin typeface="Book Antiqua" panose="02040602050305030304" pitchFamily="18" charset="0"/>
              </a:rPr>
              <a:t>: The two control lines are </a:t>
            </a:r>
            <a:r>
              <a:rPr lang="en-US" sz="2400" i="1" dirty="0" err="1">
                <a:solidFill>
                  <a:srgbClr val="FF0000"/>
                </a:solidFill>
                <a:latin typeface="Book Antiqua" panose="02040602050305030304" pitchFamily="18" charset="0"/>
              </a:rPr>
              <a:t>MemtoReg</a:t>
            </a:r>
            <a:r>
              <a:rPr lang="en-US" sz="2400" dirty="0">
                <a:latin typeface="Book Antiqua" panose="02040602050305030304" pitchFamily="18" charset="0"/>
              </a:rPr>
              <a:t>, which decides between sending the ALU result or the memory value to the register file, and </a:t>
            </a:r>
            <a:r>
              <a:rPr lang="en-US" sz="2400" i="1" dirty="0" err="1">
                <a:solidFill>
                  <a:srgbClr val="FF0000"/>
                </a:solidFill>
                <a:latin typeface="Book Antiqua" panose="02040602050305030304" pitchFamily="18" charset="0"/>
              </a:rPr>
              <a:t>RegWrite</a:t>
            </a:r>
            <a:r>
              <a:rPr lang="en-US" sz="2400" dirty="0">
                <a:latin typeface="Book Antiqua" panose="02040602050305030304" pitchFamily="18" charset="0"/>
              </a:rPr>
              <a:t>, which writes the chosen value.</a:t>
            </a:r>
          </a:p>
        </p:txBody>
      </p:sp>
      <p:sp>
        <p:nvSpPr>
          <p:cNvPr id="2" name="Oval 1">
            <a:extLst>
              <a:ext uri="{FF2B5EF4-FFF2-40B4-BE49-F238E27FC236}">
                <a16:creationId xmlns:a16="http://schemas.microsoft.com/office/drawing/2014/main" id="{5FC2E2D7-36DE-4E6E-B1E7-E16565E70D02}"/>
              </a:ext>
            </a:extLst>
          </p:cNvPr>
          <p:cNvSpPr/>
          <p:nvPr/>
        </p:nvSpPr>
        <p:spPr>
          <a:xfrm>
            <a:off x="3271100" y="3076870"/>
            <a:ext cx="410065" cy="8918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88D70FF0-AE8C-4017-8278-36B5A08B742A}"/>
              </a:ext>
            </a:extLst>
          </p:cNvPr>
          <p:cNvSpPr/>
          <p:nvPr/>
        </p:nvSpPr>
        <p:spPr>
          <a:xfrm>
            <a:off x="7472314" y="3579340"/>
            <a:ext cx="410065" cy="8918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0272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Pipelined Control </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9" name="Picture 8">
            <a:extLst>
              <a:ext uri="{FF2B5EF4-FFF2-40B4-BE49-F238E27FC236}">
                <a16:creationId xmlns:a16="http://schemas.microsoft.com/office/drawing/2014/main" id="{DB9D8C5A-87D7-46E5-ACB2-7E531D047151}"/>
              </a:ext>
            </a:extLst>
          </p:cNvPr>
          <p:cNvPicPr>
            <a:picLocks noChangeAspect="1"/>
          </p:cNvPicPr>
          <p:nvPr/>
        </p:nvPicPr>
        <p:blipFill>
          <a:blip r:embed="rId2">
            <a:lum bright="-20000" contrast="40000"/>
          </a:blip>
          <a:stretch>
            <a:fillRect/>
          </a:stretch>
        </p:blipFill>
        <p:spPr>
          <a:xfrm>
            <a:off x="485775" y="1055096"/>
            <a:ext cx="7257451" cy="2194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2490064E-1E38-41B2-BFEC-CBAB0F8EDFB3}"/>
              </a:ext>
            </a:extLst>
          </p:cNvPr>
          <p:cNvPicPr>
            <a:picLocks noChangeAspect="1"/>
          </p:cNvPicPr>
          <p:nvPr/>
        </p:nvPicPr>
        <p:blipFill>
          <a:blip r:embed="rId3">
            <a:lum bright="-20000" contrast="40000"/>
          </a:blip>
          <a:stretch>
            <a:fillRect/>
          </a:stretch>
        </p:blipFill>
        <p:spPr>
          <a:xfrm>
            <a:off x="4450849" y="4062473"/>
            <a:ext cx="7405102" cy="2194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C5E0E71F-27F1-43F4-933C-D743AD6BFD1D}"/>
              </a:ext>
            </a:extLst>
          </p:cNvPr>
          <p:cNvSpPr txBox="1"/>
          <p:nvPr/>
        </p:nvSpPr>
        <p:spPr>
          <a:xfrm>
            <a:off x="7817178" y="1080355"/>
            <a:ext cx="3936672" cy="1323439"/>
          </a:xfrm>
          <a:prstGeom prst="rect">
            <a:avLst/>
          </a:prstGeom>
          <a:noFill/>
        </p:spPr>
        <p:txBody>
          <a:bodyPr wrap="square">
            <a:spAutoFit/>
          </a:bodyPr>
          <a:lstStyle/>
          <a:p>
            <a:pPr algn="l"/>
            <a:r>
              <a:rPr lang="en-US" sz="2000" dirty="0">
                <a:latin typeface="Book Antiqua" panose="02040602050305030304" pitchFamily="18" charset="0"/>
              </a:rPr>
              <a:t>T</a:t>
            </a:r>
            <a:r>
              <a:rPr lang="en-US" sz="2000" b="0" i="0" u="none" strike="noStrike" baseline="0" dirty="0">
                <a:latin typeface="Book Antiqua" panose="02040602050305030304" pitchFamily="18" charset="0"/>
              </a:rPr>
              <a:t>he ALU control bits are set depending on the </a:t>
            </a:r>
            <a:r>
              <a:rPr lang="en-US" sz="2000" b="0" i="1" u="none" strike="noStrike" baseline="0" dirty="0" err="1">
                <a:latin typeface="Book Antiqua" panose="02040602050305030304" pitchFamily="18" charset="0"/>
              </a:rPr>
              <a:t>ALUOp</a:t>
            </a:r>
            <a:r>
              <a:rPr lang="en-US" sz="2000" b="0" i="0" u="none" strike="noStrike" baseline="0" dirty="0">
                <a:latin typeface="Book Antiqua" panose="02040602050305030304" pitchFamily="18" charset="0"/>
              </a:rPr>
              <a:t> control bits and the different opcodes for the R-type instruction.</a:t>
            </a:r>
            <a:endParaRPr lang="en-CA" sz="2000" dirty="0">
              <a:latin typeface="Book Antiqua" panose="02040602050305030304" pitchFamily="18" charset="0"/>
            </a:endParaRPr>
          </a:p>
        </p:txBody>
      </p:sp>
      <p:sp>
        <p:nvSpPr>
          <p:cNvPr id="18" name="TextBox 17">
            <a:extLst>
              <a:ext uri="{FF2B5EF4-FFF2-40B4-BE49-F238E27FC236}">
                <a16:creationId xmlns:a16="http://schemas.microsoft.com/office/drawing/2014/main" id="{D321F58F-E012-46BA-9B8D-D13FDB5C27FE}"/>
              </a:ext>
            </a:extLst>
          </p:cNvPr>
          <p:cNvSpPr txBox="1"/>
          <p:nvPr/>
        </p:nvSpPr>
        <p:spPr>
          <a:xfrm>
            <a:off x="605672" y="4631398"/>
            <a:ext cx="3900339" cy="1323439"/>
          </a:xfrm>
          <a:prstGeom prst="rect">
            <a:avLst/>
          </a:prstGeom>
          <a:noFill/>
        </p:spPr>
        <p:txBody>
          <a:bodyPr wrap="square">
            <a:spAutoFit/>
          </a:bodyPr>
          <a:lstStyle/>
          <a:p>
            <a:pPr algn="l"/>
            <a:r>
              <a:rPr lang="en-US" sz="2000" b="0" i="0" u="none" strike="noStrike" baseline="0" dirty="0">
                <a:solidFill>
                  <a:srgbClr val="000000"/>
                </a:solidFill>
                <a:latin typeface="Book Antiqua" panose="02040602050305030304" pitchFamily="18" charset="0"/>
              </a:rPr>
              <a:t>The values of the control lines have been shuffled into three groups corresponding to the last three pipeline stages</a:t>
            </a:r>
            <a:endParaRPr lang="en-CA" sz="2000" dirty="0">
              <a:latin typeface="Book Antiqua" panose="02040602050305030304" pitchFamily="18" charset="0"/>
            </a:endParaRPr>
          </a:p>
        </p:txBody>
      </p:sp>
    </p:spTree>
    <p:extLst>
      <p:ext uri="{BB962C8B-B14F-4D97-AF65-F5344CB8AC3E}">
        <p14:creationId xmlns:p14="http://schemas.microsoft.com/office/powerpoint/2010/main" val="2024988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eaLnBrk="1" hangingPunct="1"/>
            <a:r>
              <a:rPr lang="en-US" altLang="en-US" dirty="0">
                <a:latin typeface="Book Antiqua" panose="02040602050305030304" pitchFamily="18" charset="0"/>
              </a:rPr>
              <a:t>Consider this sequence:</a:t>
            </a:r>
          </a:p>
          <a:p>
            <a:pPr lvl="1" eaLnBrk="1" hangingPunct="1">
              <a:buFont typeface="Wingdings" panose="05000000000000000000" pitchFamily="2" charset="2"/>
              <a:buNone/>
            </a:pPr>
            <a:r>
              <a:rPr lang="en-AU" altLang="en-US" dirty="0">
                <a:latin typeface="Lucida Console" panose="020B0609040504020204" pitchFamily="49" charset="0"/>
              </a:rPr>
              <a:t>	sub  </a:t>
            </a:r>
            <a:r>
              <a:rPr lang="en-AU" altLang="en-US" dirty="0">
                <a:solidFill>
                  <a:schemeClr val="hlink"/>
                </a:solidFill>
                <a:latin typeface="Lucida Console" panose="020B0609040504020204" pitchFamily="49" charset="0"/>
              </a:rPr>
              <a:t>x2</a:t>
            </a:r>
            <a:r>
              <a:rPr lang="en-AU" altLang="en-US" dirty="0">
                <a:latin typeface="Lucida Console" panose="020B0609040504020204" pitchFamily="49" charset="0"/>
              </a:rPr>
              <a:t>, x1,x3</a:t>
            </a:r>
            <a:br>
              <a:rPr lang="en-AU" altLang="en-US" dirty="0">
                <a:latin typeface="Lucida Console" panose="020B0609040504020204" pitchFamily="49" charset="0"/>
              </a:rPr>
            </a:br>
            <a:r>
              <a:rPr lang="en-AU" altLang="en-US" dirty="0">
                <a:latin typeface="Lucida Console" panose="020B0609040504020204" pitchFamily="49" charset="0"/>
              </a:rPr>
              <a:t>and  x12,</a:t>
            </a:r>
            <a:r>
              <a:rPr lang="en-AU" altLang="en-US" dirty="0">
                <a:solidFill>
                  <a:schemeClr val="hlink"/>
                </a:solidFill>
                <a:latin typeface="Lucida Console" panose="020B0609040504020204" pitchFamily="49" charset="0"/>
              </a:rPr>
              <a:t>x2</a:t>
            </a:r>
            <a:r>
              <a:rPr lang="en-AU" altLang="en-US" dirty="0">
                <a:latin typeface="Lucida Console" panose="020B0609040504020204" pitchFamily="49" charset="0"/>
              </a:rPr>
              <a:t>,x5</a:t>
            </a:r>
            <a:br>
              <a:rPr lang="en-AU" altLang="en-US" dirty="0">
                <a:latin typeface="Lucida Console" panose="020B0609040504020204" pitchFamily="49" charset="0"/>
              </a:rPr>
            </a:br>
            <a:r>
              <a:rPr lang="en-AU" altLang="en-US" dirty="0">
                <a:latin typeface="Lucida Console" panose="020B0609040504020204" pitchFamily="49" charset="0"/>
              </a:rPr>
              <a:t>or   x13,x6,</a:t>
            </a:r>
            <a:r>
              <a:rPr lang="en-AU" altLang="en-US" dirty="0">
                <a:solidFill>
                  <a:schemeClr val="hlink"/>
                </a:solidFill>
                <a:latin typeface="Lucida Console" panose="020B0609040504020204" pitchFamily="49" charset="0"/>
              </a:rPr>
              <a:t>x2</a:t>
            </a:r>
            <a:br>
              <a:rPr lang="en-AU" altLang="en-US" dirty="0">
                <a:latin typeface="Lucida Console" panose="020B0609040504020204" pitchFamily="49" charset="0"/>
              </a:rPr>
            </a:br>
            <a:r>
              <a:rPr lang="en-AU" altLang="en-US" dirty="0">
                <a:latin typeface="Lucida Console" panose="020B0609040504020204" pitchFamily="49" charset="0"/>
              </a:rPr>
              <a:t>add  x14,</a:t>
            </a:r>
            <a:r>
              <a:rPr lang="en-AU" altLang="en-US" dirty="0">
                <a:solidFill>
                  <a:schemeClr val="hlink"/>
                </a:solidFill>
                <a:latin typeface="Lucida Console" panose="020B0609040504020204" pitchFamily="49" charset="0"/>
              </a:rPr>
              <a:t>x2</a:t>
            </a:r>
            <a:r>
              <a:rPr lang="en-AU" altLang="en-US" dirty="0">
                <a:latin typeface="Lucida Console" panose="020B0609040504020204" pitchFamily="49" charset="0"/>
              </a:rPr>
              <a:t>,</a:t>
            </a:r>
            <a:r>
              <a:rPr lang="en-AU" altLang="en-US" dirty="0">
                <a:solidFill>
                  <a:schemeClr val="hlink"/>
                </a:solidFill>
                <a:latin typeface="Lucida Console" panose="020B0609040504020204" pitchFamily="49" charset="0"/>
              </a:rPr>
              <a:t>x2</a:t>
            </a:r>
            <a:br>
              <a:rPr lang="en-AU" altLang="en-US" dirty="0">
                <a:latin typeface="Lucida Console" panose="020B0609040504020204" pitchFamily="49" charset="0"/>
              </a:rPr>
            </a:br>
            <a:r>
              <a:rPr lang="en-AU" altLang="en-US" dirty="0" err="1">
                <a:latin typeface="Lucida Console" panose="020B0609040504020204" pitchFamily="49" charset="0"/>
              </a:rPr>
              <a:t>sd</a:t>
            </a:r>
            <a:r>
              <a:rPr lang="en-AU" altLang="en-US" dirty="0">
                <a:latin typeface="Lucida Console" panose="020B0609040504020204" pitchFamily="49" charset="0"/>
              </a:rPr>
              <a:t>   x15,100(</a:t>
            </a:r>
            <a:r>
              <a:rPr lang="en-AU" altLang="en-US" dirty="0">
                <a:solidFill>
                  <a:schemeClr val="hlink"/>
                </a:solidFill>
                <a:latin typeface="Lucida Console" panose="020B0609040504020204" pitchFamily="49" charset="0"/>
              </a:rPr>
              <a:t>x2</a:t>
            </a:r>
            <a:r>
              <a:rPr lang="en-AU" altLang="en-US" dirty="0">
                <a:latin typeface="Lucida Console" panose="020B0609040504020204" pitchFamily="49" charset="0"/>
              </a:rPr>
              <a:t>)</a:t>
            </a:r>
          </a:p>
          <a:p>
            <a:pPr eaLnBrk="1" hangingPunct="1"/>
            <a:endParaRPr lang="en-US" altLang="en-US" dirty="0"/>
          </a:p>
          <a:p>
            <a:pPr eaLnBrk="1" hangingPunct="1"/>
            <a:r>
              <a:rPr lang="en-US" altLang="en-US" dirty="0">
                <a:latin typeface="Book Antiqua" panose="02040602050305030304" pitchFamily="18" charset="0"/>
              </a:rPr>
              <a:t>We can resolve hazards with forwarding</a:t>
            </a:r>
          </a:p>
          <a:p>
            <a:pPr lvl="1" eaLnBrk="1" hangingPunct="1"/>
            <a:r>
              <a:rPr lang="en-US" altLang="en-US" dirty="0">
                <a:latin typeface="Book Antiqua" panose="02040602050305030304" pitchFamily="18" charset="0"/>
              </a:rPr>
              <a:t>How do we detect when to forward?</a:t>
            </a: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4.7 Data Hazards: Forwarding versus Stalling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89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391293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1015-A51B-4396-838C-32B7CBFABBCA}"/>
              </a:ext>
            </a:extLst>
          </p:cNvPr>
          <p:cNvSpPr>
            <a:spLocks noGrp="1"/>
          </p:cNvSpPr>
          <p:nvPr>
            <p:ph idx="1"/>
          </p:nvPr>
        </p:nvSpPr>
        <p:spPr>
          <a:xfrm>
            <a:off x="485775" y="1143000"/>
            <a:ext cx="11379654" cy="5048250"/>
          </a:xfrm>
        </p:spPr>
        <p:txBody>
          <a:bodyPr>
            <a:normAutofit/>
          </a:bodyPr>
          <a:lstStyle/>
          <a:p>
            <a:pPr algn="l"/>
            <a:r>
              <a:rPr lang="en-US" sz="3200" dirty="0">
                <a:latin typeface="Book Antiqua" panose="02040602050305030304" pitchFamily="18" charset="0"/>
              </a:rPr>
              <a:t>The </a:t>
            </a:r>
            <a:r>
              <a:rPr lang="en-US" sz="3200" dirty="0" err="1">
                <a:latin typeface="Book Antiqua" panose="02040602050305030304" pitchFamily="18" charset="0"/>
              </a:rPr>
              <a:t>datapath</a:t>
            </a:r>
            <a:r>
              <a:rPr lang="en-US" sz="3200" dirty="0">
                <a:latin typeface="Book Antiqua" panose="02040602050305030304" pitchFamily="18" charset="0"/>
              </a:rPr>
              <a:t> elements in the RISC-V implementation consist of two different types of logic elements: </a:t>
            </a:r>
          </a:p>
          <a:p>
            <a:pPr lvl="1"/>
            <a:r>
              <a:rPr lang="en-US" sz="2800" dirty="0">
                <a:latin typeface="Book Antiqua" panose="02040602050305030304" pitchFamily="18" charset="0"/>
              </a:rPr>
              <a:t>elements that operate on data values: combinational</a:t>
            </a:r>
          </a:p>
          <a:p>
            <a:pPr lvl="1"/>
            <a:r>
              <a:rPr lang="en-US" sz="2800" dirty="0">
                <a:latin typeface="Book Antiqua" panose="02040602050305030304" pitchFamily="18" charset="0"/>
              </a:rPr>
              <a:t>elements that </a:t>
            </a:r>
            <a:r>
              <a:rPr lang="en-CA" sz="2800" dirty="0">
                <a:latin typeface="Book Antiqua" panose="02040602050305030304" pitchFamily="18" charset="0"/>
              </a:rPr>
              <a:t>contain state</a:t>
            </a:r>
          </a:p>
          <a:p>
            <a:pPr algn="l"/>
            <a:r>
              <a:rPr lang="en-US" sz="3200" dirty="0">
                <a:latin typeface="Book Antiqua" panose="02040602050305030304" pitchFamily="18" charset="0"/>
              </a:rPr>
              <a:t>The </a:t>
            </a:r>
            <a:r>
              <a:rPr lang="en-US" sz="3200" dirty="0">
                <a:solidFill>
                  <a:srgbClr val="0070C0"/>
                </a:solidFill>
                <a:latin typeface="Book Antiqua" panose="02040602050305030304" pitchFamily="18" charset="0"/>
              </a:rPr>
              <a:t>instruction</a:t>
            </a:r>
            <a:r>
              <a:rPr lang="en-US" sz="3200" dirty="0">
                <a:latin typeface="Book Antiqua" panose="02040602050305030304" pitchFamily="18" charset="0"/>
              </a:rPr>
              <a:t> and </a:t>
            </a:r>
            <a:r>
              <a:rPr lang="en-US" sz="3200" dirty="0">
                <a:solidFill>
                  <a:srgbClr val="0070C0"/>
                </a:solidFill>
                <a:latin typeface="Book Antiqua" panose="02040602050305030304" pitchFamily="18" charset="0"/>
              </a:rPr>
              <a:t>data</a:t>
            </a:r>
            <a:r>
              <a:rPr lang="en-US" sz="3200" dirty="0">
                <a:latin typeface="Book Antiqua" panose="02040602050305030304" pitchFamily="18" charset="0"/>
              </a:rPr>
              <a:t> memories, as well as the </a:t>
            </a:r>
            <a:r>
              <a:rPr lang="en-US" sz="3200" dirty="0">
                <a:solidFill>
                  <a:srgbClr val="0070C0"/>
                </a:solidFill>
                <a:latin typeface="Book Antiqua" panose="02040602050305030304" pitchFamily="18" charset="0"/>
              </a:rPr>
              <a:t>registers</a:t>
            </a:r>
            <a:r>
              <a:rPr lang="en-US" sz="3200" dirty="0">
                <a:latin typeface="Book Antiqua" panose="02040602050305030304" pitchFamily="18" charset="0"/>
              </a:rPr>
              <a:t>, are all examples of state elements.</a:t>
            </a:r>
          </a:p>
          <a:p>
            <a:pPr algn="l"/>
            <a:endParaRPr lang="en-US" altLang="en-US" sz="3200" dirty="0">
              <a:latin typeface="Book Antiqua" panose="02040602050305030304" pitchFamily="18" charset="0"/>
            </a:endParaRPr>
          </a:p>
        </p:txBody>
      </p:sp>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4.2 Logic Design </a:t>
            </a:r>
            <a:r>
              <a:rPr lang="en-CA" sz="4000" dirty="0">
                <a:solidFill>
                  <a:srgbClr val="C00000"/>
                </a:solidFill>
                <a:latin typeface="Book Antiqua" panose="02040602050305030304" pitchFamily="18" charset="0"/>
              </a:rPr>
              <a:t>Conventions</a:t>
            </a: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Tree>
    <p:extLst>
      <p:ext uri="{BB962C8B-B14F-4D97-AF65-F5344CB8AC3E}">
        <p14:creationId xmlns:p14="http://schemas.microsoft.com/office/powerpoint/2010/main" val="3288238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Dependencies &amp; Forwarding</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90</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8" name="Picture 1">
            <a:extLst>
              <a:ext uri="{FF2B5EF4-FFF2-40B4-BE49-F238E27FC236}">
                <a16:creationId xmlns:a16="http://schemas.microsoft.com/office/drawing/2014/main" id="{2781BE58-0745-4EAF-A0BD-C8B987346F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319" y="1268413"/>
            <a:ext cx="71120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99D4D28-7934-415A-BFA6-8489C2CCECE7}"/>
              </a:ext>
            </a:extLst>
          </p:cNvPr>
          <p:cNvSpPr txBox="1"/>
          <p:nvPr/>
        </p:nvSpPr>
        <p:spPr>
          <a:xfrm>
            <a:off x="5542961" y="2013243"/>
            <a:ext cx="6539845"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Book Antiqua" panose="02040602050305030304" pitchFamily="18" charset="0"/>
              </a:rPr>
              <a:t>What happens when a register is </a:t>
            </a:r>
            <a:r>
              <a:rPr lang="en-US" sz="1800" b="0" i="0" u="none" strike="noStrike" baseline="0" dirty="0">
                <a:solidFill>
                  <a:srgbClr val="FF0000"/>
                </a:solidFill>
                <a:latin typeface="Book Antiqua" panose="02040602050305030304" pitchFamily="18" charset="0"/>
              </a:rPr>
              <a:t>read</a:t>
            </a:r>
            <a:r>
              <a:rPr lang="en-US" sz="1800" b="0" i="0" u="none" strike="noStrike" baseline="0" dirty="0">
                <a:latin typeface="Book Antiqua" panose="02040602050305030304" pitchFamily="18" charset="0"/>
              </a:rPr>
              <a:t> and </a:t>
            </a:r>
            <a:r>
              <a:rPr lang="en-US" sz="1800" b="0" i="0" u="none" strike="noStrike" baseline="0" dirty="0">
                <a:solidFill>
                  <a:srgbClr val="FF0000"/>
                </a:solidFill>
                <a:latin typeface="Book Antiqua" panose="02040602050305030304" pitchFamily="18" charset="0"/>
              </a:rPr>
              <a:t>written</a:t>
            </a:r>
            <a:r>
              <a:rPr lang="en-US" sz="1800" b="0" i="0" u="none" strike="noStrike" baseline="0" dirty="0">
                <a:latin typeface="Book Antiqua" panose="02040602050305030304" pitchFamily="18" charset="0"/>
              </a:rPr>
              <a:t> in the same clock cycle? </a:t>
            </a:r>
          </a:p>
          <a:p>
            <a:pPr marL="285750" indent="-285750" algn="l">
              <a:buFont typeface="Arial" panose="020B0604020202020204" pitchFamily="34" charset="0"/>
              <a:buChar char="•"/>
            </a:pPr>
            <a:r>
              <a:rPr lang="en-US" sz="1800" b="0" i="0" u="none" strike="noStrike" baseline="0" dirty="0">
                <a:latin typeface="Book Antiqua" panose="02040602050305030304" pitchFamily="18" charset="0"/>
              </a:rPr>
              <a:t>We assume that the </a:t>
            </a:r>
            <a:r>
              <a:rPr lang="en-US" sz="1800" b="0" i="0" u="none" strike="noStrike" baseline="0" dirty="0">
                <a:highlight>
                  <a:srgbClr val="FFFF00"/>
                </a:highlight>
                <a:latin typeface="Book Antiqua" panose="02040602050305030304" pitchFamily="18" charset="0"/>
              </a:rPr>
              <a:t>write is in the first half </a:t>
            </a:r>
            <a:r>
              <a:rPr lang="en-US" sz="1800" b="0" i="0" u="none" strike="noStrike" baseline="0" dirty="0">
                <a:latin typeface="Book Antiqua" panose="02040602050305030304" pitchFamily="18" charset="0"/>
              </a:rPr>
              <a:t>of the clock cycle and the </a:t>
            </a:r>
            <a:r>
              <a:rPr lang="en-US" sz="1800" b="0" i="0" u="none" strike="noStrike" baseline="0" dirty="0">
                <a:highlight>
                  <a:srgbClr val="00FFFF"/>
                </a:highlight>
                <a:latin typeface="Book Antiqua" panose="02040602050305030304" pitchFamily="18" charset="0"/>
              </a:rPr>
              <a:t>read is in the second half</a:t>
            </a:r>
            <a:r>
              <a:rPr lang="en-US" sz="1800" b="0" i="0" u="none" strike="noStrike" baseline="0" dirty="0">
                <a:latin typeface="Book Antiqua" panose="02040602050305030304" pitchFamily="18" charset="0"/>
              </a:rPr>
              <a:t>, so the read delivers what is written. </a:t>
            </a:r>
            <a:endParaRPr lang="en-CA" dirty="0">
              <a:latin typeface="Book Antiqua" panose="02040602050305030304" pitchFamily="18" charset="0"/>
            </a:endParaRPr>
          </a:p>
        </p:txBody>
      </p:sp>
      <p:sp>
        <p:nvSpPr>
          <p:cNvPr id="11" name="TextBox 10">
            <a:extLst>
              <a:ext uri="{FF2B5EF4-FFF2-40B4-BE49-F238E27FC236}">
                <a16:creationId xmlns:a16="http://schemas.microsoft.com/office/drawing/2014/main" id="{4BF1AC90-9A5D-4807-93C4-318AEA757671}"/>
              </a:ext>
            </a:extLst>
          </p:cNvPr>
          <p:cNvSpPr txBox="1"/>
          <p:nvPr/>
        </p:nvSpPr>
        <p:spPr>
          <a:xfrm>
            <a:off x="7173799" y="3469361"/>
            <a:ext cx="4909008" cy="2585323"/>
          </a:xfrm>
          <a:prstGeom prst="rect">
            <a:avLst/>
          </a:prstGeom>
          <a:noFill/>
        </p:spPr>
        <p:txBody>
          <a:bodyPr wrap="square">
            <a:spAutoFit/>
          </a:bodyPr>
          <a:lstStyle/>
          <a:p>
            <a:pPr marL="285750" indent="-285750" algn="l">
              <a:buFont typeface="Arial" panose="020B0604020202020204" pitchFamily="34" charset="0"/>
              <a:buChar char="•"/>
            </a:pPr>
            <a:r>
              <a:rPr lang="en-US" dirty="0">
                <a:latin typeface="Book Antiqua" panose="02040602050305030304" pitchFamily="18" charset="0"/>
              </a:rPr>
              <a:t>We consider only the challenge of forwarding to an operation in the </a:t>
            </a:r>
            <a:r>
              <a:rPr lang="en-US" dirty="0">
                <a:highlight>
                  <a:srgbClr val="00FFFF"/>
                </a:highlight>
                <a:latin typeface="Book Antiqua" panose="02040602050305030304" pitchFamily="18" charset="0"/>
              </a:rPr>
              <a:t>EX</a:t>
            </a:r>
            <a:r>
              <a:rPr lang="en-US" dirty="0">
                <a:latin typeface="Book Antiqua" panose="02040602050305030304" pitchFamily="18" charset="0"/>
              </a:rPr>
              <a:t> stage, which may be either an ALU operation or an effective address calculation. </a:t>
            </a:r>
          </a:p>
          <a:p>
            <a:pPr marL="285750" indent="-285750" algn="l">
              <a:buFont typeface="Arial" panose="020B0604020202020204" pitchFamily="34" charset="0"/>
              <a:buChar char="•"/>
            </a:pPr>
            <a:r>
              <a:rPr lang="en-US" dirty="0">
                <a:latin typeface="Book Antiqua" panose="02040602050305030304" pitchFamily="18" charset="0"/>
              </a:rPr>
              <a:t>This means that when an instruction tries to use a register in its EX stage that an earlier instruction intends to write in its WB stage, we actually need the values as inputs </a:t>
            </a:r>
            <a:r>
              <a:rPr lang="en-CA" dirty="0">
                <a:latin typeface="Book Antiqua" panose="02040602050305030304" pitchFamily="18" charset="0"/>
              </a:rPr>
              <a:t>to the ALU.</a:t>
            </a:r>
          </a:p>
        </p:txBody>
      </p:sp>
    </p:spTree>
    <p:extLst>
      <p:ext uri="{BB962C8B-B14F-4D97-AF65-F5344CB8AC3E}">
        <p14:creationId xmlns:p14="http://schemas.microsoft.com/office/powerpoint/2010/main" val="33240759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Detecting the Need to Forward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91</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753272"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Book Antiqua" panose="02040602050305030304" pitchFamily="18" charset="0"/>
              </a:rPr>
              <a:t>Pass register numbers along pipeline</a:t>
            </a:r>
          </a:p>
          <a:p>
            <a:pPr lvl="1"/>
            <a:r>
              <a:rPr lang="en-US" altLang="en-US" dirty="0"/>
              <a:t>e.g., ID/EX.RegisterRs1 = register number for Rs1 sitting in ID/EX pipeline register</a:t>
            </a:r>
          </a:p>
          <a:p>
            <a:r>
              <a:rPr lang="en-US" altLang="en-US" dirty="0">
                <a:latin typeface="Book Antiqua" panose="02040602050305030304" pitchFamily="18" charset="0"/>
              </a:rPr>
              <a:t>ALU operand register numbers in EX stage are given by</a:t>
            </a:r>
          </a:p>
          <a:p>
            <a:pPr lvl="1"/>
            <a:r>
              <a:rPr lang="en-US" altLang="en-US" dirty="0"/>
              <a:t>ID/EX.RegisterRs1, ID/EX.RegisterRs2</a:t>
            </a:r>
          </a:p>
          <a:p>
            <a:r>
              <a:rPr lang="en-US" altLang="en-US" dirty="0">
                <a:latin typeface="Book Antiqua" panose="02040602050305030304" pitchFamily="18" charset="0"/>
              </a:rPr>
              <a:t>Data hazards when</a:t>
            </a:r>
          </a:p>
          <a:p>
            <a:pPr lvl="1">
              <a:buFont typeface="Wingdings" panose="05000000000000000000" pitchFamily="2" charset="2"/>
              <a:buNone/>
            </a:pPr>
            <a:r>
              <a:rPr lang="en-US" altLang="en-US" dirty="0">
                <a:solidFill>
                  <a:schemeClr val="hlink"/>
                </a:solidFill>
                <a:latin typeface="Book Antiqua" panose="02040602050305030304" pitchFamily="18" charset="0"/>
              </a:rPr>
              <a:t>1a.</a:t>
            </a:r>
            <a:r>
              <a:rPr lang="en-US" altLang="en-US" dirty="0">
                <a:latin typeface="Book Antiqua" panose="02040602050305030304" pitchFamily="18" charset="0"/>
              </a:rPr>
              <a:t> EX/</a:t>
            </a:r>
            <a:r>
              <a:rPr lang="en-US" altLang="en-US" dirty="0" err="1">
                <a:latin typeface="Book Antiqua" panose="02040602050305030304" pitchFamily="18" charset="0"/>
              </a:rPr>
              <a:t>MEM.RegisterRd</a:t>
            </a:r>
            <a:r>
              <a:rPr lang="en-US" altLang="en-US" dirty="0">
                <a:latin typeface="Book Antiqua" panose="02040602050305030304" pitchFamily="18" charset="0"/>
              </a:rPr>
              <a:t> = ID/EX.RegisterRs1</a:t>
            </a:r>
          </a:p>
          <a:p>
            <a:pPr lvl="1">
              <a:buFont typeface="Wingdings" panose="05000000000000000000" pitchFamily="2" charset="2"/>
              <a:buNone/>
            </a:pPr>
            <a:r>
              <a:rPr lang="en-US" altLang="en-US" dirty="0">
                <a:solidFill>
                  <a:schemeClr val="hlink"/>
                </a:solidFill>
                <a:latin typeface="Book Antiqua" panose="02040602050305030304" pitchFamily="18" charset="0"/>
              </a:rPr>
              <a:t>1b.</a:t>
            </a:r>
            <a:r>
              <a:rPr lang="en-US" altLang="en-US" dirty="0">
                <a:latin typeface="Book Antiqua" panose="02040602050305030304" pitchFamily="18" charset="0"/>
              </a:rPr>
              <a:t> EX/</a:t>
            </a:r>
            <a:r>
              <a:rPr lang="en-US" altLang="en-US" dirty="0" err="1">
                <a:latin typeface="Book Antiqua" panose="02040602050305030304" pitchFamily="18" charset="0"/>
              </a:rPr>
              <a:t>MEM.RegisterRd</a:t>
            </a:r>
            <a:r>
              <a:rPr lang="en-US" altLang="en-US" dirty="0">
                <a:latin typeface="Book Antiqua" panose="02040602050305030304" pitchFamily="18" charset="0"/>
              </a:rPr>
              <a:t> = ID/EX.RegisterRs2</a:t>
            </a:r>
          </a:p>
          <a:p>
            <a:pPr lvl="1">
              <a:buFont typeface="Wingdings" panose="05000000000000000000" pitchFamily="2" charset="2"/>
              <a:buNone/>
            </a:pPr>
            <a:r>
              <a:rPr lang="en-US" altLang="en-US" dirty="0">
                <a:solidFill>
                  <a:schemeClr val="hlink"/>
                </a:solidFill>
                <a:latin typeface="Book Antiqua" panose="02040602050305030304" pitchFamily="18" charset="0"/>
              </a:rPr>
              <a:t>2a.</a:t>
            </a:r>
            <a:r>
              <a:rPr lang="en-US" altLang="en-US" dirty="0">
                <a:latin typeface="Book Antiqua" panose="02040602050305030304" pitchFamily="18" charset="0"/>
              </a:rPr>
              <a:t> MEM/</a:t>
            </a:r>
            <a:r>
              <a:rPr lang="en-US" altLang="en-US" dirty="0" err="1">
                <a:latin typeface="Book Antiqua" panose="02040602050305030304" pitchFamily="18" charset="0"/>
              </a:rPr>
              <a:t>WB.RegisterRd</a:t>
            </a:r>
            <a:r>
              <a:rPr lang="en-US" altLang="en-US" dirty="0">
                <a:latin typeface="Book Antiqua" panose="02040602050305030304" pitchFamily="18" charset="0"/>
              </a:rPr>
              <a:t> = ID/EX.RegisterRs1</a:t>
            </a:r>
          </a:p>
          <a:p>
            <a:pPr lvl="1">
              <a:buFont typeface="Wingdings" panose="05000000000000000000" pitchFamily="2" charset="2"/>
              <a:buNone/>
            </a:pPr>
            <a:r>
              <a:rPr lang="en-US" altLang="en-US" dirty="0">
                <a:solidFill>
                  <a:schemeClr val="hlink"/>
                </a:solidFill>
                <a:latin typeface="Book Antiqua" panose="02040602050305030304" pitchFamily="18" charset="0"/>
              </a:rPr>
              <a:t>2b.</a:t>
            </a:r>
            <a:r>
              <a:rPr lang="en-US" altLang="en-US" dirty="0">
                <a:latin typeface="Book Antiqua" panose="02040602050305030304" pitchFamily="18" charset="0"/>
              </a:rPr>
              <a:t> MEM/</a:t>
            </a:r>
            <a:r>
              <a:rPr lang="en-US" altLang="en-US" dirty="0" err="1">
                <a:latin typeface="Book Antiqua" panose="02040602050305030304" pitchFamily="18" charset="0"/>
              </a:rPr>
              <a:t>WB.RegisterRd</a:t>
            </a:r>
            <a:r>
              <a:rPr lang="en-US" altLang="en-US" dirty="0">
                <a:latin typeface="Book Antiqua" panose="02040602050305030304" pitchFamily="18" charset="0"/>
              </a:rPr>
              <a:t> = ID/EX.RegisterRs2</a:t>
            </a:r>
            <a:endParaRPr lang="en-AU" altLang="en-US" dirty="0">
              <a:latin typeface="Book Antiqua" panose="02040602050305030304" pitchFamily="18" charset="0"/>
            </a:endParaRPr>
          </a:p>
        </p:txBody>
      </p:sp>
      <p:sp>
        <p:nvSpPr>
          <p:cNvPr id="7" name="Text Box 4">
            <a:extLst>
              <a:ext uri="{FF2B5EF4-FFF2-40B4-BE49-F238E27FC236}">
                <a16:creationId xmlns:a16="http://schemas.microsoft.com/office/drawing/2014/main" id="{1EA09F39-4039-4DDE-B2F5-7F475F88EC12}"/>
              </a:ext>
            </a:extLst>
          </p:cNvPr>
          <p:cNvSpPr txBox="1">
            <a:spLocks noChangeArrowheads="1"/>
          </p:cNvSpPr>
          <p:nvPr/>
        </p:nvSpPr>
        <p:spPr bwMode="auto">
          <a:xfrm>
            <a:off x="8511778" y="3801409"/>
            <a:ext cx="2743200" cy="584775"/>
          </a:xfrm>
          <a:prstGeom prst="rect">
            <a:avLst/>
          </a:prstGeom>
          <a:solidFill>
            <a:srgbClr val="FFFF00"/>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dirty="0" err="1"/>
              <a:t>Fwd</a:t>
            </a:r>
            <a:r>
              <a:rPr lang="en-US" altLang="en-US" sz="1600" dirty="0"/>
              <a:t> from EX/MEM</a:t>
            </a:r>
            <a:br>
              <a:rPr lang="en-US" altLang="en-US" sz="1600" dirty="0"/>
            </a:br>
            <a:r>
              <a:rPr lang="en-US" altLang="en-US" sz="1600" dirty="0"/>
              <a:t>pipeline reg</a:t>
            </a:r>
            <a:endParaRPr lang="en-AU" altLang="en-US" sz="1600" dirty="0"/>
          </a:p>
        </p:txBody>
      </p:sp>
      <p:sp>
        <p:nvSpPr>
          <p:cNvPr id="9" name="AutoShape 5">
            <a:extLst>
              <a:ext uri="{FF2B5EF4-FFF2-40B4-BE49-F238E27FC236}">
                <a16:creationId xmlns:a16="http://schemas.microsoft.com/office/drawing/2014/main" id="{EF036E5E-BDEA-45D4-83FA-437BA8CC748D}"/>
              </a:ext>
            </a:extLst>
          </p:cNvPr>
          <p:cNvSpPr>
            <a:spLocks/>
          </p:cNvSpPr>
          <p:nvPr/>
        </p:nvSpPr>
        <p:spPr bwMode="auto">
          <a:xfrm>
            <a:off x="7510295" y="4025246"/>
            <a:ext cx="1001483" cy="584775"/>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1" name="AutoShape 6">
            <a:extLst>
              <a:ext uri="{FF2B5EF4-FFF2-40B4-BE49-F238E27FC236}">
                <a16:creationId xmlns:a16="http://schemas.microsoft.com/office/drawing/2014/main" id="{79BA1BAE-BBDE-4FE1-9156-C982A687FDD7}"/>
              </a:ext>
            </a:extLst>
          </p:cNvPr>
          <p:cNvSpPr>
            <a:spLocks/>
          </p:cNvSpPr>
          <p:nvPr/>
        </p:nvSpPr>
        <p:spPr bwMode="auto">
          <a:xfrm>
            <a:off x="7711126" y="4833858"/>
            <a:ext cx="887497" cy="584775"/>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en-US" sz="1600"/>
          </a:p>
        </p:txBody>
      </p:sp>
      <p:sp>
        <p:nvSpPr>
          <p:cNvPr id="14" name="Text Box 7">
            <a:extLst>
              <a:ext uri="{FF2B5EF4-FFF2-40B4-BE49-F238E27FC236}">
                <a16:creationId xmlns:a16="http://schemas.microsoft.com/office/drawing/2014/main" id="{997F35A5-F0C1-44D9-B261-53F81C8E0C9F}"/>
              </a:ext>
            </a:extLst>
          </p:cNvPr>
          <p:cNvSpPr txBox="1">
            <a:spLocks noChangeArrowheads="1"/>
          </p:cNvSpPr>
          <p:nvPr/>
        </p:nvSpPr>
        <p:spPr bwMode="auto">
          <a:xfrm>
            <a:off x="8511778" y="5112111"/>
            <a:ext cx="2743200" cy="584775"/>
          </a:xfrm>
          <a:prstGeom prst="rect">
            <a:avLst/>
          </a:prstGeom>
          <a:solidFill>
            <a:srgbClr val="FFFF00"/>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dirty="0" err="1"/>
              <a:t>Fwd</a:t>
            </a:r>
            <a:r>
              <a:rPr lang="en-US" altLang="en-US" sz="1600" dirty="0"/>
              <a:t> from MEM/WB</a:t>
            </a:r>
            <a:br>
              <a:rPr lang="en-US" altLang="en-US" sz="1600" dirty="0"/>
            </a:br>
            <a:r>
              <a:rPr lang="en-US" altLang="en-US" sz="1600" dirty="0"/>
              <a:t>pipeline reg</a:t>
            </a:r>
            <a:endParaRPr lang="en-AU" altLang="en-US" sz="1600" dirty="0"/>
          </a:p>
        </p:txBody>
      </p:sp>
    </p:spTree>
    <p:extLst>
      <p:ext uri="{BB962C8B-B14F-4D97-AF65-F5344CB8AC3E}">
        <p14:creationId xmlns:p14="http://schemas.microsoft.com/office/powerpoint/2010/main" val="261239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Detection Dependency</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92</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3" name="Picture 2">
            <a:extLst>
              <a:ext uri="{FF2B5EF4-FFF2-40B4-BE49-F238E27FC236}">
                <a16:creationId xmlns:a16="http://schemas.microsoft.com/office/drawing/2014/main" id="{F011D33F-426F-485B-A270-89E56F440F31}"/>
              </a:ext>
            </a:extLst>
          </p:cNvPr>
          <p:cNvPicPr>
            <a:picLocks noChangeAspect="1"/>
          </p:cNvPicPr>
          <p:nvPr/>
        </p:nvPicPr>
        <p:blipFill>
          <a:blip r:embed="rId2">
            <a:lum bright="-20000" contrast="40000"/>
          </a:blip>
          <a:stretch>
            <a:fillRect/>
          </a:stretch>
        </p:blipFill>
        <p:spPr>
          <a:xfrm>
            <a:off x="1038216" y="933450"/>
            <a:ext cx="9413616" cy="5394960"/>
          </a:xfrm>
          <a:prstGeom prst="rect">
            <a:avLst/>
          </a:prstGeom>
        </p:spPr>
      </p:pic>
    </p:spTree>
    <p:extLst>
      <p:ext uri="{BB962C8B-B14F-4D97-AF65-F5344CB8AC3E}">
        <p14:creationId xmlns:p14="http://schemas.microsoft.com/office/powerpoint/2010/main" val="1515673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Detecting the Need to Forward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93</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1341438"/>
            <a:ext cx="10656888" cy="4791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a:latin typeface="Book Antiqua" panose="02040602050305030304" pitchFamily="18" charset="0"/>
              </a:rPr>
              <a:t>Some instructions do not write registers.</a:t>
            </a:r>
          </a:p>
          <a:p>
            <a:pPr eaLnBrk="1" hangingPunct="1"/>
            <a:r>
              <a:rPr lang="en-US" altLang="en-US" dirty="0">
                <a:latin typeface="Book Antiqua" panose="02040602050305030304" pitchFamily="18" charset="0"/>
              </a:rPr>
              <a:t>Thus, only if forwarding instruction will write to a register!</a:t>
            </a:r>
          </a:p>
          <a:p>
            <a:pPr lvl="1" eaLnBrk="1" hangingPunct="1"/>
            <a:r>
              <a:rPr lang="en-US" altLang="en-US" dirty="0">
                <a:latin typeface="Book Antiqua" panose="02040602050305030304" pitchFamily="18" charset="0"/>
              </a:rPr>
              <a:t>EX/</a:t>
            </a:r>
            <a:r>
              <a:rPr lang="en-US" altLang="en-US" dirty="0" err="1">
                <a:latin typeface="Book Antiqua" panose="02040602050305030304" pitchFamily="18" charset="0"/>
              </a:rPr>
              <a:t>MEM.RegWrite</a:t>
            </a:r>
            <a:r>
              <a:rPr lang="en-US" altLang="en-US" dirty="0">
                <a:latin typeface="Book Antiqua" panose="02040602050305030304" pitchFamily="18" charset="0"/>
              </a:rPr>
              <a:t>, MEM/</a:t>
            </a:r>
            <a:r>
              <a:rPr lang="en-US" altLang="en-US" dirty="0" err="1">
                <a:latin typeface="Book Antiqua" panose="02040602050305030304" pitchFamily="18" charset="0"/>
              </a:rPr>
              <a:t>WB.RegWrite</a:t>
            </a:r>
            <a:endParaRPr lang="en-US" altLang="en-US" dirty="0">
              <a:latin typeface="Book Antiqua" panose="02040602050305030304" pitchFamily="18" charset="0"/>
            </a:endParaRPr>
          </a:p>
          <a:p>
            <a:pPr eaLnBrk="1" hangingPunct="1"/>
            <a:r>
              <a:rPr lang="en-US" altLang="en-US" dirty="0">
                <a:latin typeface="Book Antiqua" panose="02040602050305030304" pitchFamily="18" charset="0"/>
              </a:rPr>
              <a:t>And only if </a:t>
            </a:r>
            <a:r>
              <a:rPr lang="en-US" altLang="en-US" dirty="0">
                <a:solidFill>
                  <a:srgbClr val="0070C0"/>
                </a:solidFill>
                <a:latin typeface="Book Antiqua" panose="02040602050305030304" pitchFamily="18" charset="0"/>
              </a:rPr>
              <a:t>Rd</a:t>
            </a:r>
            <a:r>
              <a:rPr lang="en-US" altLang="en-US" dirty="0">
                <a:latin typeface="Book Antiqua" panose="02040602050305030304" pitchFamily="18" charset="0"/>
              </a:rPr>
              <a:t> for that instruction is not </a:t>
            </a:r>
            <a:r>
              <a:rPr lang="en-US" altLang="en-US" dirty="0">
                <a:solidFill>
                  <a:srgbClr val="0070C0"/>
                </a:solidFill>
                <a:latin typeface="Book Antiqua" panose="02040602050305030304" pitchFamily="18" charset="0"/>
              </a:rPr>
              <a:t>x0</a:t>
            </a:r>
          </a:p>
          <a:p>
            <a:pPr lvl="1" eaLnBrk="1" hangingPunct="1"/>
            <a:r>
              <a:rPr lang="en-US" altLang="en-US" dirty="0">
                <a:latin typeface="Book Antiqua" panose="02040602050305030304" pitchFamily="18" charset="0"/>
              </a:rPr>
              <a:t>EX/</a:t>
            </a:r>
            <a:r>
              <a:rPr lang="en-US" altLang="en-US" dirty="0" err="1">
                <a:latin typeface="Book Antiqua" panose="02040602050305030304" pitchFamily="18" charset="0"/>
              </a:rPr>
              <a:t>MEM.RegisterRd</a:t>
            </a:r>
            <a:r>
              <a:rPr lang="en-US" altLang="en-US" dirty="0">
                <a:latin typeface="Book Antiqua" panose="02040602050305030304" pitchFamily="18" charset="0"/>
              </a:rPr>
              <a:t> ≠ 0,</a:t>
            </a:r>
            <a:br>
              <a:rPr lang="en-US" altLang="en-US" dirty="0">
                <a:latin typeface="Book Antiqua" panose="02040602050305030304" pitchFamily="18" charset="0"/>
              </a:rPr>
            </a:br>
            <a:r>
              <a:rPr lang="en-US" altLang="en-US" dirty="0">
                <a:latin typeface="Book Antiqua" panose="02040602050305030304" pitchFamily="18" charset="0"/>
              </a:rPr>
              <a:t>MEM/</a:t>
            </a:r>
            <a:r>
              <a:rPr lang="en-US" altLang="en-US" dirty="0" err="1">
                <a:latin typeface="Book Antiqua" panose="02040602050305030304" pitchFamily="18" charset="0"/>
              </a:rPr>
              <a:t>WB.RegisterRd</a:t>
            </a:r>
            <a:r>
              <a:rPr lang="en-US" altLang="en-US" dirty="0">
                <a:latin typeface="Book Antiqua" panose="02040602050305030304" pitchFamily="18" charset="0"/>
              </a:rPr>
              <a:t> ≠ 0</a:t>
            </a:r>
          </a:p>
        </p:txBody>
      </p:sp>
    </p:spTree>
    <p:extLst>
      <p:ext uri="{BB962C8B-B14F-4D97-AF65-F5344CB8AC3E}">
        <p14:creationId xmlns:p14="http://schemas.microsoft.com/office/powerpoint/2010/main" val="42489787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a:solidFill>
                  <a:srgbClr val="C00000"/>
                </a:solidFill>
                <a:latin typeface="Book Antiqua" panose="02040602050305030304" pitchFamily="18" charset="0"/>
              </a:rPr>
              <a:t>Forwarding Paths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94</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5" name="Picture 4">
            <a:extLst>
              <a:ext uri="{FF2B5EF4-FFF2-40B4-BE49-F238E27FC236}">
                <a16:creationId xmlns:a16="http://schemas.microsoft.com/office/drawing/2014/main" id="{5513E21E-43BC-412B-949C-7D42DF63A64D}"/>
              </a:ext>
            </a:extLst>
          </p:cNvPr>
          <p:cNvPicPr>
            <a:picLocks noChangeAspect="1"/>
          </p:cNvPicPr>
          <p:nvPr/>
        </p:nvPicPr>
        <p:blipFill>
          <a:blip r:embed="rId2">
            <a:lum bright="-20000" contrast="40000"/>
          </a:blip>
          <a:stretch>
            <a:fillRect/>
          </a:stretch>
        </p:blipFill>
        <p:spPr>
          <a:xfrm>
            <a:off x="89173" y="2698115"/>
            <a:ext cx="5798400" cy="4023360"/>
          </a:xfrm>
          <a:prstGeom prst="rect">
            <a:avLst/>
          </a:prstGeom>
        </p:spPr>
      </p:pic>
      <p:pic>
        <p:nvPicPr>
          <p:cNvPr id="3" name="Picture 2">
            <a:extLst>
              <a:ext uri="{FF2B5EF4-FFF2-40B4-BE49-F238E27FC236}">
                <a16:creationId xmlns:a16="http://schemas.microsoft.com/office/drawing/2014/main" id="{CC08A6AF-91D6-432F-9652-B9FB6C1343E5}"/>
              </a:ext>
            </a:extLst>
          </p:cNvPr>
          <p:cNvPicPr>
            <a:picLocks noChangeAspect="1"/>
          </p:cNvPicPr>
          <p:nvPr/>
        </p:nvPicPr>
        <p:blipFill>
          <a:blip r:embed="rId3">
            <a:lum bright="-20000" contrast="40000"/>
          </a:blip>
          <a:stretch>
            <a:fillRect/>
          </a:stretch>
        </p:blipFill>
        <p:spPr>
          <a:xfrm>
            <a:off x="5597051" y="136525"/>
            <a:ext cx="6156799" cy="3566160"/>
          </a:xfrm>
          <a:prstGeom prst="rect">
            <a:avLst/>
          </a:prstGeom>
        </p:spPr>
      </p:pic>
    </p:spTree>
    <p:extLst>
      <p:ext uri="{BB962C8B-B14F-4D97-AF65-F5344CB8AC3E}">
        <p14:creationId xmlns:p14="http://schemas.microsoft.com/office/powerpoint/2010/main" val="31404960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Forwarding Paths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95</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pic>
        <p:nvPicPr>
          <p:cNvPr id="7" name="Picture 1">
            <a:extLst>
              <a:ext uri="{FF2B5EF4-FFF2-40B4-BE49-F238E27FC236}">
                <a16:creationId xmlns:a16="http://schemas.microsoft.com/office/drawing/2014/main" id="{2128A675-3F15-4091-870D-7DB07D9262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9325" y="1268413"/>
            <a:ext cx="7510463"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5228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Forwarding Conditions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96</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graphicFrame>
        <p:nvGraphicFramePr>
          <p:cNvPr id="7" name="Table 6">
            <a:extLst>
              <a:ext uri="{FF2B5EF4-FFF2-40B4-BE49-F238E27FC236}">
                <a16:creationId xmlns:a16="http://schemas.microsoft.com/office/drawing/2014/main" id="{F7288CEA-6D45-4354-88B1-B7094617C0CD}"/>
              </a:ext>
            </a:extLst>
          </p:cNvPr>
          <p:cNvGraphicFramePr>
            <a:graphicFrameLocks noGrp="1"/>
          </p:cNvGraphicFramePr>
          <p:nvPr>
            <p:extLst>
              <p:ext uri="{D42A27DB-BD31-4B8C-83A1-F6EECF244321}">
                <p14:modId xmlns:p14="http://schemas.microsoft.com/office/powerpoint/2010/main" val="1130774918"/>
              </p:ext>
            </p:extLst>
          </p:nvPr>
        </p:nvGraphicFramePr>
        <p:xfrm>
          <a:off x="539750" y="1397000"/>
          <a:ext cx="10814049" cy="4455250"/>
        </p:xfrm>
        <a:graphic>
          <a:graphicData uri="http://schemas.openxmlformats.org/drawingml/2006/table">
            <a:tbl>
              <a:tblPr firstRow="1" bandRow="1">
                <a:tableStyleId>{5C22544A-7EE6-4342-B048-85BDC9FD1C3A}</a:tableStyleId>
              </a:tblPr>
              <a:tblGrid>
                <a:gridCol w="2228915">
                  <a:extLst>
                    <a:ext uri="{9D8B030D-6E8A-4147-A177-3AD203B41FA5}">
                      <a16:colId xmlns:a16="http://schemas.microsoft.com/office/drawing/2014/main" val="20000"/>
                    </a:ext>
                  </a:extLst>
                </a:gridCol>
                <a:gridCol w="1541976">
                  <a:extLst>
                    <a:ext uri="{9D8B030D-6E8A-4147-A177-3AD203B41FA5}">
                      <a16:colId xmlns:a16="http://schemas.microsoft.com/office/drawing/2014/main" val="20001"/>
                    </a:ext>
                  </a:extLst>
                </a:gridCol>
                <a:gridCol w="7043158">
                  <a:extLst>
                    <a:ext uri="{9D8B030D-6E8A-4147-A177-3AD203B41FA5}">
                      <a16:colId xmlns:a16="http://schemas.microsoft.com/office/drawing/2014/main" val="20002"/>
                    </a:ext>
                  </a:extLst>
                </a:gridCol>
              </a:tblGrid>
              <a:tr h="370873">
                <a:tc>
                  <a:txBody>
                    <a:bodyPr/>
                    <a:lstStyle/>
                    <a:p>
                      <a:pPr algn="l"/>
                      <a:r>
                        <a:rPr lang="en-US" sz="2000" dirty="0">
                          <a:latin typeface="Book Antiqua" panose="02040602050305030304" pitchFamily="18" charset="0"/>
                        </a:rPr>
                        <a:t>Mux control</a:t>
                      </a:r>
                    </a:p>
                  </a:txBody>
                  <a:tcPr marL="91433" marR="91433" marT="45724" marB="45724"/>
                </a:tc>
                <a:tc>
                  <a:txBody>
                    <a:bodyPr/>
                    <a:lstStyle/>
                    <a:p>
                      <a:pPr algn="l"/>
                      <a:r>
                        <a:rPr lang="en-US" sz="2000">
                          <a:latin typeface="Book Antiqua" panose="02040602050305030304" pitchFamily="18" charset="0"/>
                        </a:rPr>
                        <a:t>Source</a:t>
                      </a:r>
                    </a:p>
                  </a:txBody>
                  <a:tcPr marL="91433" marR="91433" marT="45724" marB="45724"/>
                </a:tc>
                <a:tc>
                  <a:txBody>
                    <a:bodyPr/>
                    <a:lstStyle/>
                    <a:p>
                      <a:pPr algn="l"/>
                      <a:r>
                        <a:rPr lang="en-US" sz="2000">
                          <a:latin typeface="Book Antiqua" panose="02040602050305030304" pitchFamily="18" charset="0"/>
                        </a:rPr>
                        <a:t>Explanation</a:t>
                      </a:r>
                    </a:p>
                  </a:txBody>
                  <a:tcPr marL="91433" marR="91433" marT="45724" marB="45724"/>
                </a:tc>
                <a:extLst>
                  <a:ext uri="{0D108BD9-81ED-4DB2-BD59-A6C34878D82A}">
                    <a16:rowId xmlns:a16="http://schemas.microsoft.com/office/drawing/2014/main" val="10000"/>
                  </a:ext>
                </a:extLst>
              </a:tr>
              <a:tr h="370873">
                <a:tc>
                  <a:txBody>
                    <a:bodyPr/>
                    <a:lstStyle/>
                    <a:p>
                      <a:pPr algn="l"/>
                      <a:r>
                        <a:rPr lang="en-US" sz="2000">
                          <a:latin typeface="Book Antiqua" panose="02040602050305030304" pitchFamily="18" charset="0"/>
                        </a:rPr>
                        <a:t>ForwardA = 00</a:t>
                      </a:r>
                    </a:p>
                  </a:txBody>
                  <a:tcPr marL="91433" marR="91433" marT="45724" marB="45724"/>
                </a:tc>
                <a:tc>
                  <a:txBody>
                    <a:bodyPr/>
                    <a:lstStyle/>
                    <a:p>
                      <a:pPr algn="l"/>
                      <a:r>
                        <a:rPr lang="en-US" sz="2000">
                          <a:latin typeface="Book Antiqua" panose="02040602050305030304" pitchFamily="18" charset="0"/>
                        </a:rPr>
                        <a:t>ID/EX</a:t>
                      </a:r>
                    </a:p>
                  </a:txBody>
                  <a:tcPr marL="91433" marR="91433" marT="45724" marB="45724"/>
                </a:tc>
                <a:tc>
                  <a:txBody>
                    <a:bodyPr/>
                    <a:lstStyle/>
                    <a:p>
                      <a:pPr algn="l"/>
                      <a:r>
                        <a:rPr lang="en-US" sz="2000" b="0" i="0" u="none" strike="noStrike" kern="1200" baseline="0" dirty="0">
                          <a:solidFill>
                            <a:schemeClr val="dk1"/>
                          </a:solidFill>
                          <a:latin typeface="Book Antiqua" panose="02040602050305030304" pitchFamily="18" charset="0"/>
                          <a:ea typeface="+mn-ea"/>
                          <a:cs typeface="+mn-cs"/>
                        </a:rPr>
                        <a:t>The first ALU operand comes from the </a:t>
                      </a:r>
                      <a:r>
                        <a:rPr lang="en-US" sz="2000" b="0" i="0" u="none" strike="noStrike" kern="1200" baseline="0" dirty="0">
                          <a:solidFill>
                            <a:srgbClr val="FF0000"/>
                          </a:solidFill>
                          <a:latin typeface="Book Antiqua" panose="02040602050305030304" pitchFamily="18" charset="0"/>
                          <a:ea typeface="+mn-ea"/>
                          <a:cs typeface="+mn-cs"/>
                        </a:rPr>
                        <a:t>register file</a:t>
                      </a:r>
                      <a:r>
                        <a:rPr lang="en-US" sz="2000" b="0" i="0" u="none" strike="noStrike" kern="1200" baseline="0" dirty="0">
                          <a:solidFill>
                            <a:schemeClr val="dk1"/>
                          </a:solidFill>
                          <a:latin typeface="Book Antiqua" panose="02040602050305030304" pitchFamily="18" charset="0"/>
                          <a:ea typeface="+mn-ea"/>
                          <a:cs typeface="+mn-cs"/>
                        </a:rPr>
                        <a:t>.</a:t>
                      </a:r>
                      <a:endParaRPr lang="en-US" sz="2000" dirty="0">
                        <a:latin typeface="Book Antiqua" panose="02040602050305030304" pitchFamily="18" charset="0"/>
                      </a:endParaRPr>
                    </a:p>
                  </a:txBody>
                  <a:tcPr marL="91433" marR="91433" marT="45724" marB="45724"/>
                </a:tc>
                <a:extLst>
                  <a:ext uri="{0D108BD9-81ED-4DB2-BD59-A6C34878D82A}">
                    <a16:rowId xmlns:a16="http://schemas.microsoft.com/office/drawing/2014/main" val="10001"/>
                  </a:ext>
                </a:extLst>
              </a:tr>
              <a:tr h="640137">
                <a:tc>
                  <a:txBody>
                    <a:bodyPr/>
                    <a:lstStyle/>
                    <a:p>
                      <a:pPr algn="l"/>
                      <a:r>
                        <a:rPr lang="en-US" sz="2000" b="0" i="0" u="none" strike="noStrike" kern="1200" baseline="0">
                          <a:solidFill>
                            <a:schemeClr val="dk1"/>
                          </a:solidFill>
                          <a:latin typeface="Book Antiqua" panose="02040602050305030304" pitchFamily="18" charset="0"/>
                          <a:ea typeface="+mn-ea"/>
                          <a:cs typeface="+mn-cs"/>
                        </a:rPr>
                        <a:t>ForwardA = 10</a:t>
                      </a:r>
                      <a:endParaRPr lang="en-US" sz="2000">
                        <a:latin typeface="Book Antiqua" panose="02040602050305030304" pitchFamily="18" charset="0"/>
                      </a:endParaRPr>
                    </a:p>
                  </a:txBody>
                  <a:tcPr marL="91433" marR="91433" marT="45724" marB="45724"/>
                </a:tc>
                <a:tc>
                  <a:txBody>
                    <a:bodyPr/>
                    <a:lstStyle/>
                    <a:p>
                      <a:pPr algn="l"/>
                      <a:r>
                        <a:rPr lang="en-US" sz="2000" b="0" i="0" u="none" strike="noStrike" kern="1200" baseline="0">
                          <a:solidFill>
                            <a:schemeClr val="dk1"/>
                          </a:solidFill>
                          <a:latin typeface="Book Antiqua" panose="02040602050305030304" pitchFamily="18" charset="0"/>
                          <a:ea typeface="+mn-ea"/>
                          <a:cs typeface="+mn-cs"/>
                        </a:rPr>
                        <a:t>EX/MEM</a:t>
                      </a:r>
                      <a:endParaRPr lang="en-US" sz="2000">
                        <a:latin typeface="Book Antiqua" panose="02040602050305030304" pitchFamily="18" charset="0"/>
                      </a:endParaRPr>
                    </a:p>
                  </a:txBody>
                  <a:tcPr marL="91433" marR="91433" marT="45724" marB="45724"/>
                </a:tc>
                <a:tc>
                  <a:txBody>
                    <a:bodyPr/>
                    <a:lstStyle/>
                    <a:p>
                      <a:pPr algn="l"/>
                      <a:r>
                        <a:rPr lang="en-US" sz="2000" b="0" i="0" u="none" strike="noStrike" kern="1200" baseline="0" dirty="0">
                          <a:solidFill>
                            <a:schemeClr val="dk1"/>
                          </a:solidFill>
                          <a:latin typeface="Book Antiqua" panose="02040602050305030304" pitchFamily="18" charset="0"/>
                          <a:ea typeface="+mn-ea"/>
                          <a:cs typeface="+mn-cs"/>
                        </a:rPr>
                        <a:t>The first ALU operand is forwarded from the </a:t>
                      </a:r>
                      <a:r>
                        <a:rPr lang="en-US" sz="2000" b="0" i="0" u="none" strike="noStrike" kern="1200" baseline="0" dirty="0">
                          <a:solidFill>
                            <a:srgbClr val="FF0000"/>
                          </a:solidFill>
                          <a:latin typeface="Book Antiqua" panose="02040602050305030304" pitchFamily="18" charset="0"/>
                          <a:ea typeface="+mn-ea"/>
                          <a:cs typeface="+mn-cs"/>
                        </a:rPr>
                        <a:t>prior ALU result.</a:t>
                      </a:r>
                      <a:endParaRPr lang="en-US" sz="2000" dirty="0">
                        <a:solidFill>
                          <a:srgbClr val="FF0000"/>
                        </a:solidFill>
                        <a:latin typeface="Book Antiqua" panose="02040602050305030304" pitchFamily="18" charset="0"/>
                      </a:endParaRPr>
                    </a:p>
                  </a:txBody>
                  <a:tcPr marL="91433" marR="91433" marT="45724" marB="45724"/>
                </a:tc>
                <a:extLst>
                  <a:ext uri="{0D108BD9-81ED-4DB2-BD59-A6C34878D82A}">
                    <a16:rowId xmlns:a16="http://schemas.microsoft.com/office/drawing/2014/main" val="10002"/>
                  </a:ext>
                </a:extLst>
              </a:tr>
              <a:tr h="812776">
                <a:tc>
                  <a:txBody>
                    <a:bodyPr/>
                    <a:lstStyle/>
                    <a:p>
                      <a:pPr algn="l"/>
                      <a:r>
                        <a:rPr lang="en-US" sz="2000" b="0" i="0" u="none" strike="noStrike" kern="1200" baseline="0" dirty="0" err="1">
                          <a:solidFill>
                            <a:schemeClr val="dk1"/>
                          </a:solidFill>
                          <a:latin typeface="Book Antiqua" panose="02040602050305030304" pitchFamily="18" charset="0"/>
                          <a:ea typeface="+mn-ea"/>
                          <a:cs typeface="+mn-cs"/>
                        </a:rPr>
                        <a:t>ForwardA</a:t>
                      </a:r>
                      <a:r>
                        <a:rPr lang="en-US" sz="2000" b="0" i="0" u="none" strike="noStrike" kern="1200" baseline="0" dirty="0">
                          <a:solidFill>
                            <a:schemeClr val="dk1"/>
                          </a:solidFill>
                          <a:latin typeface="Book Antiqua" panose="02040602050305030304" pitchFamily="18" charset="0"/>
                          <a:ea typeface="+mn-ea"/>
                          <a:cs typeface="+mn-cs"/>
                        </a:rPr>
                        <a:t> = 01</a:t>
                      </a:r>
                      <a:endParaRPr lang="en-US" sz="2000" dirty="0">
                        <a:latin typeface="Book Antiqua" panose="02040602050305030304" pitchFamily="18" charset="0"/>
                      </a:endParaRPr>
                    </a:p>
                  </a:txBody>
                  <a:tcPr marL="91433" marR="91433" marT="45724" marB="45724"/>
                </a:tc>
                <a:tc>
                  <a:txBody>
                    <a:bodyPr/>
                    <a:lstStyle/>
                    <a:p>
                      <a:pPr algn="l"/>
                      <a:r>
                        <a:rPr lang="en-US" sz="2000" b="0" i="0" u="none" strike="noStrike" kern="1200" baseline="0" dirty="0">
                          <a:solidFill>
                            <a:schemeClr val="dk1"/>
                          </a:solidFill>
                          <a:latin typeface="Book Antiqua" panose="02040602050305030304" pitchFamily="18" charset="0"/>
                          <a:ea typeface="+mn-ea"/>
                          <a:cs typeface="+mn-cs"/>
                        </a:rPr>
                        <a:t>MEM/WB</a:t>
                      </a:r>
                      <a:endParaRPr lang="en-US" sz="2000" dirty="0">
                        <a:latin typeface="Book Antiqua" panose="02040602050305030304" pitchFamily="18" charset="0"/>
                      </a:endParaRPr>
                    </a:p>
                  </a:txBody>
                  <a:tcPr marL="91433" marR="91433" marT="45724" marB="45724"/>
                </a:tc>
                <a:tc>
                  <a:txBody>
                    <a:bodyPr/>
                    <a:lstStyle/>
                    <a:p>
                      <a:pPr algn="l"/>
                      <a:r>
                        <a:rPr lang="en-US" sz="2000" b="0" i="0" u="none" strike="noStrike" kern="1200" baseline="0" dirty="0">
                          <a:solidFill>
                            <a:schemeClr val="dk1"/>
                          </a:solidFill>
                          <a:latin typeface="Book Antiqua" panose="02040602050305030304" pitchFamily="18" charset="0"/>
                          <a:ea typeface="+mn-ea"/>
                          <a:cs typeface="+mn-cs"/>
                        </a:rPr>
                        <a:t>The first ALU operand is forwarded from </a:t>
                      </a:r>
                      <a:r>
                        <a:rPr lang="en-US" sz="2000" b="0" i="0" u="none" strike="noStrike" kern="1200" baseline="0" dirty="0">
                          <a:solidFill>
                            <a:srgbClr val="FF0000"/>
                          </a:solidFill>
                          <a:latin typeface="Book Antiqua" panose="02040602050305030304" pitchFamily="18" charset="0"/>
                          <a:ea typeface="+mn-ea"/>
                          <a:cs typeface="+mn-cs"/>
                        </a:rPr>
                        <a:t>data memory or an earlier ALU result.</a:t>
                      </a:r>
                      <a:endParaRPr lang="en-US" sz="2000" dirty="0">
                        <a:solidFill>
                          <a:srgbClr val="FF0000"/>
                        </a:solidFill>
                        <a:latin typeface="Book Antiqua" panose="02040602050305030304" pitchFamily="18" charset="0"/>
                      </a:endParaRPr>
                    </a:p>
                  </a:txBody>
                  <a:tcPr marL="91433" marR="91433" marT="45724" marB="45724"/>
                </a:tc>
                <a:extLst>
                  <a:ext uri="{0D108BD9-81ED-4DB2-BD59-A6C34878D82A}">
                    <a16:rowId xmlns:a16="http://schemas.microsoft.com/office/drawing/2014/main" val="10003"/>
                  </a:ext>
                </a:extLst>
              </a:tr>
              <a:tr h="533400">
                <a:tc>
                  <a:txBody>
                    <a:bodyPr/>
                    <a:lstStyle/>
                    <a:p>
                      <a:pPr algn="l"/>
                      <a:r>
                        <a:rPr lang="en-US" sz="2000" b="0" i="0" u="none" strike="noStrike" kern="1200" baseline="0">
                          <a:solidFill>
                            <a:schemeClr val="dk1"/>
                          </a:solidFill>
                          <a:latin typeface="Book Antiqua" panose="02040602050305030304" pitchFamily="18" charset="0"/>
                          <a:ea typeface="+mn-ea"/>
                          <a:cs typeface="+mn-cs"/>
                        </a:rPr>
                        <a:t>ForwardB = 00</a:t>
                      </a:r>
                      <a:endParaRPr lang="en-US" sz="2000">
                        <a:latin typeface="Book Antiqua" panose="02040602050305030304" pitchFamily="18" charset="0"/>
                      </a:endParaRPr>
                    </a:p>
                  </a:txBody>
                  <a:tcPr marL="91433" marR="91433" marT="45724" marB="45724"/>
                </a:tc>
                <a:tc>
                  <a:txBody>
                    <a:bodyPr/>
                    <a:lstStyle/>
                    <a:p>
                      <a:pPr algn="l"/>
                      <a:r>
                        <a:rPr lang="en-US" sz="2000" b="0" i="0" u="none" strike="noStrike" kern="1200" baseline="0" dirty="0">
                          <a:solidFill>
                            <a:schemeClr val="dk1"/>
                          </a:solidFill>
                          <a:latin typeface="Book Antiqua" panose="02040602050305030304" pitchFamily="18" charset="0"/>
                          <a:ea typeface="+mn-ea"/>
                          <a:cs typeface="+mn-cs"/>
                        </a:rPr>
                        <a:t>ID/EX</a:t>
                      </a:r>
                      <a:endParaRPr lang="en-US" sz="2000" dirty="0">
                        <a:latin typeface="Book Antiqua" panose="02040602050305030304" pitchFamily="18" charset="0"/>
                      </a:endParaRPr>
                    </a:p>
                  </a:txBody>
                  <a:tcPr marL="91433" marR="91433" marT="45724" marB="45724"/>
                </a:tc>
                <a:tc>
                  <a:txBody>
                    <a:bodyPr/>
                    <a:lstStyle/>
                    <a:p>
                      <a:pPr algn="l"/>
                      <a:r>
                        <a:rPr lang="en-US" sz="2000" b="0" i="0" u="none" strike="noStrike" kern="1200" baseline="0">
                          <a:solidFill>
                            <a:schemeClr val="dk1"/>
                          </a:solidFill>
                          <a:latin typeface="Book Antiqua" panose="02040602050305030304" pitchFamily="18" charset="0"/>
                          <a:ea typeface="+mn-ea"/>
                          <a:cs typeface="+mn-cs"/>
                        </a:rPr>
                        <a:t>The second ALU operand comes from the register file.</a:t>
                      </a:r>
                      <a:endParaRPr lang="en-US" sz="2000">
                        <a:latin typeface="Book Antiqua" panose="02040602050305030304" pitchFamily="18" charset="0"/>
                      </a:endParaRPr>
                    </a:p>
                  </a:txBody>
                  <a:tcPr marL="91433" marR="91433" marT="45724" marB="45724"/>
                </a:tc>
                <a:extLst>
                  <a:ext uri="{0D108BD9-81ED-4DB2-BD59-A6C34878D82A}">
                    <a16:rowId xmlns:a16="http://schemas.microsoft.com/office/drawing/2014/main" val="10004"/>
                  </a:ext>
                </a:extLst>
              </a:tr>
              <a:tr h="656031">
                <a:tc>
                  <a:txBody>
                    <a:bodyPr/>
                    <a:lstStyle/>
                    <a:p>
                      <a:pPr algn="l"/>
                      <a:r>
                        <a:rPr lang="en-US" sz="2000" b="0" i="0" u="none" strike="noStrike" kern="1200" baseline="0">
                          <a:solidFill>
                            <a:schemeClr val="dk1"/>
                          </a:solidFill>
                          <a:latin typeface="Book Antiqua" panose="02040602050305030304" pitchFamily="18" charset="0"/>
                          <a:ea typeface="+mn-ea"/>
                          <a:cs typeface="+mn-cs"/>
                        </a:rPr>
                        <a:t>ForwardB = 10</a:t>
                      </a:r>
                      <a:endParaRPr lang="en-US" sz="2000">
                        <a:latin typeface="Book Antiqua" panose="02040602050305030304" pitchFamily="18" charset="0"/>
                      </a:endParaRPr>
                    </a:p>
                  </a:txBody>
                  <a:tcPr marL="91433" marR="91433" marT="45724" marB="45724"/>
                </a:tc>
                <a:tc>
                  <a:txBody>
                    <a:bodyPr/>
                    <a:lstStyle/>
                    <a:p>
                      <a:pPr algn="l"/>
                      <a:r>
                        <a:rPr lang="en-US" sz="2000" b="0" i="0" u="none" strike="noStrike" kern="1200" baseline="0">
                          <a:solidFill>
                            <a:schemeClr val="dk1"/>
                          </a:solidFill>
                          <a:latin typeface="Book Antiqua" panose="02040602050305030304" pitchFamily="18" charset="0"/>
                          <a:ea typeface="+mn-ea"/>
                          <a:cs typeface="+mn-cs"/>
                        </a:rPr>
                        <a:t>EX/MEM</a:t>
                      </a:r>
                      <a:endParaRPr lang="en-US" sz="2000">
                        <a:latin typeface="Book Antiqua" panose="02040602050305030304" pitchFamily="18" charset="0"/>
                      </a:endParaRPr>
                    </a:p>
                  </a:txBody>
                  <a:tcPr marL="91433" marR="91433" marT="45724" marB="45724"/>
                </a:tc>
                <a:tc>
                  <a:txBody>
                    <a:bodyPr/>
                    <a:lstStyle/>
                    <a:p>
                      <a:pPr algn="l"/>
                      <a:r>
                        <a:rPr lang="en-US" sz="2000" b="0" i="0" u="none" strike="noStrike" kern="1200" baseline="0">
                          <a:solidFill>
                            <a:schemeClr val="dk1"/>
                          </a:solidFill>
                          <a:latin typeface="Book Antiqua" panose="02040602050305030304" pitchFamily="18" charset="0"/>
                          <a:ea typeface="+mn-ea"/>
                          <a:cs typeface="+mn-cs"/>
                        </a:rPr>
                        <a:t>The second ALU operand is forwarded from the prior ALU result.</a:t>
                      </a:r>
                      <a:endParaRPr lang="en-US" sz="2000">
                        <a:latin typeface="Book Antiqua" panose="02040602050305030304" pitchFamily="18" charset="0"/>
                      </a:endParaRPr>
                    </a:p>
                  </a:txBody>
                  <a:tcPr marL="91433" marR="91433" marT="45724" marB="45724"/>
                </a:tc>
                <a:extLst>
                  <a:ext uri="{0D108BD9-81ED-4DB2-BD59-A6C34878D82A}">
                    <a16:rowId xmlns:a16="http://schemas.microsoft.com/office/drawing/2014/main" val="10005"/>
                  </a:ext>
                </a:extLst>
              </a:tr>
              <a:tr h="914482">
                <a:tc>
                  <a:txBody>
                    <a:bodyPr/>
                    <a:lstStyle/>
                    <a:p>
                      <a:pPr algn="l"/>
                      <a:r>
                        <a:rPr lang="en-US" sz="2000" b="0" i="0" u="none" strike="noStrike" kern="1200" baseline="0" dirty="0" err="1">
                          <a:solidFill>
                            <a:schemeClr val="dk1"/>
                          </a:solidFill>
                          <a:latin typeface="Book Antiqua" panose="02040602050305030304" pitchFamily="18" charset="0"/>
                          <a:ea typeface="+mn-ea"/>
                          <a:cs typeface="+mn-cs"/>
                        </a:rPr>
                        <a:t>ForwardB</a:t>
                      </a:r>
                      <a:r>
                        <a:rPr lang="en-US" sz="2000" b="0" i="0" u="none" strike="noStrike" kern="1200" baseline="0" dirty="0">
                          <a:solidFill>
                            <a:schemeClr val="dk1"/>
                          </a:solidFill>
                          <a:latin typeface="Book Antiqua" panose="02040602050305030304" pitchFamily="18" charset="0"/>
                          <a:ea typeface="+mn-ea"/>
                          <a:cs typeface="+mn-cs"/>
                        </a:rPr>
                        <a:t> = 01</a:t>
                      </a:r>
                      <a:endParaRPr lang="en-US" sz="2000" dirty="0">
                        <a:latin typeface="Book Antiqua" panose="02040602050305030304" pitchFamily="18" charset="0"/>
                      </a:endParaRPr>
                    </a:p>
                  </a:txBody>
                  <a:tcPr marL="91433" marR="91433" marT="45724" marB="45724"/>
                </a:tc>
                <a:tc>
                  <a:txBody>
                    <a:bodyPr/>
                    <a:lstStyle/>
                    <a:p>
                      <a:pPr algn="l"/>
                      <a:r>
                        <a:rPr lang="en-US" sz="2000" b="0" i="0" u="none" strike="noStrike" kern="1200" baseline="0" dirty="0">
                          <a:solidFill>
                            <a:schemeClr val="dk1"/>
                          </a:solidFill>
                          <a:latin typeface="Book Antiqua" panose="02040602050305030304" pitchFamily="18" charset="0"/>
                          <a:ea typeface="+mn-ea"/>
                          <a:cs typeface="+mn-cs"/>
                        </a:rPr>
                        <a:t>MEM/WB</a:t>
                      </a:r>
                      <a:endParaRPr lang="en-US" sz="2000" dirty="0">
                        <a:latin typeface="Book Antiqua" panose="02040602050305030304" pitchFamily="18" charset="0"/>
                      </a:endParaRPr>
                    </a:p>
                  </a:txBody>
                  <a:tcPr marL="91433" marR="91433" marT="45724" marB="45724"/>
                </a:tc>
                <a:tc>
                  <a:txBody>
                    <a:bodyPr/>
                    <a:lstStyle/>
                    <a:p>
                      <a:pPr algn="l"/>
                      <a:r>
                        <a:rPr lang="en-US" sz="2000" b="0" i="0" u="none" strike="noStrike" kern="1200" baseline="0" dirty="0">
                          <a:solidFill>
                            <a:schemeClr val="dk1"/>
                          </a:solidFill>
                          <a:latin typeface="Book Antiqua" panose="02040602050305030304" pitchFamily="18" charset="0"/>
                          <a:ea typeface="+mn-ea"/>
                          <a:cs typeface="+mn-cs"/>
                        </a:rPr>
                        <a:t>The second ALU operand is forwarded from data memory or an earlier ALU result.</a:t>
                      </a:r>
                      <a:endParaRPr lang="en-US" sz="2000" dirty="0">
                        <a:latin typeface="Book Antiqua" panose="02040602050305030304" pitchFamily="18" charset="0"/>
                      </a:endParaRPr>
                    </a:p>
                  </a:txBody>
                  <a:tcPr marL="91433" marR="91433" marT="45724" marB="4572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4981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EX hazard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97</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696912" y="3266848"/>
            <a:ext cx="10954618" cy="28656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i="0" u="none" strike="noStrike" baseline="0" dirty="0">
                <a:latin typeface="Book Antiqua" panose="02040602050305030304" pitchFamily="18" charset="0"/>
              </a:rPr>
              <a:t>This case forwards the result from the previous instruction to either input of the ALU. </a:t>
            </a:r>
          </a:p>
          <a:p>
            <a:r>
              <a:rPr lang="en-US" sz="2000" b="0" i="0" u="none" strike="noStrike" baseline="0" dirty="0">
                <a:latin typeface="Book Antiqua" panose="02040602050305030304" pitchFamily="18" charset="0"/>
              </a:rPr>
              <a:t>If the previous instruction is going to write to the register file, and the write register number matches the read register number of ALU inputs A or B, provided it is not register 0, then steer the multiplexor to pick the value instead from the pipeline register EX/MEM.</a:t>
            </a:r>
            <a:endParaRPr lang="en-AU" altLang="en-US" sz="3200" dirty="0">
              <a:latin typeface="Book Antiqua" panose="02040602050305030304" pitchFamily="18" charset="0"/>
            </a:endParaRPr>
          </a:p>
        </p:txBody>
      </p:sp>
      <p:pic>
        <p:nvPicPr>
          <p:cNvPr id="3" name="Picture 2">
            <a:extLst>
              <a:ext uri="{FF2B5EF4-FFF2-40B4-BE49-F238E27FC236}">
                <a16:creationId xmlns:a16="http://schemas.microsoft.com/office/drawing/2014/main" id="{8BC8A42A-7BF1-4029-A887-F3AC8470414B}"/>
              </a:ext>
            </a:extLst>
          </p:cNvPr>
          <p:cNvPicPr>
            <a:picLocks noChangeAspect="1"/>
          </p:cNvPicPr>
          <p:nvPr/>
        </p:nvPicPr>
        <p:blipFill>
          <a:blip r:embed="rId2">
            <a:lum bright="-20000" contrast="40000"/>
          </a:blip>
          <a:stretch>
            <a:fillRect/>
          </a:stretch>
        </p:blipFill>
        <p:spPr>
          <a:xfrm>
            <a:off x="696912" y="1277189"/>
            <a:ext cx="6254840" cy="1645920"/>
          </a:xfrm>
          <a:prstGeom prst="rect">
            <a:avLst/>
          </a:prstGeom>
        </p:spPr>
      </p:pic>
      <p:pic>
        <p:nvPicPr>
          <p:cNvPr id="7" name="Picture 1">
            <a:extLst>
              <a:ext uri="{FF2B5EF4-FFF2-40B4-BE49-F238E27FC236}">
                <a16:creationId xmlns:a16="http://schemas.microsoft.com/office/drawing/2014/main" id="{CB739116-E308-43F8-96A3-783C821B9E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1960" y="296863"/>
            <a:ext cx="3840480" cy="243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5776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MEM Hazard</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98</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376401" y="3741433"/>
            <a:ext cx="11377449" cy="22863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400" dirty="0">
                <a:latin typeface="Book Antiqua" panose="02040602050305030304" pitchFamily="18" charset="0"/>
              </a:rPr>
              <a:t>As mentioned above, there is </a:t>
            </a:r>
            <a:r>
              <a:rPr lang="en-US" sz="2400" dirty="0">
                <a:solidFill>
                  <a:srgbClr val="0070C0"/>
                </a:solidFill>
                <a:latin typeface="Book Antiqua" panose="02040602050305030304" pitchFamily="18" charset="0"/>
              </a:rPr>
              <a:t>no hazard in the WB stage</a:t>
            </a:r>
            <a:r>
              <a:rPr lang="en-US" sz="2400" dirty="0">
                <a:latin typeface="Book Antiqua" panose="02040602050305030304" pitchFamily="18" charset="0"/>
              </a:rPr>
              <a:t>, because we assume that the register file supplies the correct result if the instruction in the ID stage reads the same register written by the instruction in the WB stage. </a:t>
            </a:r>
          </a:p>
          <a:p>
            <a:pPr algn="l"/>
            <a:r>
              <a:rPr lang="en-US" sz="2400" dirty="0">
                <a:latin typeface="Book Antiqua" panose="02040602050305030304" pitchFamily="18" charset="0"/>
              </a:rPr>
              <a:t>Such a register file performs another form of forwarding, but it occurs within the register file.</a:t>
            </a:r>
            <a:endParaRPr lang="en-AU" altLang="en-US" sz="2400" dirty="0">
              <a:latin typeface="Book Antiqua" panose="02040602050305030304" pitchFamily="18" charset="0"/>
            </a:endParaRPr>
          </a:p>
        </p:txBody>
      </p:sp>
      <p:pic>
        <p:nvPicPr>
          <p:cNvPr id="3" name="Picture 2">
            <a:extLst>
              <a:ext uri="{FF2B5EF4-FFF2-40B4-BE49-F238E27FC236}">
                <a16:creationId xmlns:a16="http://schemas.microsoft.com/office/drawing/2014/main" id="{2654613B-C2D2-4432-A1FB-38CB270120B3}"/>
              </a:ext>
            </a:extLst>
          </p:cNvPr>
          <p:cNvPicPr>
            <a:picLocks noChangeAspect="1"/>
          </p:cNvPicPr>
          <p:nvPr/>
        </p:nvPicPr>
        <p:blipFill>
          <a:blip r:embed="rId2">
            <a:lum bright="-20000" contrast="40000"/>
          </a:blip>
          <a:stretch>
            <a:fillRect/>
          </a:stretch>
        </p:blipFill>
        <p:spPr>
          <a:xfrm>
            <a:off x="579154" y="1241998"/>
            <a:ext cx="7036695" cy="1097280"/>
          </a:xfrm>
          <a:prstGeom prst="rect">
            <a:avLst/>
          </a:prstGeom>
        </p:spPr>
      </p:pic>
      <p:pic>
        <p:nvPicPr>
          <p:cNvPr id="5" name="Picture 4">
            <a:extLst>
              <a:ext uri="{FF2B5EF4-FFF2-40B4-BE49-F238E27FC236}">
                <a16:creationId xmlns:a16="http://schemas.microsoft.com/office/drawing/2014/main" id="{C9AC43A6-42EE-480B-A1B6-4758B79D01B7}"/>
              </a:ext>
            </a:extLst>
          </p:cNvPr>
          <p:cNvPicPr>
            <a:picLocks noChangeAspect="1"/>
          </p:cNvPicPr>
          <p:nvPr/>
        </p:nvPicPr>
        <p:blipFill>
          <a:blip r:embed="rId3">
            <a:lum bright="-20000" contrast="40000"/>
          </a:blip>
          <a:stretch>
            <a:fillRect/>
          </a:stretch>
        </p:blipFill>
        <p:spPr>
          <a:xfrm>
            <a:off x="579154" y="2345940"/>
            <a:ext cx="7153885" cy="1005840"/>
          </a:xfrm>
          <a:prstGeom prst="rect">
            <a:avLst/>
          </a:prstGeom>
        </p:spPr>
      </p:pic>
      <p:pic>
        <p:nvPicPr>
          <p:cNvPr id="8" name="Picture 1">
            <a:extLst>
              <a:ext uri="{FF2B5EF4-FFF2-40B4-BE49-F238E27FC236}">
                <a16:creationId xmlns:a16="http://schemas.microsoft.com/office/drawing/2014/main" id="{C756AA0B-D063-4C06-9E0F-0484716851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65745" y="296863"/>
            <a:ext cx="3840480" cy="243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133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735A3C-6A34-46B7-B61B-E3BBA79027E6}"/>
              </a:ext>
            </a:extLst>
          </p:cNvPr>
          <p:cNvSpPr>
            <a:spLocks noGrp="1"/>
          </p:cNvSpPr>
          <p:nvPr>
            <p:ph type="title"/>
          </p:nvPr>
        </p:nvSpPr>
        <p:spPr>
          <a:xfrm>
            <a:off x="485775" y="365125"/>
            <a:ext cx="11268075" cy="568325"/>
          </a:xfrm>
        </p:spPr>
        <p:txBody>
          <a:bodyPr>
            <a:noAutofit/>
          </a:bodyPr>
          <a:lstStyle/>
          <a:p>
            <a:r>
              <a:rPr lang="en-US" sz="4000" dirty="0">
                <a:solidFill>
                  <a:srgbClr val="C00000"/>
                </a:solidFill>
                <a:latin typeface="Book Antiqua" panose="02040602050305030304" pitchFamily="18" charset="0"/>
              </a:rPr>
              <a:t>1.10 Fallacies and Pitfalls</a:t>
            </a:r>
            <a:endParaRPr lang="en-CA" sz="4000" dirty="0">
              <a:solidFill>
                <a:srgbClr val="C00000"/>
              </a:solidFill>
              <a:latin typeface="Book Antiqua" panose="02040602050305030304" pitchFamily="18" charset="0"/>
            </a:endParaRPr>
          </a:p>
        </p:txBody>
      </p:sp>
      <p:sp>
        <p:nvSpPr>
          <p:cNvPr id="12" name="Slide Number Placeholder 11">
            <a:extLst>
              <a:ext uri="{FF2B5EF4-FFF2-40B4-BE49-F238E27FC236}">
                <a16:creationId xmlns:a16="http://schemas.microsoft.com/office/drawing/2014/main" id="{41601CC5-3667-4AAC-BA89-F79FFD7C7554}"/>
              </a:ext>
            </a:extLst>
          </p:cNvPr>
          <p:cNvSpPr>
            <a:spLocks noGrp="1"/>
          </p:cNvSpPr>
          <p:nvPr>
            <p:ph type="sldNum" sz="quarter" idx="12"/>
          </p:nvPr>
        </p:nvSpPr>
        <p:spPr/>
        <p:txBody>
          <a:bodyPr/>
          <a:lstStyle/>
          <a:p>
            <a:fld id="{10570969-1D9F-4E41-A1EE-4EB62BCADA54}" type="slidenum">
              <a:rPr lang="en-CA" smtClean="0"/>
              <a:t>99</a:t>
            </a:fld>
            <a:endParaRPr lang="en-CA"/>
          </a:p>
        </p:txBody>
      </p:sp>
      <p:sp>
        <p:nvSpPr>
          <p:cNvPr id="13" name="Footer Placeholder 12">
            <a:extLst>
              <a:ext uri="{FF2B5EF4-FFF2-40B4-BE49-F238E27FC236}">
                <a16:creationId xmlns:a16="http://schemas.microsoft.com/office/drawing/2014/main" id="{94AA3ACE-5FE1-4146-89FC-6FCF85433A84}"/>
              </a:ext>
            </a:extLst>
          </p:cNvPr>
          <p:cNvSpPr>
            <a:spLocks noGrp="1"/>
          </p:cNvSpPr>
          <p:nvPr>
            <p:ph type="ftr" sz="quarter" idx="11"/>
          </p:nvPr>
        </p:nvSpPr>
        <p:spPr/>
        <p:txBody>
          <a:bodyPr/>
          <a:lstStyle/>
          <a:p>
            <a:r>
              <a:rPr lang="en-CA"/>
              <a:t>@ Dr. Mahmoud S. Masadeh</a:t>
            </a:r>
          </a:p>
        </p:txBody>
      </p:sp>
      <p:sp>
        <p:nvSpPr>
          <p:cNvPr id="6" name="Rectangle 3">
            <a:extLst>
              <a:ext uri="{FF2B5EF4-FFF2-40B4-BE49-F238E27FC236}">
                <a16:creationId xmlns:a16="http://schemas.microsoft.com/office/drawing/2014/main" id="{ED1AFA19-3009-46E7-8E36-F41823C711DB}"/>
              </a:ext>
            </a:extLst>
          </p:cNvPr>
          <p:cNvSpPr txBox="1">
            <a:spLocks noChangeArrowheads="1"/>
          </p:cNvSpPr>
          <p:nvPr/>
        </p:nvSpPr>
        <p:spPr>
          <a:xfrm>
            <a:off x="376401" y="1230087"/>
            <a:ext cx="11377449" cy="47977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en-US" sz="2400" dirty="0">
                <a:solidFill>
                  <a:srgbClr val="0070C0"/>
                </a:solidFill>
                <a:latin typeface="Book Antiqua" panose="02040602050305030304" pitchFamily="18" charset="0"/>
              </a:rPr>
              <a:t>Amdahl’s Law: </a:t>
            </a:r>
            <a:r>
              <a:rPr lang="en-US" altLang="en-US" sz="2400" dirty="0">
                <a:latin typeface="Book Antiqua" panose="02040602050305030304" pitchFamily="18" charset="0"/>
              </a:rPr>
              <a:t>A rule stating that the performance enhancement possible with a given improvement is limited by the amount that the improved feature is used. It is a quantitative version of the law of diminishing returns.</a:t>
            </a:r>
          </a:p>
          <a:p>
            <a:pPr algn="l"/>
            <a:endParaRPr lang="en-AU" altLang="en-US" sz="2400" dirty="0">
              <a:latin typeface="Book Antiqua" panose="02040602050305030304" pitchFamily="18" charset="0"/>
            </a:endParaRPr>
          </a:p>
        </p:txBody>
      </p:sp>
      <p:pic>
        <p:nvPicPr>
          <p:cNvPr id="4" name="Picture 3">
            <a:extLst>
              <a:ext uri="{FF2B5EF4-FFF2-40B4-BE49-F238E27FC236}">
                <a16:creationId xmlns:a16="http://schemas.microsoft.com/office/drawing/2014/main" id="{1A310D1D-C187-4707-B83A-08E741CE34E6}"/>
              </a:ext>
            </a:extLst>
          </p:cNvPr>
          <p:cNvPicPr>
            <a:picLocks noChangeAspect="1"/>
          </p:cNvPicPr>
          <p:nvPr/>
        </p:nvPicPr>
        <p:blipFill>
          <a:blip r:embed="rId2">
            <a:lum bright="-20000" contrast="40000"/>
          </a:blip>
          <a:stretch>
            <a:fillRect/>
          </a:stretch>
        </p:blipFill>
        <p:spPr>
          <a:xfrm>
            <a:off x="893393" y="2546561"/>
            <a:ext cx="6203578" cy="1097280"/>
          </a:xfrm>
          <a:prstGeom prst="rect">
            <a:avLst/>
          </a:prstGeom>
        </p:spPr>
      </p:pic>
    </p:spTree>
    <p:extLst>
      <p:ext uri="{BB962C8B-B14F-4D97-AF65-F5344CB8AC3E}">
        <p14:creationId xmlns:p14="http://schemas.microsoft.com/office/powerpoint/2010/main" val="450987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36210</TotalTime>
  <Words>9711</Words>
  <Application>Microsoft Office PowerPoint</Application>
  <PresentationFormat>Widescreen</PresentationFormat>
  <Paragraphs>1446</Paragraphs>
  <Slides>166</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166</vt:i4>
      </vt:variant>
    </vt:vector>
  </HeadingPairs>
  <TitlesOfParts>
    <vt:vector size="179" baseType="lpstr">
      <vt:lpstr>Microsoft GothicNeo</vt:lpstr>
      <vt:lpstr>PMingLiU-ExtB</vt:lpstr>
      <vt:lpstr>Arial</vt:lpstr>
      <vt:lpstr>Arial Black</vt:lpstr>
      <vt:lpstr>Book Antiqua</vt:lpstr>
      <vt:lpstr>Calibri</vt:lpstr>
      <vt:lpstr>Calibri Light</vt:lpstr>
      <vt:lpstr>ITCFranklinGothicStd-Hvy</vt:lpstr>
      <vt:lpstr>Lucida Console</vt:lpstr>
      <vt:lpstr>MinionPro-Regular</vt:lpstr>
      <vt:lpstr>Times New Roman</vt:lpstr>
      <vt:lpstr>Wingdings</vt:lpstr>
      <vt:lpstr>Office Theme</vt:lpstr>
      <vt:lpstr>PowerPoint Presentation</vt:lpstr>
      <vt:lpstr>The Processor</vt:lpstr>
      <vt:lpstr>4.1 Introduction</vt:lpstr>
      <vt:lpstr>Instruction Execution</vt:lpstr>
      <vt:lpstr>An abstract view of the RISC-V CPU</vt:lpstr>
      <vt:lpstr>Multiplexers</vt:lpstr>
      <vt:lpstr>Control</vt:lpstr>
      <vt:lpstr>Control</vt:lpstr>
      <vt:lpstr>4.2 Logic Design Conventions</vt:lpstr>
      <vt:lpstr>Combinational Elements</vt:lpstr>
      <vt:lpstr>Sequential Elements</vt:lpstr>
      <vt:lpstr>Sequential Elements</vt:lpstr>
      <vt:lpstr>Clocking Methodology</vt:lpstr>
      <vt:lpstr>4.3 Building a Datapath</vt:lpstr>
      <vt:lpstr>R-Format Instructions /arithmetic-logical instructions</vt:lpstr>
      <vt:lpstr>Load/Store Instructions</vt:lpstr>
      <vt:lpstr>Branch Instructions</vt:lpstr>
      <vt:lpstr>Branch Instructions</vt:lpstr>
      <vt:lpstr>Composing the Elements</vt:lpstr>
      <vt:lpstr>R-Type/Load/Store Datapath</vt:lpstr>
      <vt:lpstr>Full Datapath</vt:lpstr>
      <vt:lpstr>Elaboration</vt:lpstr>
      <vt:lpstr>4.4  Simple Implementation Scheme</vt:lpstr>
      <vt:lpstr>ALU Control</vt:lpstr>
      <vt:lpstr>ALU Control</vt:lpstr>
      <vt:lpstr>ALU Control</vt:lpstr>
      <vt:lpstr>The Main Control Unit</vt:lpstr>
      <vt:lpstr>The Main Control Unit</vt:lpstr>
      <vt:lpstr>Translating RISC-V Assembly Language into Machine Language.. ch2</vt:lpstr>
      <vt:lpstr>Datapath with Control</vt:lpstr>
      <vt:lpstr>Datapath with multiplexors and control lines</vt:lpstr>
      <vt:lpstr>The effect of each of the six control signals</vt:lpstr>
      <vt:lpstr>Control lines are instruction dependent</vt:lpstr>
      <vt:lpstr>The simple datapath with the control unit</vt:lpstr>
      <vt:lpstr>R-Type Instruction</vt:lpstr>
      <vt:lpstr>Load Instruction</vt:lpstr>
      <vt:lpstr>Branch-on-Equal Instruction</vt:lpstr>
      <vt:lpstr>Finalizing Control</vt:lpstr>
      <vt:lpstr>Performance Issues</vt:lpstr>
      <vt:lpstr>4.5 Pipelining Analogy</vt:lpstr>
      <vt:lpstr>RISC-V Pipeline</vt:lpstr>
      <vt:lpstr>Pipeline Performance</vt:lpstr>
      <vt:lpstr>Pipeline Performance</vt:lpstr>
      <vt:lpstr>Pipeline Speedup</vt:lpstr>
      <vt:lpstr>Pipelining and ISA Design</vt:lpstr>
      <vt:lpstr>Hazards</vt:lpstr>
      <vt:lpstr>1-Structural Hazards</vt:lpstr>
      <vt:lpstr>2-Data Hazards</vt:lpstr>
      <vt:lpstr>Forwarding (aka Bypassing)</vt:lpstr>
      <vt:lpstr>Load-Use Data Hazard</vt:lpstr>
      <vt:lpstr>Code Scheduling to Avoid Stalls</vt:lpstr>
      <vt:lpstr>Code Scheduling to Avoid Stalls</vt:lpstr>
      <vt:lpstr>3-Control Hazards</vt:lpstr>
      <vt:lpstr>Stall on Branch</vt:lpstr>
      <vt:lpstr>Branch Prediction</vt:lpstr>
      <vt:lpstr>More-Realistic Branch Prediction</vt:lpstr>
      <vt:lpstr>Pipeline Summary</vt:lpstr>
      <vt:lpstr>Pipeline Summary</vt:lpstr>
      <vt:lpstr>4.6 RISC-V Pipelined Datapath</vt:lpstr>
      <vt:lpstr>RISC-V Pipelined Datapath</vt:lpstr>
      <vt:lpstr>Pipeline registers</vt:lpstr>
      <vt:lpstr>Pipeline Operation</vt:lpstr>
      <vt:lpstr>IF for Load, Store, …</vt:lpstr>
      <vt:lpstr>ID for Load, Store, …</vt:lpstr>
      <vt:lpstr>EX for Load</vt:lpstr>
      <vt:lpstr>MEM for Load</vt:lpstr>
      <vt:lpstr>WB for Load</vt:lpstr>
      <vt:lpstr>Corrected Datapath for Load</vt:lpstr>
      <vt:lpstr>The Full data path for load instruction</vt:lpstr>
      <vt:lpstr>EX for Store</vt:lpstr>
      <vt:lpstr>MEM for Store</vt:lpstr>
      <vt:lpstr>WB for Store</vt:lpstr>
      <vt:lpstr>Multi-Cycle Pipeline Diagram</vt:lpstr>
      <vt:lpstr>Multi-Cycle Pipeline Diagram</vt:lpstr>
      <vt:lpstr>Multi-Cycle Pipeline Diagram</vt:lpstr>
      <vt:lpstr>PowerPoint Presentation</vt:lpstr>
      <vt:lpstr>PowerPoint Presentation</vt:lpstr>
      <vt:lpstr>PowerPoint Presentation</vt:lpstr>
      <vt:lpstr>PowerPoint Presentation</vt:lpstr>
      <vt:lpstr>PowerPoint Presentation</vt:lpstr>
      <vt:lpstr>PowerPoint Presentation</vt:lpstr>
      <vt:lpstr>Single-Cycle Pipeline Diagram</vt:lpstr>
      <vt:lpstr>Pipelined Control (Simplified)</vt:lpstr>
      <vt:lpstr>Pipelined Control </vt:lpstr>
      <vt:lpstr>Pipelined Control </vt:lpstr>
      <vt:lpstr>Pipelined Control </vt:lpstr>
      <vt:lpstr>Pipelined Control </vt:lpstr>
      <vt:lpstr>Pipelined Control </vt:lpstr>
      <vt:lpstr>4.7 Data Hazards: Forwarding versus Stalling</vt:lpstr>
      <vt:lpstr>Dependencies &amp; Forwarding</vt:lpstr>
      <vt:lpstr>Detecting the Need to Forward</vt:lpstr>
      <vt:lpstr>Detection Dependency</vt:lpstr>
      <vt:lpstr>Detecting the Need to Forward</vt:lpstr>
      <vt:lpstr>Forwarding Paths</vt:lpstr>
      <vt:lpstr>Forwarding Paths</vt:lpstr>
      <vt:lpstr>Forwarding Conditions</vt:lpstr>
      <vt:lpstr>EX hazard</vt:lpstr>
      <vt:lpstr>MEM Hazard</vt:lpstr>
      <vt:lpstr>1.10 Fallacies and Pitfalls</vt:lpstr>
      <vt:lpstr>Double Data Hazard</vt:lpstr>
      <vt:lpstr>Revised Forwarding Condition</vt:lpstr>
      <vt:lpstr>Datapath with Forwarding to resolve hazards</vt:lpstr>
      <vt:lpstr>Load-Use Hazard Detection</vt:lpstr>
      <vt:lpstr>How to Stall the Pipeline</vt:lpstr>
      <vt:lpstr>Load-Use Data Hazard</vt:lpstr>
      <vt:lpstr>Datapath with Hazard Detection</vt:lpstr>
      <vt:lpstr>Stalls and Performance</vt:lpstr>
      <vt:lpstr>4.8 Control/Branch Hazards</vt:lpstr>
      <vt:lpstr>Reducing Branch Delay</vt:lpstr>
      <vt:lpstr>Assume Branch Not Taken</vt:lpstr>
      <vt:lpstr>Assume Branch Not Taken</vt:lpstr>
      <vt:lpstr>Reducing Branch Delay</vt:lpstr>
      <vt:lpstr>Example: Branch Taken</vt:lpstr>
      <vt:lpstr>Example: Branch Taken</vt:lpstr>
      <vt:lpstr>Data Hazards for Branches</vt:lpstr>
      <vt:lpstr>Data Hazards for Branches</vt:lpstr>
      <vt:lpstr>Data Hazards for Branches</vt:lpstr>
      <vt:lpstr>Dynamic Branch Prediction</vt:lpstr>
      <vt:lpstr>Dynamic Branch Prediction</vt:lpstr>
      <vt:lpstr>Dynamic Branch Prediction</vt:lpstr>
      <vt:lpstr>1-Bit Predictor: Shortcoming</vt:lpstr>
      <vt:lpstr>2-Bit Predictor</vt:lpstr>
      <vt:lpstr>Dynamic Branch Prediction</vt:lpstr>
      <vt:lpstr>2-Bit Predictor</vt:lpstr>
      <vt:lpstr>Calculating the Branch Target</vt:lpstr>
      <vt:lpstr>Pipeline summary</vt:lpstr>
      <vt:lpstr>4.9 Exceptions and Interrupts</vt:lpstr>
      <vt:lpstr>Exceptions and Interrupts</vt:lpstr>
      <vt:lpstr>Interrupts</vt:lpstr>
      <vt:lpstr>Interrupts</vt:lpstr>
      <vt:lpstr>Handling Exceptions</vt:lpstr>
      <vt:lpstr>An Alternate Mechanism</vt:lpstr>
      <vt:lpstr>Handling Exceptions</vt:lpstr>
      <vt:lpstr>Handling Exceptions</vt:lpstr>
      <vt:lpstr>Handler Actions</vt:lpstr>
      <vt:lpstr>Exceptions in a Pipeline</vt:lpstr>
      <vt:lpstr>Exceptions in a Pipeline</vt:lpstr>
      <vt:lpstr>Pipeline with Exceptions</vt:lpstr>
      <vt:lpstr>Exception Properties</vt:lpstr>
      <vt:lpstr>Exception Example</vt:lpstr>
      <vt:lpstr>Exception Example</vt:lpstr>
      <vt:lpstr>Exception Example</vt:lpstr>
      <vt:lpstr>Multiple Exceptions</vt:lpstr>
      <vt:lpstr>Imprecise Exceptions</vt:lpstr>
      <vt:lpstr>4.10 What are ILP, DLP, TLP, RLP?</vt:lpstr>
      <vt:lpstr>4.10 Instruction-Level Parallelism (ILP)</vt:lpstr>
      <vt:lpstr>Multiple Issue</vt:lpstr>
      <vt:lpstr>Speculation</vt:lpstr>
      <vt:lpstr>Compiler/Hardware Speculation</vt:lpstr>
      <vt:lpstr>Speculation and Exceptions</vt:lpstr>
      <vt:lpstr>Static Multiple Issue</vt:lpstr>
      <vt:lpstr>Scheduling Static Multiple Issue</vt:lpstr>
      <vt:lpstr>RISC-V with Static Dual Issue</vt:lpstr>
      <vt:lpstr>RISC-V with Static Dual Issue</vt:lpstr>
      <vt:lpstr>Hazards in the Dual-Issue RISC-V</vt:lpstr>
      <vt:lpstr>Scheduling Example</vt:lpstr>
      <vt:lpstr>Loop Unrolling</vt:lpstr>
      <vt:lpstr>Loop Unrolling Example</vt:lpstr>
      <vt:lpstr>Loop Unrolling Example</vt:lpstr>
      <vt:lpstr>Dynamic Multiple Issue</vt:lpstr>
      <vt:lpstr>Dynamic Pipeline Scheduling</vt:lpstr>
      <vt:lpstr>Dynamic Pipeline Scheduling</vt:lpstr>
      <vt:lpstr>Dynamic Pipeline Scheduling</vt:lpstr>
      <vt:lpstr>Dynamic Pipeline Scheduling</vt:lpstr>
      <vt:lpstr>Energy Efficiency and Advanced Pipelining</vt:lpstr>
      <vt:lpstr>Concluding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Mahmoud Masadeh</dc:creator>
  <cp:lastModifiedBy>Mahmoud S. Masadeh</cp:lastModifiedBy>
  <cp:revision>1181</cp:revision>
  <dcterms:created xsi:type="dcterms:W3CDTF">2021-02-08T11:18:09Z</dcterms:created>
  <dcterms:modified xsi:type="dcterms:W3CDTF">2021-06-06T21:54:43Z</dcterms:modified>
</cp:coreProperties>
</file>